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4"/>
  </p:sldMasterIdLst>
  <p:notesMasterIdLst>
    <p:notesMasterId r:id="rId33"/>
  </p:notesMasterIdLst>
  <p:sldIdLst>
    <p:sldId id="582" r:id="rId5"/>
    <p:sldId id="520" r:id="rId6"/>
    <p:sldId id="287" r:id="rId7"/>
    <p:sldId id="259" r:id="rId8"/>
    <p:sldId id="514" r:id="rId9"/>
    <p:sldId id="515" r:id="rId10"/>
    <p:sldId id="516" r:id="rId11"/>
    <p:sldId id="517" r:id="rId12"/>
    <p:sldId id="518" r:id="rId13"/>
    <p:sldId id="519" r:id="rId14"/>
    <p:sldId id="521" r:id="rId15"/>
    <p:sldId id="522" r:id="rId16"/>
    <p:sldId id="524" r:id="rId17"/>
    <p:sldId id="523" r:id="rId18"/>
    <p:sldId id="525" r:id="rId19"/>
    <p:sldId id="526" r:id="rId20"/>
    <p:sldId id="527" r:id="rId21"/>
    <p:sldId id="528" r:id="rId22"/>
    <p:sldId id="529" r:id="rId23"/>
    <p:sldId id="530" r:id="rId24"/>
    <p:sldId id="531" r:id="rId25"/>
    <p:sldId id="532" r:id="rId26"/>
    <p:sldId id="579" r:id="rId27"/>
    <p:sldId id="533" r:id="rId28"/>
    <p:sldId id="580" r:id="rId29"/>
    <p:sldId id="581" r:id="rId30"/>
    <p:sldId id="578" r:id="rId31"/>
    <p:sldId id="5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FA8005-51B4-5549-9A66-E6613965684F}" name="Erhardt, Colin" initials="EC" userId="S::colin_erhardt@hks.harvard.edu::5bcdc631-e455-4227-89a1-db052d77c184" providerId="AD"/>
  <p188:author id="{0A492E31-A768-6A88-427C-B8A7118D8756}" name="Graffy, Rebecca" initials="RG" userId="S::rgraffy@hks.harvard.edu::5b195e1f-27e8-41cf-b138-6462b34aad84" providerId="AD"/>
  <p188:author id="{2F05B04F-CE18-D4CB-6F96-C3B19B6572EA}" name="M, Neil" initials="MN" userId="S::neilmaheshwari@hks.harvard.edu::ec42dde8-69b7-4cb3-b8e6-5a937c66ab1e" providerId="AD"/>
  <p188:author id="{1F449EA7-72B2-3506-0997-0988E4DD5B5C}" name="Mertz, Kate" initials="MK" userId="S::kate_mertz@hks.harvard.edu::1ede78fb-2ec3-4d8e-b2c0-2b0b1e147b56" providerId="AD"/>
  <p188:author id="{785C8CAD-964E-AAA4-601C-424F33796608}" name="Jaffe, Amanda" initials="JA" userId="S::ajaffe@hks.harvard.edu::1da454e1-43b1-46ad-a134-b88e4bf6daf7" providerId="AD"/>
  <p188:author id="{8FE7C2D1-CE6B-0375-5B53-6B67F859CB1C}" name="DuBois, Christine Lindsay" initials="CD" userId="S::christine_dubois@hks.harvard.edu::1546bdeb-0424-48e0-b406-aee8985268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5EF"/>
    <a:srgbClr val="161E47"/>
    <a:srgbClr val="416FB0"/>
    <a:srgbClr val="ACC6E1"/>
    <a:srgbClr val="6AA598"/>
    <a:srgbClr val="CFDCD4"/>
    <a:srgbClr val="1D593A"/>
    <a:srgbClr val="3273AD"/>
    <a:srgbClr val="084F2E"/>
    <a:srgbClr val="161F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83" autoAdjust="0"/>
    <p:restoredTop sz="92131" autoAdjust="0"/>
  </p:normalViewPr>
  <p:slideViewPr>
    <p:cSldViewPr snapToGrid="0">
      <p:cViewPr>
        <p:scale>
          <a:sx n="90" d="100"/>
          <a:sy n="90" d="100"/>
        </p:scale>
        <p:origin x="888" y="348"/>
      </p:cViewPr>
      <p:guideLst/>
    </p:cSldViewPr>
  </p:slideViewPr>
  <p:notesTextViewPr>
    <p:cViewPr>
      <p:scale>
        <a:sx n="1" d="1"/>
        <a:sy n="1" d="1"/>
      </p:scale>
      <p:origin x="0" y="-111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pe Patterson" userId="8237e549-c448-4d84-acd6-5108fae390af" providerId="ADAL" clId="{294D932F-A974-4991-994A-8D948C67461E}"/>
    <pc:docChg chg="modSld">
      <pc:chgData name="Hope Patterson" userId="8237e549-c448-4d84-acd6-5108fae390af" providerId="ADAL" clId="{294D932F-A974-4991-994A-8D948C67461E}" dt="2025-03-03T23:31:01.404" v="2"/>
      <pc:docMkLst>
        <pc:docMk/>
      </pc:docMkLst>
      <pc:sldChg chg="modNotesTx">
        <pc:chgData name="Hope Patterson" userId="8237e549-c448-4d84-acd6-5108fae390af" providerId="ADAL" clId="{294D932F-A974-4991-994A-8D948C67461E}" dt="2025-03-03T23:31:01.404" v="2"/>
        <pc:sldMkLst>
          <pc:docMk/>
          <pc:sldMk cId="267478542" sldId="5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B88C5-C007-4E3F-AEB3-8CC09419E3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13A9DFC-A442-4D3F-9D4D-E495A6FE453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B6556-2C09-4DEF-A1AD-5953194D34CC}" type="datetimeFigureOut">
              <a:rPr lang="en-US" smtClean="0"/>
              <a:t>3/3/2025</a:t>
            </a:fld>
            <a:endParaRPr lang="en-US"/>
          </a:p>
        </p:txBody>
      </p:sp>
      <p:sp>
        <p:nvSpPr>
          <p:cNvPr id="4" name="Slide Image Placeholder 3">
            <a:extLst>
              <a:ext uri="{FF2B5EF4-FFF2-40B4-BE49-F238E27FC236}">
                <a16:creationId xmlns:a16="http://schemas.microsoft.com/office/drawing/2014/main" id="{35BA0B5F-81CB-4F1B-AA53-53605957C65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5924CD84-DBC3-4A15-A26E-57F56D5292E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F08B7D0-2A24-43F5-A203-92EE6665656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2A7F3FB5-FEBA-47AC-BD2E-166AC67AA96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EECBA-86D4-426C-9E6B-0FCBD0E1E0F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procurementexcellencenetwork.org/" TargetMode="External"/><Relationship Id="rId7" Type="http://schemas.openxmlformats.org/officeDocument/2006/relationships/hyperlink" Target="https://partnersforpublicgood.or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procurementexcellencenetwork.org/" TargetMode="External"/><Relationship Id="rId5" Type="http://schemas.openxmlformats.org/officeDocument/2006/relationships/hyperlink" Target="https://partnersforpublicgood.org/procurement-excellence-network/resource/crafting-a-results-driven-request-for-proposals/" TargetMode="External"/><Relationship Id="rId4" Type="http://schemas.openxmlformats.org/officeDocument/2006/relationships/hyperlink" Target="https://partnersforpublicgood.org/procurement-excellence-network/resource/what-is-procurement-excellenc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rammarly.com/browser/chrome"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rowritingaid.com/art/1199/all-about-development-editing%2C-proofreading%2C-and-copy-editing.aspx"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800"/>
              </a:spcAft>
              <a:buFont typeface="Times New Roman" panose="02020603050405020304" pitchFamily="18"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more information on the Procurement Excellence Network, please visit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procurementexcellencenetwork.org</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15000"/>
              </a:lnSpc>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more information on our four pillars of procurement excellence, please see our publication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What is Procurement Excellence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marR="0" lvl="0" indent="-342900">
              <a:lnSpc>
                <a:spcPct val="115000"/>
              </a:lnSpc>
              <a:spcAft>
                <a:spcPts val="800"/>
              </a:spcAft>
              <a:buFont typeface="Times New Roman" panose="02020603050405020304" pitchFamily="18"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For a step-by-step how-to guide on writing RFPs, please see our resource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Crafting a Results-Driven Request for Proposals (RFP)</a:t>
            </a:r>
            <a:endPar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Times New Roman" panose="02020603050405020304" pitchFamily="18" charset="0"/>
              <a:buChar char="•"/>
              <a:tabLst>
                <a:tab pos="457200" algn="l"/>
              </a:tabLst>
            </a:pPr>
            <a:endPar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15000"/>
              </a:lnSpc>
              <a:spcAft>
                <a:spcPts val="800"/>
              </a:spcAft>
              <a:buFont typeface="Times New Roman" panose="02020603050405020304" pitchFamily="18" charset="0"/>
              <a:buNone/>
              <a:tabLst>
                <a:tab pos="457200" algn="l"/>
              </a:tabLs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 * *</a:t>
            </a: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Procurement Excellence Network</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(PEN) is a free, online community for public sector leaders seeking to transform their jurisdiction’s procurement practices. It offers virtual trainings, tools, templates, and coaching, while building peer connections for leaders as they launch efforts to make procurement more strategic, fair, and innovative. PEN is an initiative of </a:t>
            </a:r>
            <a:r>
              <a:rPr lang="en-US"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Partners for Public Good</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(PPG), a 501(c)(3) non-profit organization that helps state and local governments use key operational levers—procurement, workforce, digital infrastructure, and budgeting—to drive public impact.</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Partners for Public Good is grateful for support from Bloomberg Philanthropies.</a:t>
            </a:r>
          </a:p>
          <a:p>
            <a:pPr marL="0" marR="0">
              <a:lnSpc>
                <a:spcPct val="115000"/>
              </a:lnSpc>
              <a:spcAft>
                <a:spcPts val="80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 Copyright 2025 Partners for Public Good</a:t>
            </a:r>
          </a:p>
          <a:p>
            <a:pPr>
              <a:buNone/>
            </a:pPr>
            <a:endParaRPr lang="en-US" sz="1200" dirty="0">
              <a:latin typeface="+mj-lt"/>
              <a:ea typeface="Calibri Light"/>
              <a:cs typeface="Calibri Ligh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071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Feel free to adjust the title/sections as needed to reflect your own RFP/solicitation.</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555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indent="-171450">
              <a:buFont typeface="Arial" panose="020B0604020202020204" pitchFamily="34" charset="0"/>
              <a:buChar char="•"/>
            </a:pPr>
            <a:r>
              <a:rPr lang="en-US" b="0"/>
              <a:t>Make sure to emphasize that a good SOW is explicitly connected to the goals laid out in the overview/background. Every piece of the RFP should connect clearly and readily.</a:t>
            </a:r>
            <a:r>
              <a:rPr lang="en-US"/>
              <a:t> </a:t>
            </a:r>
            <a:endParaRPr lang="en-US" b="0"/>
          </a:p>
          <a:p>
            <a:pPr marL="171450" lvl="0" indent="-171450" algn="l" rtl="0">
              <a:lnSpc>
                <a:spcPct val="100000"/>
              </a:lnSpc>
              <a:spcBef>
                <a:spcPts val="0"/>
              </a:spcBef>
              <a:spcAft>
                <a:spcPts val="0"/>
              </a:spcAft>
              <a:buSzPts val="1400"/>
              <a:buFont typeface="Arial" panose="020B0604020202020204" pitchFamily="34" charset="0"/>
              <a:buChar char="•"/>
            </a:pPr>
            <a:r>
              <a:rPr lang="en-US" b="0"/>
              <a:t>Have a couple of example services/SOWs prepared to incorporate into your talking points.</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5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Emphasize here that the performance metrics will be connected to the goal.</a:t>
            </a:r>
          </a:p>
          <a:p>
            <a:pPr marL="171450" lvl="0" indent="-171450" algn="l" rtl="0">
              <a:lnSpc>
                <a:spcPct val="100000"/>
              </a:lnSpc>
              <a:spcBef>
                <a:spcPts val="0"/>
              </a:spcBef>
              <a:spcAft>
                <a:spcPts val="0"/>
              </a:spcAft>
              <a:buSzPts val="1400"/>
              <a:buFont typeface="Arial" panose="020B0604020202020204" pitchFamily="34" charset="0"/>
              <a:buChar char="•"/>
            </a:pPr>
            <a:r>
              <a:rPr lang="en-US" b="0"/>
              <a:t>The contract may have FINAL say over the metrics and their oversight, but the final product will look very similar to the RFP.</a:t>
            </a:r>
          </a:p>
          <a:p>
            <a:pPr marL="171450" lvl="0" indent="-171450" algn="l" rtl="0">
              <a:lnSpc>
                <a:spcPct val="100000"/>
              </a:lnSpc>
              <a:spcBef>
                <a:spcPts val="0"/>
              </a:spcBef>
              <a:spcAft>
                <a:spcPts val="0"/>
              </a:spcAft>
              <a:buSzPts val="1400"/>
              <a:buFont typeface="Arial" panose="020B0604020202020204" pitchFamily="34" charset="0"/>
              <a:buChar char="•"/>
            </a:pPr>
            <a:r>
              <a:rPr lang="en-US" b="0"/>
              <a:t>Have a couple of example performance metrics prepared to incorporate into your talking points.</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551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If you’re covering both RFPs and ITBs in this training, you may want to split this slide into two: one for RFPs, the other for ITBs.</a:t>
            </a:r>
          </a:p>
          <a:p>
            <a:pPr marL="171450" indent="-171450">
              <a:buFont typeface="Arial" panose="020B0604020202020204" pitchFamily="34" charset="0"/>
              <a:buChar char="•"/>
            </a:pPr>
            <a:r>
              <a:rPr lang="en-US" b="0"/>
              <a:t>Emphasize that point values signal to the reader (vendors) what a </a:t>
            </a:r>
            <a:r>
              <a:rPr lang="en-US"/>
              <a:t>government cares </a:t>
            </a:r>
            <a:r>
              <a:rPr lang="en-US" b="0"/>
              <a:t>most about.</a:t>
            </a:r>
            <a:r>
              <a:rPr lang="en-US"/>
              <a:t> </a:t>
            </a:r>
            <a:endParaRPr lang="en-US" b="0"/>
          </a:p>
          <a:p>
            <a:pPr marL="171450" lvl="0" indent="-171450" algn="l" rtl="0">
              <a:lnSpc>
                <a:spcPct val="100000"/>
              </a:lnSpc>
              <a:spcBef>
                <a:spcPts val="0"/>
              </a:spcBef>
              <a:spcAft>
                <a:spcPts val="0"/>
              </a:spcAft>
              <a:buSzPts val="1400"/>
              <a:buFont typeface="Arial" panose="020B0604020202020204" pitchFamily="34" charset="0"/>
              <a:buChar char="•"/>
            </a:pPr>
            <a:r>
              <a:rPr lang="en-US" b="0"/>
              <a:t>Explain that the qualitative factors assessed vary by services. Program staff work with procurement teams to determine the right set of factors and weights.</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6901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Response forms are the documents jurisdictions use to standardize RFP responses, especially for qualitative assessments of services. Think of it as a worksheet that bidders use to make sure they cover all the necessary information for their bid response.</a:t>
            </a:r>
          </a:p>
          <a:p>
            <a:pPr marL="171450" lvl="0" indent="-171450" algn="l" rtl="0">
              <a:lnSpc>
                <a:spcPct val="100000"/>
              </a:lnSpc>
              <a:spcBef>
                <a:spcPts val="0"/>
              </a:spcBef>
              <a:spcAft>
                <a:spcPts val="0"/>
              </a:spcAft>
              <a:buSzPts val="1400"/>
              <a:buFont typeface="Arial" panose="020B0604020202020204" pitchFamily="34" charset="0"/>
              <a:buChar char="•"/>
            </a:pPr>
            <a:r>
              <a:rPr lang="en-US" b="0"/>
              <a:t>Here too the types and number of response questions and materials will vary by service and scope.</a:t>
            </a:r>
          </a:p>
          <a:p>
            <a:pPr marL="171450" lvl="0" indent="-171450" algn="l" rtl="0">
              <a:lnSpc>
                <a:spcPct val="100000"/>
              </a:lnSpc>
              <a:spcBef>
                <a:spcPts val="0"/>
              </a:spcBef>
              <a:spcAft>
                <a:spcPts val="0"/>
              </a:spcAft>
              <a:buSzPts val="1400"/>
              <a:buFont typeface="Arial" panose="020B0604020202020204" pitchFamily="34" charset="0"/>
              <a:buChar char="•"/>
            </a:pPr>
            <a:r>
              <a:rPr lang="en-US" b="0"/>
              <a:t>The simplicity and accessibility point is important. Model/demonstrate to vendors that you value their user experience.</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96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726472ecb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11726472ecb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B is the correct answer. Feel free to change the question too! The key is just having a small, interactive activity to check for comprehension.</a:t>
            </a:r>
          </a:p>
          <a:p>
            <a:pPr marL="0" lvl="0" indent="0" algn="l" rtl="0">
              <a:lnSpc>
                <a:spcPct val="100000"/>
              </a:lnSpc>
              <a:spcBef>
                <a:spcPts val="0"/>
              </a:spcBef>
              <a:spcAft>
                <a:spcPts val="0"/>
              </a:spcAft>
              <a:buSzPts val="1400"/>
              <a:buNone/>
            </a:pPr>
            <a:endParaRPr/>
          </a:p>
        </p:txBody>
      </p:sp>
      <p:sp>
        <p:nvSpPr>
          <p:cNvPr id="1260" name="Google Shape;1260;g11726472ecb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271351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726472ecb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11726472ecb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0" name="Google Shape;1260;g11726472ecb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556406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Adjust the RFP response requirements by the needs of your </a:t>
            </a:r>
            <a:r>
              <a:rPr lang="en-US"/>
              <a:t>government</a:t>
            </a:r>
            <a:r>
              <a:rPr lang="en-US" b="0"/>
              <a:t>.</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386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indent="-171450">
              <a:buFont typeface="Arial" panose="020B0604020202020204" pitchFamily="34" charset="0"/>
              <a:buChar char="•"/>
            </a:pPr>
            <a:r>
              <a:rPr lang="en-US" b="0"/>
              <a:t>People often get tripped up on RFP submission, so take time to answer any immediate questions.</a:t>
            </a:r>
            <a:endParaRPr lang="en-US"/>
          </a:p>
          <a:p>
            <a:pPr marL="171450" indent="-171450">
              <a:buFont typeface="Arial" panose="020B0604020202020204" pitchFamily="34" charset="0"/>
              <a:buChar char="•"/>
            </a:pPr>
            <a:r>
              <a:rPr lang="en-US"/>
              <a:t>Also, this is a good time to highlight the steps taken by your government to make the submission process easier. If not, we encourage you to consider whether there are simple steps you can take to make the submission process easier, such as making the submission information publicly accessible and removing any fees associated with vendor registration.</a:t>
            </a:r>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720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726472ecb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11726472ecb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Make sure to write down the right answer here for reference!</a:t>
            </a:r>
          </a:p>
          <a:p>
            <a:pPr marL="0" lvl="0" indent="0" algn="l" rtl="0">
              <a:lnSpc>
                <a:spcPct val="100000"/>
              </a:lnSpc>
              <a:spcBef>
                <a:spcPts val="0"/>
              </a:spcBef>
              <a:spcAft>
                <a:spcPts val="0"/>
              </a:spcAft>
              <a:buSzPts val="1400"/>
              <a:buNone/>
            </a:pPr>
            <a:endParaRPr/>
          </a:p>
        </p:txBody>
      </p:sp>
      <p:sp>
        <p:nvSpPr>
          <p:cNvPr id="1260" name="Google Shape;1260;g11726472ecb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332135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1726472ecb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Clr>
                <a:schemeClr val="dk1"/>
              </a:buClr>
              <a:buSzPts val="1400"/>
              <a:buNone/>
            </a:pPr>
            <a:endParaRPr b="1"/>
          </a:p>
        </p:txBody>
      </p:sp>
      <p:sp>
        <p:nvSpPr>
          <p:cNvPr id="1500" name="Google Shape;1500;g11726472ecb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51422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726472ecb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11726472ecb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0" name="Google Shape;1260;g11726472ecb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539934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Recap again some of the required materials you discussed in the previous sections.</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502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Recap again some of the required materials you discussed in the previous sections.</a:t>
            </a:r>
          </a:p>
          <a:p>
            <a:pPr marL="171450" indent="-171450">
              <a:buFont typeface="Arial" panose="020B0604020202020204" pitchFamily="34" charset="0"/>
              <a:buChar char="•"/>
            </a:pPr>
            <a:endParaRPr lang="en-US"/>
          </a:p>
          <a:p>
            <a:pPr marL="0" indent="0"/>
            <a:r>
              <a:rPr lang="en-US" b="1"/>
              <a:t>PHOTO NOTE:</a:t>
            </a:r>
          </a:p>
          <a:p>
            <a:pPr marL="171450" indent="-171450">
              <a:buChar char="•"/>
            </a:pPr>
            <a:r>
              <a:rPr lang="en-US"/>
              <a:t>Desk image: https://www.pexels.com/photo/people-working-in-front-of-the-computer-3184357/</a:t>
            </a:r>
          </a:p>
          <a:p>
            <a:pPr marL="171450" indent="-171450">
              <a:buChar char="•"/>
            </a:pPr>
            <a:r>
              <a:rPr lang="en-US"/>
              <a:t>Keyboard: https://www.istockphoto.com/photo/keyboard-with-customize-orange-button-gm185895589-28184736</a:t>
            </a:r>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0724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r>
              <a:rPr lang="en-US" b="1"/>
              <a:t>PHOTO NOTES</a:t>
            </a:r>
            <a:endParaRPr lang="en-US"/>
          </a:p>
          <a:p>
            <a:pPr marL="171450" indent="-171450">
              <a:buFont typeface="Arial,Sans-Serif"/>
              <a:buChar char="•"/>
            </a:pPr>
            <a:r>
              <a:rPr lang="en-US" b="1"/>
              <a:t>Writing on laptop: </a:t>
            </a:r>
            <a:r>
              <a:rPr lang="en-US"/>
              <a:t>https://bestwriting.com/blog/best-laptops-for-writers</a:t>
            </a:r>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5374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Feel free to adapt the advice listed here as you see fit!</a:t>
            </a:r>
          </a:p>
          <a:p>
            <a:pPr marL="171450" indent="-171450">
              <a:buFont typeface="Arial" panose="020B0604020202020204" pitchFamily="34" charset="0"/>
              <a:buChar char="•"/>
            </a:pPr>
            <a:endParaRPr lang="en-US"/>
          </a:p>
          <a:p>
            <a:pPr marL="0" indent="0"/>
            <a:r>
              <a:rPr lang="en-US" b="1"/>
              <a:t>PHOTO NOTES</a:t>
            </a:r>
          </a:p>
          <a:p>
            <a:pPr marL="171450" indent="-171450">
              <a:buChar char="•"/>
            </a:pPr>
            <a:r>
              <a:rPr lang="en-US" b="1"/>
              <a:t>Man looking at long paper: </a:t>
            </a:r>
            <a:r>
              <a:rPr lang="en-US"/>
              <a:t>https://www.istockphoto.com/photos/man-holding-long-list</a:t>
            </a:r>
            <a:endParaRPr lang="en-US" b="1"/>
          </a:p>
          <a:p>
            <a:pPr marL="0" indent="0"/>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1746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a:t>This includes checking insurance and reference requirements. </a:t>
            </a:r>
          </a:p>
          <a:p>
            <a:pPr marL="171450" lvl="0" indent="-171450" algn="l">
              <a:lnSpc>
                <a:spcPct val="100000"/>
              </a:lnSpc>
              <a:spcBef>
                <a:spcPts val="0"/>
              </a:spcBef>
              <a:spcAft>
                <a:spcPts val="0"/>
              </a:spcAft>
              <a:buSzPts val="1400"/>
              <a:buFont typeface="Arial" panose="020B0604020202020204" pitchFamily="34" charset="0"/>
              <a:buChar char="•"/>
            </a:pPr>
            <a:endParaRPr lang="en-US"/>
          </a:p>
          <a:p>
            <a:pPr marL="0" indent="0"/>
            <a:r>
              <a:rPr lang="en-US" b="1"/>
              <a:t>PHOTO NOTES:</a:t>
            </a:r>
          </a:p>
          <a:p>
            <a:pPr marL="171450" indent="-171450">
              <a:buChar char="•"/>
            </a:pPr>
            <a:r>
              <a:rPr lang="en-US"/>
              <a:t>Awesome: </a:t>
            </a:r>
            <a:r>
              <a:rPr lang="en-US">
                <a:hlinkClick r:id="rId3"/>
              </a:rPr>
              <a:t>https://www.grammarly.com/browser/chrome</a:t>
            </a:r>
            <a:endParaRPr lang="en-US" b="1"/>
          </a:p>
          <a:p>
            <a:pPr marL="171450" indent="-171450">
              <a:buChar char="•"/>
            </a:pPr>
            <a:r>
              <a:rPr lang="en-US"/>
              <a:t>Editing by hand: </a:t>
            </a:r>
            <a:r>
              <a:rPr lang="en-US">
                <a:hlinkClick r:id="rId4"/>
              </a:rPr>
              <a:t>https://prowritingaid.com/art/1199/all-about-development-editing%2C-proofreading%2C-and-copy-editing.aspx</a:t>
            </a:r>
            <a:r>
              <a:rPr lang="en-US"/>
              <a:t> </a:t>
            </a:r>
          </a:p>
          <a:p>
            <a:pPr marL="0" indent="0"/>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1087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726472ecb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11726472ecb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D is the correct answer. Feel free to change the question too! </a:t>
            </a:r>
            <a:endParaRPr/>
          </a:p>
        </p:txBody>
      </p:sp>
      <p:sp>
        <p:nvSpPr>
          <p:cNvPr id="1260" name="Google Shape;1260;g11726472ecb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667923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Make sure to leave plenty of time here for Q&amp;A – at least 10 minutes. Vendors find this open time with Purchasing staff tremendously valuable.</a:t>
            </a:r>
          </a:p>
          <a:p>
            <a:pPr marL="171450" indent="-171450">
              <a:buFont typeface="Arial" panose="020B0604020202020204" pitchFamily="34" charset="0"/>
              <a:buChar char="•"/>
            </a:pPr>
            <a:r>
              <a:rPr lang="en-US" b="0"/>
              <a:t>Save your training (and slides!) to the </a:t>
            </a:r>
            <a:r>
              <a:rPr lang="en-US"/>
              <a:t>government's website</a:t>
            </a:r>
            <a:r>
              <a:rPr lang="en-US" b="0"/>
              <a:t>. Now you have a self-contained </a:t>
            </a:r>
            <a:r>
              <a:rPr lang="en-US"/>
              <a:t>resource</a:t>
            </a:r>
            <a:r>
              <a:rPr lang="en-US" b="0"/>
              <a:t> you can share with new vendors when they connect with you over email or phone!</a:t>
            </a:r>
          </a:p>
          <a:p>
            <a:pPr marL="171450" indent="-171450">
              <a:buFont typeface="Arial" panose="020B0604020202020204" pitchFamily="34" charset="0"/>
              <a:buChar char="•"/>
            </a:pPr>
            <a:r>
              <a:rPr lang="en-US"/>
              <a:t>Note</a:t>
            </a:r>
            <a:r>
              <a:rPr lang="en-US" b="0"/>
              <a:t> again how happy you are to see new faces in the room, and that the </a:t>
            </a:r>
            <a:r>
              <a:rPr lang="en-US"/>
              <a:t>government wants</a:t>
            </a:r>
            <a:r>
              <a:rPr lang="en-US" b="0"/>
              <a:t> to work with new and diverse vendors. Encouragement goes a long way.</a:t>
            </a:r>
            <a:endParaRPr lang="en-US"/>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02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1726472ecb_0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39700" lvl="0" indent="0" algn="l" rtl="0">
              <a:lnSpc>
                <a:spcPct val="100000"/>
              </a:lnSpc>
              <a:spcBef>
                <a:spcPts val="0"/>
              </a:spcBef>
              <a:spcAft>
                <a:spcPts val="0"/>
              </a:spcAft>
              <a:buClr>
                <a:schemeClr val="dk1"/>
              </a:buClr>
              <a:buSzPts val="1400"/>
              <a:buNone/>
            </a:pPr>
            <a:endParaRPr b="1"/>
          </a:p>
        </p:txBody>
      </p:sp>
      <p:sp>
        <p:nvSpPr>
          <p:cNvPr id="1500" name="Google Shape;1500;g11726472ecb_0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142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11726472ecb_2_1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g11726472ecb_2_1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You can cover just RFPs, IFB/ITBs, or both in a training like this. Just keep it to an hour if you can.</a:t>
            </a:r>
            <a:endParaRPr/>
          </a:p>
        </p:txBody>
      </p:sp>
      <p:sp>
        <p:nvSpPr>
          <p:cNvPr id="1484" name="Google Shape;1484;g11726472ecb_2_1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Emphasize in your talking points how happy you are to see new businesses participate in this webinar. Encouragement goes a long way with diverse and small businesses.</a:t>
            </a:r>
          </a:p>
          <a:p>
            <a:pPr marL="0" lvl="0" indent="0" algn="l" rtl="0">
              <a:lnSpc>
                <a:spcPct val="100000"/>
              </a:lnSpc>
              <a:spcBef>
                <a:spcPts val="0"/>
              </a:spcBef>
              <a:spcAft>
                <a:spcPts val="0"/>
              </a:spcAft>
              <a:buSzPts val="1400"/>
              <a:buNone/>
            </a:pPr>
            <a:endParaRPr lang="en-US" b="1"/>
          </a:p>
          <a:p>
            <a:pPr marL="0" lvl="0" indent="0" algn="l" rtl="0">
              <a:lnSpc>
                <a:spcPct val="100000"/>
              </a:lnSpc>
              <a:spcBef>
                <a:spcPts val="0"/>
              </a:spcBef>
              <a:spcAft>
                <a:spcPts val="0"/>
              </a:spcAft>
              <a:buSzPts val="1400"/>
              <a:buNone/>
            </a:pPr>
            <a:r>
              <a:rPr lang="en-US" b="1"/>
              <a:t>PHOTO SOURCES:</a:t>
            </a:r>
          </a:p>
          <a:p>
            <a:pPr marL="171450" lvl="0" indent="-171450" algn="l" rtl="0">
              <a:lnSpc>
                <a:spcPct val="100000"/>
              </a:lnSpc>
              <a:spcBef>
                <a:spcPts val="0"/>
              </a:spcBef>
              <a:spcAft>
                <a:spcPts val="0"/>
              </a:spcAft>
              <a:buSzPts val="1400"/>
              <a:buFont typeface="Arial" panose="020B0604020202020204" pitchFamily="34" charset="0"/>
              <a:buChar char="•"/>
            </a:pPr>
            <a:r>
              <a:rPr lang="en-US" b="0"/>
              <a:t>Hands on table: https://www.pexels.com/photo/photo-of-people-near-wooden-table-3184418/ </a:t>
            </a:r>
          </a:p>
          <a:p>
            <a:pPr marL="171450" lvl="0" indent="-171450" algn="l" rtl="0">
              <a:lnSpc>
                <a:spcPct val="100000"/>
              </a:lnSpc>
              <a:spcBef>
                <a:spcPts val="0"/>
              </a:spcBef>
              <a:spcAft>
                <a:spcPts val="0"/>
              </a:spcAft>
              <a:buSzPts val="1400"/>
              <a:buFont typeface="Arial" panose="020B0604020202020204" pitchFamily="34" charset="0"/>
              <a:buChar char="•"/>
            </a:pPr>
            <a:r>
              <a:rPr lang="en-US" b="0"/>
              <a:t>Woman with laptop: https://outsidein.org/evisit/person-using-a-laptop/ </a:t>
            </a:r>
            <a:endParaRPr b="0"/>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Feel free to adapt the first bullet to the solicitations you want to cover. It can be RFPs, ITBs, or both.</a:t>
            </a:r>
          </a:p>
          <a:p>
            <a:pPr marL="0" lvl="0" indent="0" algn="l" rtl="0">
              <a:lnSpc>
                <a:spcPct val="100000"/>
              </a:lnSpc>
              <a:spcBef>
                <a:spcPts val="0"/>
              </a:spcBef>
              <a:spcAft>
                <a:spcPts val="0"/>
              </a:spcAft>
              <a:buSzPts val="1400"/>
              <a:buNone/>
            </a:pP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041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Leave time for questions! Vendors and providers find the open time with staff very valuable, and it’s a great way for your team to connect with the vendor community.</a:t>
            </a:r>
          </a:p>
          <a:p>
            <a:pPr marL="171450" lvl="0" indent="-171450" algn="l" rtl="0">
              <a:lnSpc>
                <a:spcPct val="100000"/>
              </a:lnSpc>
              <a:spcBef>
                <a:spcPts val="0"/>
              </a:spcBef>
              <a:spcAft>
                <a:spcPts val="0"/>
              </a:spcAft>
              <a:buSzPts val="1400"/>
              <a:buFont typeface="Arial" panose="020B0604020202020204" pitchFamily="34" charset="0"/>
              <a:buChar char="•"/>
            </a:pPr>
            <a:r>
              <a:rPr lang="en-US" b="0"/>
              <a:t>You can do this training live or virtually, but if it’s virtual, a reminder to stay muted is helpful.</a:t>
            </a:r>
          </a:p>
          <a:p>
            <a:pPr marL="171450" indent="-171450">
              <a:buFont typeface="Arial" panose="020B0604020202020204" pitchFamily="34" charset="0"/>
              <a:buChar char="•"/>
            </a:pPr>
            <a:r>
              <a:rPr lang="en-US" b="0"/>
              <a:t>Make sure to record the training and add it to your </a:t>
            </a:r>
            <a:r>
              <a:rPr lang="en-US"/>
              <a:t>government's website</a:t>
            </a:r>
            <a:r>
              <a:rPr lang="en-US" b="0"/>
              <a:t>. It’s a low-lift way to create educational content for prospective vendors!</a:t>
            </a:r>
          </a:p>
          <a:p>
            <a:pPr marL="171450" indent="-171450">
              <a:buFont typeface="Arial" panose="020B0604020202020204" pitchFamily="34" charset="0"/>
              <a:buChar char="•"/>
            </a:pPr>
            <a:r>
              <a:rPr lang="en-US" b="0"/>
              <a:t>If this is a small group training, you could include an icebreaker or time for each of the participants to introduce themselves. </a:t>
            </a: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606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This slide is an excellent opportunity to make clear to prospective vendors that they are partners in this work, not just executors. Setting this collaborative tone early is critical to receiving strong RFP responses.</a:t>
            </a:r>
          </a:p>
          <a:p>
            <a:pPr marL="171450" lvl="0" indent="-171450" algn="l" rtl="0">
              <a:lnSpc>
                <a:spcPct val="100000"/>
              </a:lnSpc>
              <a:spcBef>
                <a:spcPts val="0"/>
              </a:spcBef>
              <a:spcAft>
                <a:spcPts val="0"/>
              </a:spcAft>
              <a:buSzPts val="1400"/>
              <a:buFont typeface="Arial" panose="020B0604020202020204" pitchFamily="34" charset="0"/>
              <a:buChar char="•"/>
            </a:pPr>
            <a:r>
              <a:rPr lang="en-US" b="0"/>
              <a:t>Of course, adapt the last bullet to your </a:t>
            </a:r>
            <a:r>
              <a:rPr lang="en-US"/>
              <a:t>government's</a:t>
            </a:r>
            <a:r>
              <a:rPr lang="en-US" b="0"/>
              <a:t> buyer rules and regulations.</a:t>
            </a:r>
          </a:p>
          <a:p>
            <a:pPr marL="0" lvl="0" indent="0" algn="l" rtl="0">
              <a:lnSpc>
                <a:spcPct val="100000"/>
              </a:lnSpc>
              <a:spcBef>
                <a:spcPts val="0"/>
              </a:spcBef>
              <a:spcAft>
                <a:spcPts val="0"/>
              </a:spcAft>
              <a:buSzPts val="1400"/>
              <a:buNone/>
            </a:pP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148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11726472ecb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g11726472ecb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0" name="Google Shape;1260;g11726472ecb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54547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1726472e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 NOTES:</a:t>
            </a:r>
          </a:p>
          <a:p>
            <a:pPr marL="171450" lvl="0" indent="-171450" algn="l" rtl="0">
              <a:lnSpc>
                <a:spcPct val="100000"/>
              </a:lnSpc>
              <a:spcBef>
                <a:spcPts val="0"/>
              </a:spcBef>
              <a:spcAft>
                <a:spcPts val="0"/>
              </a:spcAft>
              <a:buSzPts val="1400"/>
              <a:buFont typeface="Arial" panose="020B0604020202020204" pitchFamily="34" charset="0"/>
              <a:buChar char="•"/>
            </a:pPr>
            <a:r>
              <a:rPr lang="en-US" b="0"/>
              <a:t>Providers find this intentional walkthrough of each section very helpful. It also helps you make sure readers don’t skip any key information.</a:t>
            </a:r>
          </a:p>
          <a:p>
            <a:pPr marL="171450" lvl="0" indent="-171450" algn="l" rtl="0">
              <a:lnSpc>
                <a:spcPct val="100000"/>
              </a:lnSpc>
              <a:spcBef>
                <a:spcPts val="0"/>
              </a:spcBef>
              <a:spcAft>
                <a:spcPts val="0"/>
              </a:spcAft>
              <a:buSzPts val="1400"/>
              <a:buFont typeface="Arial" panose="020B0604020202020204" pitchFamily="34" charset="0"/>
              <a:buChar char="•"/>
            </a:pPr>
            <a:r>
              <a:rPr lang="en-US" b="0"/>
              <a:t>Feel free to use whatever term is appropriate – buyer, purchasing staff.</a:t>
            </a:r>
          </a:p>
          <a:p>
            <a:pPr marL="0" lvl="0" indent="0" algn="l" rtl="0">
              <a:lnSpc>
                <a:spcPct val="100000"/>
              </a:lnSpc>
              <a:spcBef>
                <a:spcPts val="0"/>
              </a:spcBef>
              <a:spcAft>
                <a:spcPts val="0"/>
              </a:spcAft>
              <a:buSzPts val="1400"/>
              <a:buNone/>
            </a:pPr>
            <a:endParaRPr lang="en-US" b="1"/>
          </a:p>
        </p:txBody>
      </p:sp>
      <p:sp>
        <p:nvSpPr>
          <p:cNvPr id="1188" name="Google Shape;1188;g11726472e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2325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fonts.adobe.com/fonts/poppins" TargetMode="External"/><Relationship Id="rId2" Type="http://schemas.openxmlformats.org/officeDocument/2006/relationships/hyperlink" Target="https://fonts.adobe.com/fonts/miller-headline" TargetMode="External"/><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2.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Master" Target="../slideMasters/slideMaster1.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image" Target="../media/image21.png"/><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sv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Layouts/_rels/slideLayout19.xml.rels><?xml version="1.0" encoding="UTF-8" standalone="yes"?>
<Relationships xmlns="http://schemas.openxmlformats.org/package/2006/relationships"><Relationship Id="rId26" Type="http://schemas.openxmlformats.org/officeDocument/2006/relationships/image" Target="../media/image155.png"/><Relationship Id="rId21" Type="http://schemas.openxmlformats.org/officeDocument/2006/relationships/image" Target="../media/image150.svg"/><Relationship Id="rId42" Type="http://schemas.openxmlformats.org/officeDocument/2006/relationships/image" Target="../media/image171.png"/><Relationship Id="rId47" Type="http://schemas.openxmlformats.org/officeDocument/2006/relationships/image" Target="../media/image176.svg"/><Relationship Id="rId63" Type="http://schemas.openxmlformats.org/officeDocument/2006/relationships/image" Target="../media/image192.svg"/><Relationship Id="rId68" Type="http://schemas.openxmlformats.org/officeDocument/2006/relationships/image" Target="../media/image197.png"/><Relationship Id="rId84" Type="http://schemas.openxmlformats.org/officeDocument/2006/relationships/image" Target="../media/image213.png"/><Relationship Id="rId89" Type="http://schemas.openxmlformats.org/officeDocument/2006/relationships/image" Target="../media/image218.svg"/><Relationship Id="rId112" Type="http://schemas.openxmlformats.org/officeDocument/2006/relationships/image" Target="../media/image241.png"/><Relationship Id="rId16" Type="http://schemas.openxmlformats.org/officeDocument/2006/relationships/image" Target="../media/image145.png"/><Relationship Id="rId107" Type="http://schemas.openxmlformats.org/officeDocument/2006/relationships/image" Target="../media/image236.svg"/><Relationship Id="rId11" Type="http://schemas.openxmlformats.org/officeDocument/2006/relationships/image" Target="../media/image140.svg"/><Relationship Id="rId32" Type="http://schemas.openxmlformats.org/officeDocument/2006/relationships/image" Target="../media/image161.png"/><Relationship Id="rId37" Type="http://schemas.openxmlformats.org/officeDocument/2006/relationships/image" Target="../media/image166.svg"/><Relationship Id="rId53" Type="http://schemas.openxmlformats.org/officeDocument/2006/relationships/image" Target="../media/image182.svg"/><Relationship Id="rId58" Type="http://schemas.openxmlformats.org/officeDocument/2006/relationships/image" Target="../media/image187.png"/><Relationship Id="rId74" Type="http://schemas.openxmlformats.org/officeDocument/2006/relationships/image" Target="../media/image203.png"/><Relationship Id="rId79" Type="http://schemas.openxmlformats.org/officeDocument/2006/relationships/image" Target="../media/image208.svg"/><Relationship Id="rId102" Type="http://schemas.openxmlformats.org/officeDocument/2006/relationships/image" Target="../media/image231.png"/><Relationship Id="rId5" Type="http://schemas.openxmlformats.org/officeDocument/2006/relationships/image" Target="../media/image134.svg"/><Relationship Id="rId90" Type="http://schemas.openxmlformats.org/officeDocument/2006/relationships/image" Target="../media/image219.png"/><Relationship Id="rId95" Type="http://schemas.openxmlformats.org/officeDocument/2006/relationships/image" Target="../media/image224.svg"/><Relationship Id="rId22" Type="http://schemas.openxmlformats.org/officeDocument/2006/relationships/image" Target="../media/image151.png"/><Relationship Id="rId27" Type="http://schemas.openxmlformats.org/officeDocument/2006/relationships/image" Target="../media/image156.svg"/><Relationship Id="rId43" Type="http://schemas.openxmlformats.org/officeDocument/2006/relationships/image" Target="../media/image172.svg"/><Relationship Id="rId48" Type="http://schemas.openxmlformats.org/officeDocument/2006/relationships/image" Target="../media/image177.png"/><Relationship Id="rId64" Type="http://schemas.openxmlformats.org/officeDocument/2006/relationships/image" Target="../media/image193.png"/><Relationship Id="rId69" Type="http://schemas.openxmlformats.org/officeDocument/2006/relationships/image" Target="../media/image198.svg"/><Relationship Id="rId113" Type="http://schemas.openxmlformats.org/officeDocument/2006/relationships/image" Target="../media/image242.svg"/><Relationship Id="rId80" Type="http://schemas.openxmlformats.org/officeDocument/2006/relationships/image" Target="../media/image209.png"/><Relationship Id="rId85" Type="http://schemas.openxmlformats.org/officeDocument/2006/relationships/image" Target="../media/image214.svg"/><Relationship Id="rId12" Type="http://schemas.openxmlformats.org/officeDocument/2006/relationships/image" Target="../media/image141.png"/><Relationship Id="rId17" Type="http://schemas.openxmlformats.org/officeDocument/2006/relationships/image" Target="../media/image146.svg"/><Relationship Id="rId33" Type="http://schemas.openxmlformats.org/officeDocument/2006/relationships/image" Target="../media/image162.svg"/><Relationship Id="rId38" Type="http://schemas.openxmlformats.org/officeDocument/2006/relationships/image" Target="../media/image167.png"/><Relationship Id="rId59" Type="http://schemas.openxmlformats.org/officeDocument/2006/relationships/image" Target="../media/image188.svg"/><Relationship Id="rId103" Type="http://schemas.openxmlformats.org/officeDocument/2006/relationships/image" Target="../media/image232.svg"/><Relationship Id="rId108" Type="http://schemas.openxmlformats.org/officeDocument/2006/relationships/image" Target="../media/image237.png"/><Relationship Id="rId54" Type="http://schemas.openxmlformats.org/officeDocument/2006/relationships/image" Target="../media/image183.png"/><Relationship Id="rId70" Type="http://schemas.openxmlformats.org/officeDocument/2006/relationships/image" Target="../media/image199.png"/><Relationship Id="rId75" Type="http://schemas.openxmlformats.org/officeDocument/2006/relationships/image" Target="../media/image204.svg"/><Relationship Id="rId91" Type="http://schemas.openxmlformats.org/officeDocument/2006/relationships/image" Target="../media/image220.svg"/><Relationship Id="rId96" Type="http://schemas.openxmlformats.org/officeDocument/2006/relationships/image" Target="../media/image225.png"/><Relationship Id="rId1" Type="http://schemas.openxmlformats.org/officeDocument/2006/relationships/slideMaster" Target="../slideMasters/slideMaster1.xml"/><Relationship Id="rId6" Type="http://schemas.openxmlformats.org/officeDocument/2006/relationships/image" Target="../media/image135.png"/><Relationship Id="rId15" Type="http://schemas.openxmlformats.org/officeDocument/2006/relationships/image" Target="../media/image144.svg"/><Relationship Id="rId23" Type="http://schemas.openxmlformats.org/officeDocument/2006/relationships/image" Target="../media/image152.svg"/><Relationship Id="rId28" Type="http://schemas.openxmlformats.org/officeDocument/2006/relationships/image" Target="../media/image157.png"/><Relationship Id="rId36" Type="http://schemas.openxmlformats.org/officeDocument/2006/relationships/image" Target="../media/image165.png"/><Relationship Id="rId49" Type="http://schemas.openxmlformats.org/officeDocument/2006/relationships/image" Target="../media/image178.svg"/><Relationship Id="rId57" Type="http://schemas.openxmlformats.org/officeDocument/2006/relationships/image" Target="../media/image186.svg"/><Relationship Id="rId106" Type="http://schemas.openxmlformats.org/officeDocument/2006/relationships/image" Target="../media/image235.png"/><Relationship Id="rId10" Type="http://schemas.openxmlformats.org/officeDocument/2006/relationships/image" Target="../media/image139.png"/><Relationship Id="rId31" Type="http://schemas.openxmlformats.org/officeDocument/2006/relationships/image" Target="../media/image160.svg"/><Relationship Id="rId44" Type="http://schemas.openxmlformats.org/officeDocument/2006/relationships/image" Target="../media/image173.png"/><Relationship Id="rId52" Type="http://schemas.openxmlformats.org/officeDocument/2006/relationships/image" Target="../media/image181.png"/><Relationship Id="rId60" Type="http://schemas.openxmlformats.org/officeDocument/2006/relationships/image" Target="../media/image189.png"/><Relationship Id="rId65" Type="http://schemas.openxmlformats.org/officeDocument/2006/relationships/image" Target="../media/image194.svg"/><Relationship Id="rId73" Type="http://schemas.openxmlformats.org/officeDocument/2006/relationships/image" Target="../media/image202.svg"/><Relationship Id="rId78" Type="http://schemas.openxmlformats.org/officeDocument/2006/relationships/image" Target="../media/image207.png"/><Relationship Id="rId81" Type="http://schemas.openxmlformats.org/officeDocument/2006/relationships/image" Target="../media/image210.svg"/><Relationship Id="rId86" Type="http://schemas.openxmlformats.org/officeDocument/2006/relationships/image" Target="../media/image215.png"/><Relationship Id="rId94" Type="http://schemas.openxmlformats.org/officeDocument/2006/relationships/image" Target="../media/image223.png"/><Relationship Id="rId99" Type="http://schemas.openxmlformats.org/officeDocument/2006/relationships/image" Target="../media/image228.svg"/><Relationship Id="rId101" Type="http://schemas.openxmlformats.org/officeDocument/2006/relationships/image" Target="../media/image230.svg"/><Relationship Id="rId4" Type="http://schemas.openxmlformats.org/officeDocument/2006/relationships/image" Target="../media/image133.png"/><Relationship Id="rId9" Type="http://schemas.openxmlformats.org/officeDocument/2006/relationships/image" Target="../media/image138.svg"/><Relationship Id="rId13" Type="http://schemas.openxmlformats.org/officeDocument/2006/relationships/image" Target="../media/image142.svg"/><Relationship Id="rId18" Type="http://schemas.openxmlformats.org/officeDocument/2006/relationships/image" Target="../media/image147.png"/><Relationship Id="rId39" Type="http://schemas.openxmlformats.org/officeDocument/2006/relationships/image" Target="../media/image168.svg"/><Relationship Id="rId109" Type="http://schemas.openxmlformats.org/officeDocument/2006/relationships/image" Target="../media/image238.svg"/><Relationship Id="rId34" Type="http://schemas.openxmlformats.org/officeDocument/2006/relationships/image" Target="../media/image163.png"/><Relationship Id="rId50" Type="http://schemas.openxmlformats.org/officeDocument/2006/relationships/image" Target="../media/image179.png"/><Relationship Id="rId55" Type="http://schemas.openxmlformats.org/officeDocument/2006/relationships/image" Target="../media/image184.svg"/><Relationship Id="rId76" Type="http://schemas.openxmlformats.org/officeDocument/2006/relationships/image" Target="../media/image205.png"/><Relationship Id="rId97" Type="http://schemas.openxmlformats.org/officeDocument/2006/relationships/image" Target="../media/image226.svg"/><Relationship Id="rId104" Type="http://schemas.openxmlformats.org/officeDocument/2006/relationships/image" Target="../media/image233.png"/><Relationship Id="rId7" Type="http://schemas.openxmlformats.org/officeDocument/2006/relationships/image" Target="../media/image136.svg"/><Relationship Id="rId71" Type="http://schemas.openxmlformats.org/officeDocument/2006/relationships/image" Target="../media/image200.svg"/><Relationship Id="rId92" Type="http://schemas.openxmlformats.org/officeDocument/2006/relationships/image" Target="../media/image221.png"/><Relationship Id="rId2" Type="http://schemas.openxmlformats.org/officeDocument/2006/relationships/image" Target="../media/image131.png"/><Relationship Id="rId29" Type="http://schemas.openxmlformats.org/officeDocument/2006/relationships/image" Target="../media/image158.svg"/><Relationship Id="rId24" Type="http://schemas.openxmlformats.org/officeDocument/2006/relationships/image" Target="../media/image153.png"/><Relationship Id="rId40" Type="http://schemas.openxmlformats.org/officeDocument/2006/relationships/image" Target="../media/image169.png"/><Relationship Id="rId45" Type="http://schemas.openxmlformats.org/officeDocument/2006/relationships/image" Target="../media/image174.svg"/><Relationship Id="rId66" Type="http://schemas.openxmlformats.org/officeDocument/2006/relationships/image" Target="../media/image195.png"/><Relationship Id="rId87" Type="http://schemas.openxmlformats.org/officeDocument/2006/relationships/image" Target="../media/image216.svg"/><Relationship Id="rId110" Type="http://schemas.openxmlformats.org/officeDocument/2006/relationships/image" Target="../media/image239.png"/><Relationship Id="rId61" Type="http://schemas.openxmlformats.org/officeDocument/2006/relationships/image" Target="../media/image190.svg"/><Relationship Id="rId82" Type="http://schemas.openxmlformats.org/officeDocument/2006/relationships/image" Target="../media/image211.png"/><Relationship Id="rId19" Type="http://schemas.openxmlformats.org/officeDocument/2006/relationships/image" Target="../media/image148.svg"/><Relationship Id="rId14" Type="http://schemas.openxmlformats.org/officeDocument/2006/relationships/image" Target="../media/image143.png"/><Relationship Id="rId30" Type="http://schemas.openxmlformats.org/officeDocument/2006/relationships/image" Target="../media/image159.png"/><Relationship Id="rId35" Type="http://schemas.openxmlformats.org/officeDocument/2006/relationships/image" Target="../media/image164.svg"/><Relationship Id="rId56" Type="http://schemas.openxmlformats.org/officeDocument/2006/relationships/image" Target="../media/image185.png"/><Relationship Id="rId77" Type="http://schemas.openxmlformats.org/officeDocument/2006/relationships/image" Target="../media/image206.svg"/><Relationship Id="rId100" Type="http://schemas.openxmlformats.org/officeDocument/2006/relationships/image" Target="../media/image229.png"/><Relationship Id="rId105" Type="http://schemas.openxmlformats.org/officeDocument/2006/relationships/image" Target="../media/image234.svg"/><Relationship Id="rId8" Type="http://schemas.openxmlformats.org/officeDocument/2006/relationships/image" Target="../media/image137.png"/><Relationship Id="rId51" Type="http://schemas.openxmlformats.org/officeDocument/2006/relationships/image" Target="../media/image180.svg"/><Relationship Id="rId72" Type="http://schemas.openxmlformats.org/officeDocument/2006/relationships/image" Target="../media/image201.png"/><Relationship Id="rId93" Type="http://schemas.openxmlformats.org/officeDocument/2006/relationships/image" Target="../media/image222.svg"/><Relationship Id="rId98" Type="http://schemas.openxmlformats.org/officeDocument/2006/relationships/image" Target="../media/image227.png"/><Relationship Id="rId3" Type="http://schemas.openxmlformats.org/officeDocument/2006/relationships/image" Target="../media/image132.svg"/><Relationship Id="rId25" Type="http://schemas.openxmlformats.org/officeDocument/2006/relationships/image" Target="../media/image154.svg"/><Relationship Id="rId46" Type="http://schemas.openxmlformats.org/officeDocument/2006/relationships/image" Target="../media/image175.png"/><Relationship Id="rId67" Type="http://schemas.openxmlformats.org/officeDocument/2006/relationships/image" Target="../media/image196.svg"/><Relationship Id="rId20" Type="http://schemas.openxmlformats.org/officeDocument/2006/relationships/image" Target="../media/image149.png"/><Relationship Id="rId41" Type="http://schemas.openxmlformats.org/officeDocument/2006/relationships/image" Target="../media/image170.svg"/><Relationship Id="rId62" Type="http://schemas.openxmlformats.org/officeDocument/2006/relationships/image" Target="../media/image191.png"/><Relationship Id="rId83" Type="http://schemas.openxmlformats.org/officeDocument/2006/relationships/image" Target="../media/image212.svg"/><Relationship Id="rId88" Type="http://schemas.openxmlformats.org/officeDocument/2006/relationships/image" Target="../media/image217.png"/><Relationship Id="rId111" Type="http://schemas.openxmlformats.org/officeDocument/2006/relationships/image" Target="../media/image24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N title - light">
    <p:bg>
      <p:bgPr>
        <a:solidFill>
          <a:srgbClr val="F8F5EE"/>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5015044-FCA3-7383-6BBB-21DE140A6C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7690" y="283782"/>
            <a:ext cx="2972037" cy="4224538"/>
          </a:xfrm>
          <a:prstGeom prst="rect">
            <a:avLst/>
          </a:prstGeom>
        </p:spPr>
      </p:pic>
      <p:sp>
        <p:nvSpPr>
          <p:cNvPr id="2" name="Rectangle 1">
            <a:extLst>
              <a:ext uri="{FF2B5EF4-FFF2-40B4-BE49-F238E27FC236}">
                <a16:creationId xmlns:a16="http://schemas.microsoft.com/office/drawing/2014/main" id="{A875282D-AC29-C54F-DC2A-C37939FE7B12}"/>
              </a:ext>
            </a:extLst>
          </p:cNvPr>
          <p:cNvSpPr/>
          <p:nvPr userDrawn="1"/>
        </p:nvSpPr>
        <p:spPr>
          <a:xfrm>
            <a:off x="0" y="5226784"/>
            <a:ext cx="12192000" cy="1631216"/>
          </a:xfrm>
          <a:prstGeom prst="rect">
            <a:avLst/>
          </a:prstGeom>
          <a:solidFill>
            <a:srgbClr val="416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1002007B-BC1C-3F0E-5C3A-04FBA1849E4B}"/>
              </a:ext>
            </a:extLst>
          </p:cNvPr>
          <p:cNvSpPr>
            <a:spLocks noGrp="1" noChangeArrowheads="1"/>
          </p:cNvSpPr>
          <p:nvPr>
            <p:ph type="ctrTitle" hasCustomPrompt="1"/>
          </p:nvPr>
        </p:nvSpPr>
        <p:spPr>
          <a:xfrm>
            <a:off x="1698891" y="1307562"/>
            <a:ext cx="9550400" cy="1150937"/>
          </a:xfrm>
        </p:spPr>
        <p:txBody>
          <a:bodyPr>
            <a:noAutofit/>
          </a:bodyPr>
          <a:lstStyle>
            <a:lvl1pPr algn="l">
              <a:defRPr sz="5300" b="0" i="0">
                <a:solidFill>
                  <a:schemeClr val="tx1"/>
                </a:solidFill>
                <a:latin typeface="Georgia" panose="02040502050405020303" pitchFamily="18" charset="0"/>
                <a:ea typeface="Verdana" panose="020B0604030504040204" pitchFamily="34" charset="0"/>
                <a:cs typeface="Times New Roman" panose="02020603050405020304" pitchFamily="18" charset="0"/>
              </a:defRPr>
            </a:lvl1pPr>
          </a:lstStyle>
          <a:p>
            <a:pPr lvl="0"/>
            <a:r>
              <a:rPr lang="en-US" altLang="en-US" noProof="0"/>
              <a:t>[Title]</a:t>
            </a:r>
          </a:p>
        </p:txBody>
      </p:sp>
      <p:sp>
        <p:nvSpPr>
          <p:cNvPr id="13" name="Rectangle 3">
            <a:extLst>
              <a:ext uri="{FF2B5EF4-FFF2-40B4-BE49-F238E27FC236}">
                <a16:creationId xmlns:a16="http://schemas.microsoft.com/office/drawing/2014/main" id="{389FE91F-766A-A484-4A1B-EFFFA92B9164}"/>
              </a:ext>
            </a:extLst>
          </p:cNvPr>
          <p:cNvSpPr>
            <a:spLocks noGrp="1" noChangeArrowheads="1"/>
          </p:cNvSpPr>
          <p:nvPr>
            <p:ph type="subTitle" idx="1" hasCustomPrompt="1"/>
          </p:nvPr>
        </p:nvSpPr>
        <p:spPr>
          <a:xfrm>
            <a:off x="1698891" y="2593645"/>
            <a:ext cx="9550400" cy="914400"/>
          </a:xfrm>
        </p:spPr>
        <p:txBody>
          <a:bodyPr>
            <a:normAutofit/>
          </a:bodyPr>
          <a:lstStyle>
            <a:lvl1pPr marL="0" indent="0" algn="l">
              <a:buNone/>
              <a:defRPr sz="2000">
                <a:solidFill>
                  <a:schemeClr val="tx1"/>
                </a:solidFill>
                <a:latin typeface="+mj-lt"/>
                <a:ea typeface="Verdana" panose="020B0604030504040204" pitchFamily="34" charset="0"/>
                <a:cs typeface="Verdana" panose="020B0604030504040204" pitchFamily="34" charset="0"/>
              </a:defRPr>
            </a:lvl1pPr>
          </a:lstStyle>
          <a:p>
            <a:pPr lvl="0"/>
            <a:r>
              <a:rPr lang="en-US" altLang="en-US" noProof="0"/>
              <a:t>[Subtitle]</a:t>
            </a:r>
          </a:p>
        </p:txBody>
      </p:sp>
      <p:sp>
        <p:nvSpPr>
          <p:cNvPr id="14" name="Text Placeholder 3">
            <a:extLst>
              <a:ext uri="{FF2B5EF4-FFF2-40B4-BE49-F238E27FC236}">
                <a16:creationId xmlns:a16="http://schemas.microsoft.com/office/drawing/2014/main" id="{B13FFCB1-EED7-A018-20E7-98C48F094621}"/>
              </a:ext>
            </a:extLst>
          </p:cNvPr>
          <p:cNvSpPr>
            <a:spLocks noGrp="1"/>
          </p:cNvSpPr>
          <p:nvPr>
            <p:ph type="body" sz="quarter" idx="10" hasCustomPrompt="1"/>
          </p:nvPr>
        </p:nvSpPr>
        <p:spPr>
          <a:xfrm>
            <a:off x="8601247" y="5601226"/>
            <a:ext cx="3052391" cy="253118"/>
          </a:xfrm>
        </p:spPr>
        <p:txBody>
          <a:bodyPr anchor="ctr"/>
          <a:lstStyle>
            <a:lvl1pPr marL="0" indent="0" algn="r">
              <a:buNone/>
              <a:defRPr sz="1500">
                <a:solidFill>
                  <a:srgbClr val="F8F5EE"/>
                </a:solidFill>
              </a:defRPr>
            </a:lvl1pPr>
          </a:lstStyle>
          <a:p>
            <a:pPr lvl="0"/>
            <a:r>
              <a:rPr lang="en-US"/>
              <a:t>[Date]</a:t>
            </a:r>
          </a:p>
        </p:txBody>
      </p:sp>
      <p:pic>
        <p:nvPicPr>
          <p:cNvPr id="4" name="Graphic 3">
            <a:extLst>
              <a:ext uri="{FF2B5EF4-FFF2-40B4-BE49-F238E27FC236}">
                <a16:creationId xmlns:a16="http://schemas.microsoft.com/office/drawing/2014/main" id="{9CFDCF15-0EC4-37EB-22BC-290C5C1FC5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6970" y="231744"/>
            <a:ext cx="3052390" cy="4338754"/>
          </a:xfrm>
          <a:prstGeom prst="rect">
            <a:avLst/>
          </a:prstGeom>
        </p:spPr>
      </p:pic>
      <p:pic>
        <p:nvPicPr>
          <p:cNvPr id="3" name="Graphic 2">
            <a:extLst>
              <a:ext uri="{FF2B5EF4-FFF2-40B4-BE49-F238E27FC236}">
                <a16:creationId xmlns:a16="http://schemas.microsoft.com/office/drawing/2014/main" id="{FF03AF6A-9868-168A-E1FD-29A6E211113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268" y="5387009"/>
            <a:ext cx="2399419" cy="1287862"/>
          </a:xfrm>
          <a:prstGeom prst="rect">
            <a:avLst/>
          </a:prstGeom>
        </p:spPr>
      </p:pic>
    </p:spTree>
    <p:extLst>
      <p:ext uri="{BB962C8B-B14F-4D97-AF65-F5344CB8AC3E}">
        <p14:creationId xmlns:p14="http://schemas.microsoft.com/office/powerpoint/2010/main" val="4006081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rgbClr val="416FB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0B22E6-2766-4B02-C3EF-F730861A660B}"/>
              </a:ext>
            </a:extLst>
          </p:cNvPr>
          <p:cNvSpPr>
            <a:spLocks noGrp="1" noChangeArrowheads="1"/>
          </p:cNvSpPr>
          <p:nvPr>
            <p:ph type="ctrTitle" hasCustomPrompt="1"/>
          </p:nvPr>
        </p:nvSpPr>
        <p:spPr>
          <a:xfrm>
            <a:off x="1320800" y="2278063"/>
            <a:ext cx="9550400" cy="1150937"/>
          </a:xfrm>
        </p:spPr>
        <p:txBody>
          <a:bodyPr>
            <a:noAutofit/>
          </a:bodyPr>
          <a:lstStyle>
            <a:lvl1pPr algn="ctr">
              <a:defRPr sz="5500" b="0" i="0">
                <a:solidFill>
                  <a:srgbClr val="F8F5EE"/>
                </a:solidFill>
                <a:latin typeface="Georgia" panose="02040502050405020303" pitchFamily="18" charset="0"/>
                <a:ea typeface="Verdana" panose="020B0604030504040204" pitchFamily="34" charset="0"/>
                <a:cs typeface="Times New Roman" panose="02020603050405020304" pitchFamily="18" charset="0"/>
              </a:defRPr>
            </a:lvl1pPr>
          </a:lstStyle>
          <a:p>
            <a:pPr lvl="0"/>
            <a:r>
              <a:rPr lang="en-US" altLang="en-US" noProof="0"/>
              <a:t>[Title]</a:t>
            </a:r>
          </a:p>
        </p:txBody>
      </p:sp>
      <p:sp>
        <p:nvSpPr>
          <p:cNvPr id="5" name="Rectangle 3">
            <a:extLst>
              <a:ext uri="{FF2B5EF4-FFF2-40B4-BE49-F238E27FC236}">
                <a16:creationId xmlns:a16="http://schemas.microsoft.com/office/drawing/2014/main" id="{AB3B912F-EB82-BC2E-8931-7591634D165F}"/>
              </a:ext>
            </a:extLst>
          </p:cNvPr>
          <p:cNvSpPr>
            <a:spLocks noGrp="1" noChangeArrowheads="1"/>
          </p:cNvSpPr>
          <p:nvPr>
            <p:ph type="subTitle" idx="1" hasCustomPrompt="1"/>
          </p:nvPr>
        </p:nvSpPr>
        <p:spPr>
          <a:xfrm>
            <a:off x="1320800" y="3564146"/>
            <a:ext cx="9550400" cy="914400"/>
          </a:xfrm>
        </p:spPr>
        <p:txBody>
          <a:bodyPr>
            <a:normAutofit/>
          </a:bodyPr>
          <a:lstStyle>
            <a:lvl1pPr marL="0" indent="0" algn="ctr">
              <a:buNone/>
              <a:defRPr sz="2500">
                <a:solidFill>
                  <a:srgbClr val="F8F5EE"/>
                </a:solidFill>
                <a:latin typeface="+mj-lt"/>
                <a:ea typeface="Verdana" panose="020B0604030504040204" pitchFamily="34" charset="0"/>
                <a:cs typeface="Verdana" panose="020B0604030504040204" pitchFamily="34" charset="0"/>
              </a:defRPr>
            </a:lvl1pPr>
          </a:lstStyle>
          <a:p>
            <a:pPr lvl="0"/>
            <a:r>
              <a:rPr lang="en-US" altLang="en-US" noProof="0"/>
              <a:t>[Subtitle]</a:t>
            </a:r>
          </a:p>
        </p:txBody>
      </p:sp>
      <p:grpSp>
        <p:nvGrpSpPr>
          <p:cNvPr id="6" name="Group 5">
            <a:extLst>
              <a:ext uri="{FF2B5EF4-FFF2-40B4-BE49-F238E27FC236}">
                <a16:creationId xmlns:a16="http://schemas.microsoft.com/office/drawing/2014/main" id="{33D2E90B-F971-315E-C598-9E3D692E7214}"/>
              </a:ext>
            </a:extLst>
          </p:cNvPr>
          <p:cNvGrpSpPr/>
          <p:nvPr userDrawn="1"/>
        </p:nvGrpSpPr>
        <p:grpSpPr>
          <a:xfrm>
            <a:off x="-1" y="0"/>
            <a:ext cx="103695" cy="6858000"/>
            <a:chOff x="0" y="0"/>
            <a:chExt cx="48445" cy="4287384"/>
          </a:xfrm>
        </p:grpSpPr>
        <p:sp>
          <p:nvSpPr>
            <p:cNvPr id="7" name="Rectangle 6">
              <a:extLst>
                <a:ext uri="{FF2B5EF4-FFF2-40B4-BE49-F238E27FC236}">
                  <a16:creationId xmlns:a16="http://schemas.microsoft.com/office/drawing/2014/main" id="{63151091-CA2A-E7E1-DA0C-EBC2318BF0CA}"/>
                </a:ext>
              </a:extLst>
            </p:cNvPr>
            <p:cNvSpPr/>
            <p:nvPr/>
          </p:nvSpPr>
          <p:spPr>
            <a:xfrm>
              <a:off x="0" y="0"/>
              <a:ext cx="48445" cy="1071846"/>
            </a:xfrm>
            <a:prstGeom prst="rect">
              <a:avLst/>
            </a:prstGeom>
            <a:solidFill>
              <a:srgbClr val="6AA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7DB068A-7AE8-A067-8E49-3D499112A6B2}"/>
                </a:ext>
              </a:extLst>
            </p:cNvPr>
            <p:cNvSpPr/>
            <p:nvPr userDrawn="1"/>
          </p:nvSpPr>
          <p:spPr>
            <a:xfrm>
              <a:off x="0" y="1071846"/>
              <a:ext cx="48445" cy="1071846"/>
            </a:xfrm>
            <a:prstGeom prst="rect">
              <a:avLst/>
            </a:prstGeom>
            <a:solidFill>
              <a:srgbClr val="E7B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6638DF-F761-6416-C94E-AA4580F5D4A2}"/>
                </a:ext>
              </a:extLst>
            </p:cNvPr>
            <p:cNvSpPr/>
            <p:nvPr userDrawn="1"/>
          </p:nvSpPr>
          <p:spPr>
            <a:xfrm>
              <a:off x="0" y="2143692"/>
              <a:ext cx="48445" cy="1071846"/>
            </a:xfrm>
            <a:prstGeom prst="rect">
              <a:avLst/>
            </a:prstGeom>
            <a:solidFill>
              <a:srgbClr val="161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EC60D5-17B7-FDEF-2135-73F85C4212C6}"/>
                </a:ext>
              </a:extLst>
            </p:cNvPr>
            <p:cNvSpPr/>
            <p:nvPr userDrawn="1"/>
          </p:nvSpPr>
          <p:spPr>
            <a:xfrm>
              <a:off x="0" y="3215538"/>
              <a:ext cx="48445" cy="1071846"/>
            </a:xfrm>
            <a:prstGeom prst="rect">
              <a:avLst/>
            </a:prstGeom>
            <a:solidFill>
              <a:srgbClr val="F9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id="{B3E49F98-F698-9814-C809-CF6539AA3C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14081" y="4904508"/>
            <a:ext cx="3269201" cy="1754708"/>
          </a:xfrm>
          <a:prstGeom prst="rect">
            <a:avLst/>
          </a:prstGeom>
        </p:spPr>
      </p:pic>
    </p:spTree>
    <p:extLst>
      <p:ext uri="{BB962C8B-B14F-4D97-AF65-F5344CB8AC3E}">
        <p14:creationId xmlns:p14="http://schemas.microsoft.com/office/powerpoint/2010/main" val="4507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8F5EE"/>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05BB7361-99EE-6B22-E0DA-B44A923C8D61}"/>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19" name="Graphic 18">
            <a:extLst>
              <a:ext uri="{FF2B5EF4-FFF2-40B4-BE49-F238E27FC236}">
                <a16:creationId xmlns:a16="http://schemas.microsoft.com/office/drawing/2014/main" id="{6C13C3FA-0FD0-B2EF-B6A5-8EDB1E02FB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163879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dark blue">
    <p:bg>
      <p:bgPr>
        <a:solidFill>
          <a:srgbClr val="161F47"/>
        </a:solidFill>
        <a:effectLst/>
      </p:bgPr>
    </p:bg>
    <p:spTree>
      <p:nvGrpSpPr>
        <p:cNvPr id="1" name=""/>
        <p:cNvGrpSpPr/>
        <p:nvPr/>
      </p:nvGrpSpPr>
      <p:grpSpPr>
        <a:xfrm>
          <a:off x="0" y="0"/>
          <a:ext cx="0" cy="0"/>
          <a:chOff x="0" y="0"/>
          <a:chExt cx="0" cy="0"/>
        </a:xfrm>
      </p:grpSpPr>
      <p:sp>
        <p:nvSpPr>
          <p:cNvPr id="3" name="Slide Number Placeholder 22">
            <a:extLst>
              <a:ext uri="{FF2B5EF4-FFF2-40B4-BE49-F238E27FC236}">
                <a16:creationId xmlns:a16="http://schemas.microsoft.com/office/drawing/2014/main" id="{A628045C-8A5A-B5A6-AE02-B16ACF57A787}"/>
              </a:ext>
            </a:extLst>
          </p:cNvPr>
          <p:cNvSpPr>
            <a:spLocks noGrp="1"/>
          </p:cNvSpPr>
          <p:nvPr>
            <p:ph type="sldNum" sz="quarter" idx="12"/>
          </p:nvPr>
        </p:nvSpPr>
        <p:spPr>
          <a:xfrm>
            <a:off x="11695206" y="6428967"/>
            <a:ext cx="2844800" cy="365125"/>
          </a:xfrm>
        </p:spPr>
        <p:txBody>
          <a:bodyPr/>
          <a:lstStyle>
            <a:lvl1pPr algn="l">
              <a:defRPr sz="1000">
                <a:solidFill>
                  <a:srgbClr val="F9F5EF"/>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9E31A387-EC0F-683B-84D8-BDDAC93D82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3505238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light blue">
    <p:bg>
      <p:bgPr>
        <a:solidFill>
          <a:srgbClr val="416FB0"/>
        </a:solidFill>
        <a:effectLst/>
      </p:bgPr>
    </p:bg>
    <p:spTree>
      <p:nvGrpSpPr>
        <p:cNvPr id="1" name=""/>
        <p:cNvGrpSpPr/>
        <p:nvPr/>
      </p:nvGrpSpPr>
      <p:grpSpPr>
        <a:xfrm>
          <a:off x="0" y="0"/>
          <a:ext cx="0" cy="0"/>
          <a:chOff x="0" y="0"/>
          <a:chExt cx="0" cy="0"/>
        </a:xfrm>
      </p:grpSpPr>
      <p:sp>
        <p:nvSpPr>
          <p:cNvPr id="3" name="Slide Number Placeholder 22">
            <a:extLst>
              <a:ext uri="{FF2B5EF4-FFF2-40B4-BE49-F238E27FC236}">
                <a16:creationId xmlns:a16="http://schemas.microsoft.com/office/drawing/2014/main" id="{1C09DFE3-89A7-5F01-9B33-FFAE9CF48F99}"/>
              </a:ext>
            </a:extLst>
          </p:cNvPr>
          <p:cNvSpPr>
            <a:spLocks noGrp="1"/>
          </p:cNvSpPr>
          <p:nvPr>
            <p:ph type="sldNum" sz="quarter" idx="12"/>
          </p:nvPr>
        </p:nvSpPr>
        <p:spPr>
          <a:xfrm>
            <a:off x="11695206" y="6428967"/>
            <a:ext cx="2844800" cy="365125"/>
          </a:xfrm>
        </p:spPr>
        <p:txBody>
          <a:bodyPr/>
          <a:lstStyle>
            <a:lvl1pPr algn="l">
              <a:defRPr sz="1000">
                <a:solidFill>
                  <a:srgbClr val="F9F5EF"/>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A4E77051-D5CC-9DB6-6B1A-97A6E9B506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2061282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city background">
    <p:bg>
      <p:bgPr>
        <a:solidFill>
          <a:srgbClr val="F8F5EE"/>
        </a:solidFill>
        <a:effectLst/>
      </p:bgPr>
    </p:bg>
    <p:spTree>
      <p:nvGrpSpPr>
        <p:cNvPr id="1" name=""/>
        <p:cNvGrpSpPr/>
        <p:nvPr/>
      </p:nvGrpSpPr>
      <p:grpSpPr>
        <a:xfrm>
          <a:off x="0" y="0"/>
          <a:ext cx="0" cy="0"/>
          <a:chOff x="0" y="0"/>
          <a:chExt cx="0" cy="0"/>
        </a:xfrm>
      </p:grpSpPr>
      <p:pic>
        <p:nvPicPr>
          <p:cNvPr id="2" name="Picture 1" descr="A city skyline with tall buildings and a body of water&#10;&#10;Description automatically generated">
            <a:extLst>
              <a:ext uri="{FF2B5EF4-FFF2-40B4-BE49-F238E27FC236}">
                <a16:creationId xmlns:a16="http://schemas.microsoft.com/office/drawing/2014/main" id="{95812F80-9498-C365-EEC1-55904996E7FF}"/>
              </a:ext>
            </a:extLst>
          </p:cNvPr>
          <p:cNvPicPr>
            <a:picLocks noChangeAspect="1"/>
          </p:cNvPicPr>
          <p:nvPr userDrawn="1"/>
        </p:nvPicPr>
        <p:blipFill rotWithShape="1">
          <a:blip r:embed="rId2">
            <a:alphaModFix amt="11000"/>
            <a:extLst>
              <a:ext uri="{28A0092B-C50C-407E-A947-70E740481C1C}">
                <a14:useLocalDpi xmlns:a14="http://schemas.microsoft.com/office/drawing/2010/main" val="0"/>
              </a:ext>
            </a:extLst>
          </a:blip>
          <a:srcRect l="1981" t="20000" r="22324" b="10768"/>
          <a:stretch/>
        </p:blipFill>
        <p:spPr>
          <a:xfrm>
            <a:off x="0" y="0"/>
            <a:ext cx="12192000" cy="6858000"/>
          </a:xfrm>
          <a:prstGeom prst="rect">
            <a:avLst/>
          </a:prstGeom>
        </p:spPr>
      </p:pic>
      <p:sp>
        <p:nvSpPr>
          <p:cNvPr id="3" name="Slide Number Placeholder 22">
            <a:extLst>
              <a:ext uri="{FF2B5EF4-FFF2-40B4-BE49-F238E27FC236}">
                <a16:creationId xmlns:a16="http://schemas.microsoft.com/office/drawing/2014/main" id="{D9D4DBC1-2135-5D55-6598-62453A406B23}"/>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A20AC2B5-D94C-6D45-6730-C73D796587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2807862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no footer">
    <p:bg>
      <p:bgPr>
        <a:solidFill>
          <a:srgbClr val="F8F5E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12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EN template tips">
    <p:bg>
      <p:bgPr>
        <a:solidFill>
          <a:srgbClr val="F9F5E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30B284-FFBC-431D-936A-498E75D4AD70}"/>
              </a:ext>
            </a:extLst>
          </p:cNvPr>
          <p:cNvSpPr txBox="1"/>
          <p:nvPr userDrawn="1"/>
        </p:nvSpPr>
        <p:spPr>
          <a:xfrm>
            <a:off x="684552" y="1928392"/>
            <a:ext cx="3617625" cy="3370153"/>
          </a:xfrm>
          <a:prstGeom prst="rect">
            <a:avLst/>
          </a:prstGeom>
          <a:noFill/>
        </p:spPr>
        <p:txBody>
          <a:bodyPr wrap="square" rtlCol="0">
            <a:spAutoFit/>
          </a:bodyPr>
          <a:lstStyle/>
          <a:p>
            <a:r>
              <a:rPr lang="en-US" sz="2000" b="1"/>
              <a:t>FONTS</a:t>
            </a:r>
          </a:p>
          <a:p>
            <a:endParaRPr lang="en-US"/>
          </a:p>
          <a:p>
            <a:r>
              <a:rPr lang="en-US" sz="1500"/>
              <a:t>For headers/headlines, please use the font Miller Headline. If you do not have access to the font Miller Headline, please use Georgia.</a:t>
            </a:r>
          </a:p>
          <a:p>
            <a:endParaRPr lang="en-US" sz="1500"/>
          </a:p>
          <a:p>
            <a:r>
              <a:rPr lang="en-US" sz="1500"/>
              <a:t>Please use the font Poppins. If Poppins is unavailable, please use Arial.</a:t>
            </a:r>
          </a:p>
          <a:p>
            <a:endParaRPr lang="en-US" sz="1500" b="1"/>
          </a:p>
          <a:p>
            <a:r>
              <a:rPr lang="en-US" sz="1500" b="0">
                <a:hlinkClick r:id="rId2"/>
              </a:rPr>
              <a:t>Link to download Miller Headline</a:t>
            </a:r>
            <a:r>
              <a:rPr lang="en-US" sz="1500" b="0"/>
              <a:t>*</a:t>
            </a:r>
          </a:p>
          <a:p>
            <a:r>
              <a:rPr lang="en-US" sz="1500" b="0">
                <a:hlinkClick r:id="rId3"/>
              </a:rPr>
              <a:t>Link to download Poppins</a:t>
            </a:r>
            <a:r>
              <a:rPr lang="en-US" sz="1500" b="0"/>
              <a:t>*</a:t>
            </a:r>
          </a:p>
          <a:p>
            <a:endParaRPr lang="en-US" sz="1500" b="0"/>
          </a:p>
          <a:p>
            <a:r>
              <a:rPr lang="en-US" sz="1000" b="0" i="1"/>
              <a:t>*Must have Adobe Creative Cloud account</a:t>
            </a:r>
          </a:p>
        </p:txBody>
      </p:sp>
      <p:sp>
        <p:nvSpPr>
          <p:cNvPr id="31" name="TextBox 30">
            <a:extLst>
              <a:ext uri="{FF2B5EF4-FFF2-40B4-BE49-F238E27FC236}">
                <a16:creationId xmlns:a16="http://schemas.microsoft.com/office/drawing/2014/main" id="{57747762-5CC1-DE3A-5775-03F7EF031206}"/>
              </a:ext>
            </a:extLst>
          </p:cNvPr>
          <p:cNvSpPr txBox="1"/>
          <p:nvPr userDrawn="1"/>
        </p:nvSpPr>
        <p:spPr>
          <a:xfrm>
            <a:off x="5929262" y="1928392"/>
            <a:ext cx="4559444" cy="1831271"/>
          </a:xfrm>
          <a:prstGeom prst="rect">
            <a:avLst/>
          </a:prstGeom>
          <a:noFill/>
        </p:spPr>
        <p:txBody>
          <a:bodyPr wrap="square" rtlCol="0">
            <a:spAutoFit/>
          </a:bodyPr>
          <a:lstStyle/>
          <a:p>
            <a:r>
              <a:rPr lang="en-US" sz="2000" b="1"/>
              <a:t>COLORS</a:t>
            </a:r>
          </a:p>
          <a:p>
            <a:endParaRPr lang="en-US"/>
          </a:p>
          <a:p>
            <a:r>
              <a:rPr lang="en-US" sz="1500"/>
              <a:t>Please use the PEN Color Palette (previous slide).</a:t>
            </a:r>
          </a:p>
          <a:p>
            <a:endParaRPr lang="en-US" sz="1500"/>
          </a:p>
          <a:p>
            <a:r>
              <a:rPr lang="en-US" sz="1500"/>
              <a:t>The secondary palette can be used for graphs, charts &amp; to accentuate important information or iconography sparingly.</a:t>
            </a:r>
          </a:p>
        </p:txBody>
      </p:sp>
      <p:sp>
        <p:nvSpPr>
          <p:cNvPr id="2" name="Rectangle 1">
            <a:extLst>
              <a:ext uri="{FF2B5EF4-FFF2-40B4-BE49-F238E27FC236}">
                <a16:creationId xmlns:a16="http://schemas.microsoft.com/office/drawing/2014/main" id="{6B16A74F-EF8B-3F39-A756-FE60B5D59216}"/>
              </a:ext>
            </a:extLst>
          </p:cNvPr>
          <p:cNvSpPr/>
          <p:nvPr userDrawn="1"/>
        </p:nvSpPr>
        <p:spPr>
          <a:xfrm>
            <a:off x="2551865" y="1240613"/>
            <a:ext cx="2191818" cy="400110"/>
          </a:xfrm>
          <a:prstGeom prst="rect">
            <a:avLst/>
          </a:prstGeom>
        </p:spPr>
        <p:txBody>
          <a:bodyPr wrap="none">
            <a:spAutoFit/>
          </a:bodyPr>
          <a:lstStyle/>
          <a:p>
            <a:r>
              <a:rPr lang="en-US" sz="2000" b="1">
                <a:solidFill>
                  <a:schemeClr val="tx1"/>
                </a:solidFill>
                <a:latin typeface="+mj-lt"/>
                <a:cs typeface="Times New Roman" panose="02020603050405020304" pitchFamily="18" charset="0"/>
              </a:rPr>
              <a:t>TEMPLATE TIPS</a:t>
            </a:r>
          </a:p>
        </p:txBody>
      </p:sp>
      <p:pic>
        <p:nvPicPr>
          <p:cNvPr id="3" name="Graphic 2">
            <a:extLst>
              <a:ext uri="{FF2B5EF4-FFF2-40B4-BE49-F238E27FC236}">
                <a16:creationId xmlns:a16="http://schemas.microsoft.com/office/drawing/2014/main" id="{C2766549-E1C6-0547-8E00-2461C96ADDC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2565286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EN color palette">
    <p:bg>
      <p:bgPr>
        <a:solidFill>
          <a:srgbClr val="F9F5EF"/>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532C2B78-C2DF-4B6B-B70D-BE1DEBBC921D}"/>
              </a:ext>
            </a:extLst>
          </p:cNvPr>
          <p:cNvSpPr/>
          <p:nvPr/>
        </p:nvSpPr>
        <p:spPr>
          <a:xfrm>
            <a:off x="2551865" y="1240613"/>
            <a:ext cx="2334485" cy="400110"/>
          </a:xfrm>
          <a:prstGeom prst="rect">
            <a:avLst/>
          </a:prstGeom>
        </p:spPr>
        <p:txBody>
          <a:bodyPr wrap="none">
            <a:spAutoFit/>
          </a:bodyPr>
          <a:lstStyle/>
          <a:p>
            <a:r>
              <a:rPr lang="en-US" sz="2000" b="1">
                <a:solidFill>
                  <a:schemeClr val="tx1"/>
                </a:solidFill>
                <a:latin typeface="+mj-lt"/>
                <a:cs typeface="Times New Roman" panose="02020603050405020304" pitchFamily="18" charset="0"/>
              </a:rPr>
              <a:t>COLOR PALETTE</a:t>
            </a:r>
          </a:p>
        </p:txBody>
      </p:sp>
      <p:sp>
        <p:nvSpPr>
          <p:cNvPr id="2" name="TextBox 1">
            <a:extLst>
              <a:ext uri="{FF2B5EF4-FFF2-40B4-BE49-F238E27FC236}">
                <a16:creationId xmlns:a16="http://schemas.microsoft.com/office/drawing/2014/main" id="{942B45BD-589F-464F-9871-7E77481F774C}"/>
              </a:ext>
            </a:extLst>
          </p:cNvPr>
          <p:cNvSpPr txBox="1"/>
          <p:nvPr/>
        </p:nvSpPr>
        <p:spPr>
          <a:xfrm>
            <a:off x="699796" y="2063188"/>
            <a:ext cx="1511559" cy="276999"/>
          </a:xfrm>
          <a:prstGeom prst="rect">
            <a:avLst/>
          </a:prstGeom>
          <a:noFill/>
        </p:spPr>
        <p:txBody>
          <a:bodyPr wrap="square" rtlCol="0">
            <a:spAutoFit/>
          </a:bodyPr>
          <a:lstStyle/>
          <a:p>
            <a:r>
              <a:rPr lang="en-US" sz="1200" b="1"/>
              <a:t>PEN PALETTE</a:t>
            </a:r>
            <a:endParaRPr lang="en-US" sz="1200"/>
          </a:p>
        </p:txBody>
      </p:sp>
      <p:sp>
        <p:nvSpPr>
          <p:cNvPr id="3" name="TextBox 2">
            <a:extLst>
              <a:ext uri="{FF2B5EF4-FFF2-40B4-BE49-F238E27FC236}">
                <a16:creationId xmlns:a16="http://schemas.microsoft.com/office/drawing/2014/main" id="{02F2B0CD-2507-4246-945C-7F4719ED95E9}"/>
              </a:ext>
            </a:extLst>
          </p:cNvPr>
          <p:cNvSpPr txBox="1"/>
          <p:nvPr/>
        </p:nvSpPr>
        <p:spPr>
          <a:xfrm>
            <a:off x="3638426" y="2063187"/>
            <a:ext cx="1956319" cy="276999"/>
          </a:xfrm>
          <a:prstGeom prst="rect">
            <a:avLst/>
          </a:prstGeom>
          <a:noFill/>
        </p:spPr>
        <p:txBody>
          <a:bodyPr wrap="square" rtlCol="0">
            <a:spAutoFit/>
          </a:bodyPr>
          <a:lstStyle/>
          <a:p>
            <a:r>
              <a:rPr lang="en-US" sz="1200" b="1"/>
              <a:t>PRIMARY PALETTE</a:t>
            </a:r>
          </a:p>
        </p:txBody>
      </p:sp>
      <p:sp>
        <p:nvSpPr>
          <p:cNvPr id="6" name="Oval 5">
            <a:extLst>
              <a:ext uri="{FF2B5EF4-FFF2-40B4-BE49-F238E27FC236}">
                <a16:creationId xmlns:a16="http://schemas.microsoft.com/office/drawing/2014/main" id="{1B8AF85A-E3F9-4907-AD45-A6268534E86B}"/>
              </a:ext>
            </a:extLst>
          </p:cNvPr>
          <p:cNvSpPr/>
          <p:nvPr/>
        </p:nvSpPr>
        <p:spPr>
          <a:xfrm>
            <a:off x="699796" y="2460130"/>
            <a:ext cx="653143" cy="653143"/>
          </a:xfrm>
          <a:prstGeom prst="ellipse">
            <a:avLst/>
          </a:prstGeom>
          <a:solidFill>
            <a:srgbClr val="41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4F2E"/>
              </a:solidFill>
            </a:endParaRPr>
          </a:p>
        </p:txBody>
      </p:sp>
      <p:sp>
        <p:nvSpPr>
          <p:cNvPr id="7" name="TextBox 6">
            <a:extLst>
              <a:ext uri="{FF2B5EF4-FFF2-40B4-BE49-F238E27FC236}">
                <a16:creationId xmlns:a16="http://schemas.microsoft.com/office/drawing/2014/main" id="{65B7EA20-E733-4C24-AB90-036D0BD47E91}"/>
              </a:ext>
            </a:extLst>
          </p:cNvPr>
          <p:cNvSpPr txBox="1"/>
          <p:nvPr/>
        </p:nvSpPr>
        <p:spPr>
          <a:xfrm>
            <a:off x="1455576" y="2447405"/>
            <a:ext cx="2621902" cy="830997"/>
          </a:xfrm>
          <a:prstGeom prst="rect">
            <a:avLst/>
          </a:prstGeom>
          <a:noFill/>
        </p:spPr>
        <p:txBody>
          <a:bodyPr wrap="square" rtlCol="0">
            <a:spAutoFit/>
          </a:bodyPr>
          <a:lstStyle/>
          <a:p>
            <a:r>
              <a:rPr lang="en-US" sz="1200" b="1"/>
              <a:t>PEN Blue </a:t>
            </a:r>
          </a:p>
          <a:p>
            <a:r>
              <a:rPr lang="en-US" sz="1200"/>
              <a:t>CMYK 80/56/4/0</a:t>
            </a:r>
          </a:p>
          <a:p>
            <a:r>
              <a:rPr lang="en-US" sz="1200"/>
              <a:t>RGB 76/110/171</a:t>
            </a:r>
          </a:p>
          <a:p>
            <a:r>
              <a:rPr lang="en-US" sz="1200"/>
              <a:t>HEX #4C6EAB</a:t>
            </a:r>
          </a:p>
        </p:txBody>
      </p:sp>
      <p:sp>
        <p:nvSpPr>
          <p:cNvPr id="8" name="Oval 7">
            <a:extLst>
              <a:ext uri="{FF2B5EF4-FFF2-40B4-BE49-F238E27FC236}">
                <a16:creationId xmlns:a16="http://schemas.microsoft.com/office/drawing/2014/main" id="{DF984A4B-4E74-464E-8E94-B9E7C6DEE299}"/>
              </a:ext>
            </a:extLst>
          </p:cNvPr>
          <p:cNvSpPr/>
          <p:nvPr/>
        </p:nvSpPr>
        <p:spPr>
          <a:xfrm>
            <a:off x="699796" y="3384332"/>
            <a:ext cx="653143" cy="653143"/>
          </a:xfrm>
          <a:prstGeom prst="ellipse">
            <a:avLst/>
          </a:prstGeom>
          <a:solidFill>
            <a:srgbClr val="F8F5E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6CEBAD-9BE4-47D2-A7A1-6301E31038D1}"/>
              </a:ext>
            </a:extLst>
          </p:cNvPr>
          <p:cNvSpPr txBox="1"/>
          <p:nvPr/>
        </p:nvSpPr>
        <p:spPr>
          <a:xfrm>
            <a:off x="1455576" y="3341366"/>
            <a:ext cx="2621902" cy="830997"/>
          </a:xfrm>
          <a:prstGeom prst="rect">
            <a:avLst/>
          </a:prstGeom>
          <a:noFill/>
        </p:spPr>
        <p:txBody>
          <a:bodyPr wrap="square" rtlCol="0">
            <a:spAutoFit/>
          </a:bodyPr>
          <a:lstStyle/>
          <a:p>
            <a:r>
              <a:rPr lang="en-US" sz="1200" b="1"/>
              <a:t>PPG Cream</a:t>
            </a:r>
            <a:endParaRPr lang="en-US" sz="1200"/>
          </a:p>
          <a:p>
            <a:r>
              <a:rPr lang="en-US" sz="1200"/>
              <a:t>CMYK 2/2/5/0</a:t>
            </a:r>
          </a:p>
          <a:p>
            <a:r>
              <a:rPr lang="en-US" sz="1200"/>
              <a:t>RGB 247/245/239</a:t>
            </a:r>
          </a:p>
          <a:p>
            <a:r>
              <a:rPr lang="en-US" sz="1200"/>
              <a:t>HEX #F7F5EF</a:t>
            </a:r>
          </a:p>
        </p:txBody>
      </p:sp>
      <p:sp>
        <p:nvSpPr>
          <p:cNvPr id="12" name="Oval 11">
            <a:extLst>
              <a:ext uri="{FF2B5EF4-FFF2-40B4-BE49-F238E27FC236}">
                <a16:creationId xmlns:a16="http://schemas.microsoft.com/office/drawing/2014/main" id="{9B818244-0F57-46FE-8117-DFEFE4E7B534}"/>
              </a:ext>
            </a:extLst>
          </p:cNvPr>
          <p:cNvSpPr/>
          <p:nvPr/>
        </p:nvSpPr>
        <p:spPr>
          <a:xfrm>
            <a:off x="3752724" y="3384332"/>
            <a:ext cx="653143" cy="653143"/>
          </a:xfrm>
          <a:prstGeom prst="ellipse">
            <a:avLst/>
          </a:prstGeom>
          <a:solidFill>
            <a:srgbClr val="ACC6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A1BED5-D1BA-4A7D-993C-01300C12863E}"/>
              </a:ext>
            </a:extLst>
          </p:cNvPr>
          <p:cNvSpPr txBox="1"/>
          <p:nvPr/>
        </p:nvSpPr>
        <p:spPr>
          <a:xfrm>
            <a:off x="4508504" y="3341366"/>
            <a:ext cx="1674845" cy="830997"/>
          </a:xfrm>
          <a:prstGeom prst="rect">
            <a:avLst/>
          </a:prstGeom>
          <a:noFill/>
        </p:spPr>
        <p:txBody>
          <a:bodyPr wrap="square" rtlCol="0">
            <a:spAutoFit/>
          </a:bodyPr>
          <a:lstStyle/>
          <a:p>
            <a:r>
              <a:rPr lang="en-US" sz="1200" b="1"/>
              <a:t>Soft Blue</a:t>
            </a:r>
            <a:endParaRPr lang="en-US" sz="1200"/>
          </a:p>
          <a:p>
            <a:r>
              <a:rPr lang="en-US" sz="1200"/>
              <a:t>CMYK 31/14/3/0</a:t>
            </a:r>
          </a:p>
          <a:p>
            <a:r>
              <a:rPr lang="en-US" sz="1200"/>
              <a:t>RGB 177/197/222</a:t>
            </a:r>
          </a:p>
          <a:p>
            <a:r>
              <a:rPr lang="en-US" sz="1200"/>
              <a:t>HEX #B1C5DE</a:t>
            </a:r>
          </a:p>
        </p:txBody>
      </p:sp>
      <p:sp>
        <p:nvSpPr>
          <p:cNvPr id="25" name="Oval 24">
            <a:extLst>
              <a:ext uri="{FF2B5EF4-FFF2-40B4-BE49-F238E27FC236}">
                <a16:creationId xmlns:a16="http://schemas.microsoft.com/office/drawing/2014/main" id="{98E50767-198D-41D0-BD1E-3C311726FA92}"/>
              </a:ext>
            </a:extLst>
          </p:cNvPr>
          <p:cNvSpPr/>
          <p:nvPr/>
        </p:nvSpPr>
        <p:spPr>
          <a:xfrm>
            <a:off x="3752724" y="2460130"/>
            <a:ext cx="653143" cy="653143"/>
          </a:xfrm>
          <a:prstGeom prst="ellipse">
            <a:avLst/>
          </a:prstGeom>
          <a:solidFill>
            <a:srgbClr val="161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079A5F3-2042-4C4D-B772-68A0EF57F8B6}"/>
              </a:ext>
            </a:extLst>
          </p:cNvPr>
          <p:cNvSpPr txBox="1"/>
          <p:nvPr/>
        </p:nvSpPr>
        <p:spPr>
          <a:xfrm>
            <a:off x="4508504" y="2447405"/>
            <a:ext cx="1783439" cy="830997"/>
          </a:xfrm>
          <a:prstGeom prst="rect">
            <a:avLst/>
          </a:prstGeom>
          <a:noFill/>
        </p:spPr>
        <p:txBody>
          <a:bodyPr wrap="square" rtlCol="0">
            <a:spAutoFit/>
          </a:bodyPr>
          <a:lstStyle/>
          <a:p>
            <a:r>
              <a:rPr lang="en-US" sz="1200" b="1"/>
              <a:t>Navy</a:t>
            </a:r>
            <a:endParaRPr lang="en-US" sz="1200"/>
          </a:p>
          <a:p>
            <a:r>
              <a:rPr lang="en-US" sz="1200"/>
              <a:t>CMYK 100/93/40/44</a:t>
            </a:r>
          </a:p>
          <a:p>
            <a:r>
              <a:rPr lang="en-US" sz="1200"/>
              <a:t>RGB 24/30/68</a:t>
            </a:r>
          </a:p>
          <a:p>
            <a:r>
              <a:rPr lang="en-US" sz="1200"/>
              <a:t>HEX #181E44</a:t>
            </a:r>
          </a:p>
        </p:txBody>
      </p:sp>
      <p:pic>
        <p:nvPicPr>
          <p:cNvPr id="5" name="Graphic 4">
            <a:extLst>
              <a:ext uri="{FF2B5EF4-FFF2-40B4-BE49-F238E27FC236}">
                <a16:creationId xmlns:a16="http://schemas.microsoft.com/office/drawing/2014/main" id="{7C21E1AF-3A45-FDA7-9E32-3679DF9B6D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292926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conography - light background">
    <p:bg>
      <p:bgPr>
        <a:solidFill>
          <a:srgbClr val="F9F5EF"/>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532C2B78-C2DF-4B6B-B70D-BE1DEBBC921D}"/>
              </a:ext>
            </a:extLst>
          </p:cNvPr>
          <p:cNvSpPr/>
          <p:nvPr/>
        </p:nvSpPr>
        <p:spPr>
          <a:xfrm>
            <a:off x="3737445" y="861952"/>
            <a:ext cx="3171189" cy="400110"/>
          </a:xfrm>
          <a:prstGeom prst="rect">
            <a:avLst/>
          </a:prstGeom>
        </p:spPr>
        <p:txBody>
          <a:bodyPr wrap="none">
            <a:spAutoFit/>
          </a:bodyPr>
          <a:lstStyle/>
          <a:p>
            <a:r>
              <a:rPr lang="en-US" sz="2000" b="1">
                <a:solidFill>
                  <a:schemeClr val="tx1"/>
                </a:solidFill>
                <a:latin typeface="+mj-lt"/>
                <a:cs typeface="Times New Roman" panose="02020603050405020304" pitchFamily="18" charset="0"/>
              </a:rPr>
              <a:t>SAMPLE ICON LIBRARY</a:t>
            </a:r>
          </a:p>
        </p:txBody>
      </p:sp>
      <p:pic>
        <p:nvPicPr>
          <p:cNvPr id="2" name="Graphic 1">
            <a:extLst>
              <a:ext uri="{FF2B5EF4-FFF2-40B4-BE49-F238E27FC236}">
                <a16:creationId xmlns:a16="http://schemas.microsoft.com/office/drawing/2014/main" id="{557ADC06-B676-E871-D0B8-4472140471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79" y="1796800"/>
            <a:ext cx="926741" cy="612885"/>
          </a:xfrm>
          <a:prstGeom prst="rect">
            <a:avLst/>
          </a:prstGeom>
        </p:spPr>
      </p:pic>
      <p:pic>
        <p:nvPicPr>
          <p:cNvPr id="3" name="Graphic 2">
            <a:extLst>
              <a:ext uri="{FF2B5EF4-FFF2-40B4-BE49-F238E27FC236}">
                <a16:creationId xmlns:a16="http://schemas.microsoft.com/office/drawing/2014/main" id="{47CDE797-9830-8D98-9C42-67F5992642A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6866" y="1839633"/>
            <a:ext cx="606504" cy="582243"/>
          </a:xfrm>
          <a:prstGeom prst="rect">
            <a:avLst/>
          </a:prstGeom>
        </p:spPr>
      </p:pic>
      <p:pic>
        <p:nvPicPr>
          <p:cNvPr id="4" name="Graphic 3">
            <a:extLst>
              <a:ext uri="{FF2B5EF4-FFF2-40B4-BE49-F238E27FC236}">
                <a16:creationId xmlns:a16="http://schemas.microsoft.com/office/drawing/2014/main" id="{156C3805-3F6B-8171-F903-A06BBD0E6DB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5709" y="1808992"/>
            <a:ext cx="726382" cy="612885"/>
          </a:xfrm>
          <a:prstGeom prst="rect">
            <a:avLst/>
          </a:prstGeom>
        </p:spPr>
      </p:pic>
      <p:pic>
        <p:nvPicPr>
          <p:cNvPr id="11" name="Graphic 10">
            <a:extLst>
              <a:ext uri="{FF2B5EF4-FFF2-40B4-BE49-F238E27FC236}">
                <a16:creationId xmlns:a16="http://schemas.microsoft.com/office/drawing/2014/main" id="{21193BC6-90F1-48CC-294B-FB1690BDDA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915327" y="1839633"/>
            <a:ext cx="604808" cy="619559"/>
          </a:xfrm>
          <a:prstGeom prst="rect">
            <a:avLst/>
          </a:prstGeom>
        </p:spPr>
      </p:pic>
      <p:pic>
        <p:nvPicPr>
          <p:cNvPr id="13" name="Graphic 12">
            <a:extLst>
              <a:ext uri="{FF2B5EF4-FFF2-40B4-BE49-F238E27FC236}">
                <a16:creationId xmlns:a16="http://schemas.microsoft.com/office/drawing/2014/main" id="{E177A14D-3A9D-5E63-9491-CA830E9DCF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73300" y="1615518"/>
            <a:ext cx="1066722" cy="1066722"/>
          </a:xfrm>
          <a:prstGeom prst="rect">
            <a:avLst/>
          </a:prstGeom>
        </p:spPr>
      </p:pic>
      <p:pic>
        <p:nvPicPr>
          <p:cNvPr id="15" name="Graphic 14">
            <a:extLst>
              <a:ext uri="{FF2B5EF4-FFF2-40B4-BE49-F238E27FC236}">
                <a16:creationId xmlns:a16="http://schemas.microsoft.com/office/drawing/2014/main" id="{AA5EA36D-EE22-AFE8-5CB1-F05344BDFBE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699613" y="1607875"/>
            <a:ext cx="1066722" cy="1066722"/>
          </a:xfrm>
          <a:prstGeom prst="rect">
            <a:avLst/>
          </a:prstGeom>
        </p:spPr>
      </p:pic>
      <p:pic>
        <p:nvPicPr>
          <p:cNvPr id="17" name="Graphic 16">
            <a:extLst>
              <a:ext uri="{FF2B5EF4-FFF2-40B4-BE49-F238E27FC236}">
                <a16:creationId xmlns:a16="http://schemas.microsoft.com/office/drawing/2014/main" id="{1E5B0116-F5C2-02CD-6837-5447A939A9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76386" y="2745080"/>
            <a:ext cx="712605" cy="712605"/>
          </a:xfrm>
          <a:prstGeom prst="rect">
            <a:avLst/>
          </a:prstGeom>
        </p:spPr>
      </p:pic>
      <p:pic>
        <p:nvPicPr>
          <p:cNvPr id="19" name="Graphic 18">
            <a:extLst>
              <a:ext uri="{FF2B5EF4-FFF2-40B4-BE49-F238E27FC236}">
                <a16:creationId xmlns:a16="http://schemas.microsoft.com/office/drawing/2014/main" id="{6AA926AB-8763-401B-9838-AC54D35C5F4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870795" y="2738456"/>
            <a:ext cx="752780" cy="752780"/>
          </a:xfrm>
          <a:prstGeom prst="rect">
            <a:avLst/>
          </a:prstGeom>
        </p:spPr>
      </p:pic>
      <p:pic>
        <p:nvPicPr>
          <p:cNvPr id="21" name="Graphic 20">
            <a:extLst>
              <a:ext uri="{FF2B5EF4-FFF2-40B4-BE49-F238E27FC236}">
                <a16:creationId xmlns:a16="http://schemas.microsoft.com/office/drawing/2014/main" id="{9E2B1EB2-F77E-F3CD-E82C-2FFC07A6709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935101" y="2787224"/>
            <a:ext cx="712606" cy="712606"/>
          </a:xfrm>
          <a:prstGeom prst="rect">
            <a:avLst/>
          </a:prstGeom>
        </p:spPr>
      </p:pic>
      <p:pic>
        <p:nvPicPr>
          <p:cNvPr id="23" name="Graphic 22">
            <a:extLst>
              <a:ext uri="{FF2B5EF4-FFF2-40B4-BE49-F238E27FC236}">
                <a16:creationId xmlns:a16="http://schemas.microsoft.com/office/drawing/2014/main" id="{C97D93CD-9BEC-0B43-63E2-21EF3737D93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885875" y="2721520"/>
            <a:ext cx="729542" cy="729542"/>
          </a:xfrm>
          <a:prstGeom prst="rect">
            <a:avLst/>
          </a:prstGeom>
        </p:spPr>
      </p:pic>
      <p:pic>
        <p:nvPicPr>
          <p:cNvPr id="25" name="Graphic 24">
            <a:extLst>
              <a:ext uri="{FF2B5EF4-FFF2-40B4-BE49-F238E27FC236}">
                <a16:creationId xmlns:a16="http://schemas.microsoft.com/office/drawing/2014/main" id="{22642939-BC71-BE26-38C7-7EE569BB4EE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777256" y="2646075"/>
            <a:ext cx="856565" cy="856565"/>
          </a:xfrm>
          <a:prstGeom prst="rect">
            <a:avLst/>
          </a:prstGeom>
        </p:spPr>
      </p:pic>
      <p:pic>
        <p:nvPicPr>
          <p:cNvPr id="51" name="Graphic 50">
            <a:extLst>
              <a:ext uri="{FF2B5EF4-FFF2-40B4-BE49-F238E27FC236}">
                <a16:creationId xmlns:a16="http://schemas.microsoft.com/office/drawing/2014/main" id="{F4331066-CFC3-45E4-CD86-D7AE49F4CDC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867214" y="2697480"/>
            <a:ext cx="731520" cy="731520"/>
          </a:xfrm>
          <a:prstGeom prst="rect">
            <a:avLst/>
          </a:prstGeom>
        </p:spPr>
      </p:pic>
      <p:pic>
        <p:nvPicPr>
          <p:cNvPr id="53" name="Graphic 52">
            <a:extLst>
              <a:ext uri="{FF2B5EF4-FFF2-40B4-BE49-F238E27FC236}">
                <a16:creationId xmlns:a16="http://schemas.microsoft.com/office/drawing/2014/main" id="{62738873-8A1F-2232-82B6-771406B5027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912459" y="1750915"/>
            <a:ext cx="735294" cy="735294"/>
          </a:xfrm>
          <a:prstGeom prst="rect">
            <a:avLst/>
          </a:prstGeom>
        </p:spPr>
      </p:pic>
      <p:pic>
        <p:nvPicPr>
          <p:cNvPr id="55" name="Graphic 54">
            <a:extLst>
              <a:ext uri="{FF2B5EF4-FFF2-40B4-BE49-F238E27FC236}">
                <a16:creationId xmlns:a16="http://schemas.microsoft.com/office/drawing/2014/main" id="{1BAAA6C5-3E16-7652-B14A-E598DA16158F}"/>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62990" y="2658267"/>
            <a:ext cx="768096" cy="768096"/>
          </a:xfrm>
          <a:prstGeom prst="rect">
            <a:avLst/>
          </a:prstGeom>
        </p:spPr>
      </p:pic>
      <p:pic>
        <p:nvPicPr>
          <p:cNvPr id="57" name="Graphic 56">
            <a:extLst>
              <a:ext uri="{FF2B5EF4-FFF2-40B4-BE49-F238E27FC236}">
                <a16:creationId xmlns:a16="http://schemas.microsoft.com/office/drawing/2014/main" id="{BF97BEC9-A9C5-F4C6-C604-A7DF6FAAEEC6}"/>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863296" y="1718113"/>
            <a:ext cx="768096" cy="768096"/>
          </a:xfrm>
          <a:prstGeom prst="rect">
            <a:avLst/>
          </a:prstGeom>
        </p:spPr>
      </p:pic>
      <p:pic>
        <p:nvPicPr>
          <p:cNvPr id="59" name="Graphic 58">
            <a:extLst>
              <a:ext uri="{FF2B5EF4-FFF2-40B4-BE49-F238E27FC236}">
                <a16:creationId xmlns:a16="http://schemas.microsoft.com/office/drawing/2014/main" id="{AE1C7BE0-4DA6-53F9-E3EB-690BB67E5714}"/>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863296" y="2677907"/>
            <a:ext cx="768096" cy="768096"/>
          </a:xfrm>
          <a:prstGeom prst="rect">
            <a:avLst/>
          </a:prstGeom>
        </p:spPr>
      </p:pic>
      <p:pic>
        <p:nvPicPr>
          <p:cNvPr id="61" name="Graphic 60">
            <a:extLst>
              <a:ext uri="{FF2B5EF4-FFF2-40B4-BE49-F238E27FC236}">
                <a16:creationId xmlns:a16="http://schemas.microsoft.com/office/drawing/2014/main" id="{AAFB5FCD-21DD-A1DE-827A-F177A1AE8197}"/>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8832578" y="1672393"/>
            <a:ext cx="859536" cy="859536"/>
          </a:xfrm>
          <a:prstGeom prst="rect">
            <a:avLst/>
          </a:prstGeom>
        </p:spPr>
      </p:pic>
      <p:pic>
        <p:nvPicPr>
          <p:cNvPr id="63" name="Graphic 62">
            <a:extLst>
              <a:ext uri="{FF2B5EF4-FFF2-40B4-BE49-F238E27FC236}">
                <a16:creationId xmlns:a16="http://schemas.microsoft.com/office/drawing/2014/main" id="{CC3C72CD-1E0A-EC3F-7FF5-0FD123D8C1F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8853787" y="2632187"/>
            <a:ext cx="859536" cy="859536"/>
          </a:xfrm>
          <a:prstGeom prst="rect">
            <a:avLst/>
          </a:prstGeom>
        </p:spPr>
      </p:pic>
      <p:pic>
        <p:nvPicPr>
          <p:cNvPr id="65" name="Graphic 64">
            <a:extLst>
              <a:ext uri="{FF2B5EF4-FFF2-40B4-BE49-F238E27FC236}">
                <a16:creationId xmlns:a16="http://schemas.microsoft.com/office/drawing/2014/main" id="{45EAB67A-3B23-A15B-A438-3518C3CB29A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9915571" y="1766537"/>
            <a:ext cx="768096" cy="768096"/>
          </a:xfrm>
          <a:prstGeom prst="rect">
            <a:avLst/>
          </a:prstGeom>
        </p:spPr>
      </p:pic>
      <p:pic>
        <p:nvPicPr>
          <p:cNvPr id="67" name="Graphic 66">
            <a:extLst>
              <a:ext uri="{FF2B5EF4-FFF2-40B4-BE49-F238E27FC236}">
                <a16:creationId xmlns:a16="http://schemas.microsoft.com/office/drawing/2014/main" id="{FFF5B7EE-3923-CE03-AFCC-8D0C32FE60EA}"/>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921044" y="2690628"/>
            <a:ext cx="768096" cy="768096"/>
          </a:xfrm>
          <a:prstGeom prst="rect">
            <a:avLst/>
          </a:prstGeom>
        </p:spPr>
      </p:pic>
      <p:pic>
        <p:nvPicPr>
          <p:cNvPr id="69" name="Graphic 68">
            <a:extLst>
              <a:ext uri="{FF2B5EF4-FFF2-40B4-BE49-F238E27FC236}">
                <a16:creationId xmlns:a16="http://schemas.microsoft.com/office/drawing/2014/main" id="{DD3F86F9-EF52-6568-D4AD-F64BC0F75B1C}"/>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0899083" y="1753963"/>
            <a:ext cx="768096" cy="768096"/>
          </a:xfrm>
          <a:prstGeom prst="rect">
            <a:avLst/>
          </a:prstGeom>
        </p:spPr>
      </p:pic>
      <p:pic>
        <p:nvPicPr>
          <p:cNvPr id="71" name="Graphic 70">
            <a:extLst>
              <a:ext uri="{FF2B5EF4-FFF2-40B4-BE49-F238E27FC236}">
                <a16:creationId xmlns:a16="http://schemas.microsoft.com/office/drawing/2014/main" id="{8EED4582-7DD1-FD5B-9641-60E2F0822F24}"/>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886063" y="2611867"/>
            <a:ext cx="768096" cy="768096"/>
          </a:xfrm>
          <a:prstGeom prst="rect">
            <a:avLst/>
          </a:prstGeom>
        </p:spPr>
      </p:pic>
      <p:pic>
        <p:nvPicPr>
          <p:cNvPr id="73" name="Graphic 72">
            <a:extLst>
              <a:ext uri="{FF2B5EF4-FFF2-40B4-BE49-F238E27FC236}">
                <a16:creationId xmlns:a16="http://schemas.microsoft.com/office/drawing/2014/main" id="{276696F9-5644-2333-299D-5C15DA5F36EA}"/>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65865" y="3688520"/>
            <a:ext cx="768096" cy="768096"/>
          </a:xfrm>
          <a:prstGeom prst="rect">
            <a:avLst/>
          </a:prstGeom>
        </p:spPr>
      </p:pic>
      <p:pic>
        <p:nvPicPr>
          <p:cNvPr id="75" name="Graphic 74">
            <a:extLst>
              <a:ext uri="{FF2B5EF4-FFF2-40B4-BE49-F238E27FC236}">
                <a16:creationId xmlns:a16="http://schemas.microsoft.com/office/drawing/2014/main" id="{D79706A4-92B7-8444-0948-F58F406EBD68}"/>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945709" y="3712998"/>
            <a:ext cx="768096" cy="768096"/>
          </a:xfrm>
          <a:prstGeom prst="rect">
            <a:avLst/>
          </a:prstGeom>
        </p:spPr>
      </p:pic>
      <p:pic>
        <p:nvPicPr>
          <p:cNvPr id="77" name="Graphic 76">
            <a:extLst>
              <a:ext uri="{FF2B5EF4-FFF2-40B4-BE49-F238E27FC236}">
                <a16:creationId xmlns:a16="http://schemas.microsoft.com/office/drawing/2014/main" id="{614AD86A-FD2B-4D1F-BDE0-0B9F4F8D693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2866090" y="3675410"/>
            <a:ext cx="768096" cy="768096"/>
          </a:xfrm>
          <a:prstGeom prst="rect">
            <a:avLst/>
          </a:prstGeom>
        </p:spPr>
      </p:pic>
      <p:pic>
        <p:nvPicPr>
          <p:cNvPr id="79" name="Graphic 78">
            <a:extLst>
              <a:ext uri="{FF2B5EF4-FFF2-40B4-BE49-F238E27FC236}">
                <a16:creationId xmlns:a16="http://schemas.microsoft.com/office/drawing/2014/main" id="{299D444C-168D-0761-05E3-B615438175CD}"/>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3848673" y="3674411"/>
            <a:ext cx="768096" cy="768096"/>
          </a:xfrm>
          <a:prstGeom prst="rect">
            <a:avLst/>
          </a:prstGeom>
        </p:spPr>
      </p:pic>
      <p:pic>
        <p:nvPicPr>
          <p:cNvPr id="81" name="Graphic 80">
            <a:extLst>
              <a:ext uri="{FF2B5EF4-FFF2-40B4-BE49-F238E27FC236}">
                <a16:creationId xmlns:a16="http://schemas.microsoft.com/office/drawing/2014/main" id="{CC0CC03D-1010-7A07-59A0-1E2B6F827CC5}"/>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4851472" y="3644431"/>
            <a:ext cx="768096" cy="768096"/>
          </a:xfrm>
          <a:prstGeom prst="rect">
            <a:avLst/>
          </a:prstGeom>
        </p:spPr>
      </p:pic>
      <p:pic>
        <p:nvPicPr>
          <p:cNvPr id="83" name="Graphic 82">
            <a:extLst>
              <a:ext uri="{FF2B5EF4-FFF2-40B4-BE49-F238E27FC236}">
                <a16:creationId xmlns:a16="http://schemas.microsoft.com/office/drawing/2014/main" id="{C914503A-0881-999D-7D7D-EE7218955567}"/>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5867214" y="3631321"/>
            <a:ext cx="768096" cy="768096"/>
          </a:xfrm>
          <a:prstGeom prst="rect">
            <a:avLst/>
          </a:prstGeom>
        </p:spPr>
      </p:pic>
      <p:pic>
        <p:nvPicPr>
          <p:cNvPr id="85" name="Graphic 84">
            <a:extLst>
              <a:ext uri="{FF2B5EF4-FFF2-40B4-BE49-F238E27FC236}">
                <a16:creationId xmlns:a16="http://schemas.microsoft.com/office/drawing/2014/main" id="{EFF5B090-CA6C-9572-DB37-746F7F8826D6}"/>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6771370" y="3528745"/>
            <a:ext cx="957015" cy="957015"/>
          </a:xfrm>
          <a:prstGeom prst="rect">
            <a:avLst/>
          </a:prstGeom>
        </p:spPr>
      </p:pic>
      <p:pic>
        <p:nvPicPr>
          <p:cNvPr id="87" name="Graphic 86">
            <a:extLst>
              <a:ext uri="{FF2B5EF4-FFF2-40B4-BE49-F238E27FC236}">
                <a16:creationId xmlns:a16="http://schemas.microsoft.com/office/drawing/2014/main" id="{85BEF1E4-42B0-92B4-57DD-693070B67143}"/>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7867283" y="3637701"/>
            <a:ext cx="768096" cy="768096"/>
          </a:xfrm>
          <a:prstGeom prst="rect">
            <a:avLst/>
          </a:prstGeom>
        </p:spPr>
      </p:pic>
      <p:pic>
        <p:nvPicPr>
          <p:cNvPr id="89" name="Graphic 88">
            <a:extLst>
              <a:ext uri="{FF2B5EF4-FFF2-40B4-BE49-F238E27FC236}">
                <a16:creationId xmlns:a16="http://schemas.microsoft.com/office/drawing/2014/main" id="{16A2924E-5BDD-F5C0-B0E2-2AEBA8125481}"/>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8875805" y="3560605"/>
            <a:ext cx="768096" cy="768096"/>
          </a:xfrm>
          <a:prstGeom prst="rect">
            <a:avLst/>
          </a:prstGeom>
        </p:spPr>
      </p:pic>
      <p:pic>
        <p:nvPicPr>
          <p:cNvPr id="91" name="Graphic 90">
            <a:extLst>
              <a:ext uri="{FF2B5EF4-FFF2-40B4-BE49-F238E27FC236}">
                <a16:creationId xmlns:a16="http://schemas.microsoft.com/office/drawing/2014/main" id="{79A1410C-880B-D20B-7F18-9F90E5D9C08E}"/>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9862243" y="3573715"/>
            <a:ext cx="768096" cy="768096"/>
          </a:xfrm>
          <a:prstGeom prst="rect">
            <a:avLst/>
          </a:prstGeom>
        </p:spPr>
      </p:pic>
      <p:pic>
        <p:nvPicPr>
          <p:cNvPr id="94" name="Graphic 93">
            <a:extLst>
              <a:ext uri="{FF2B5EF4-FFF2-40B4-BE49-F238E27FC236}">
                <a16:creationId xmlns:a16="http://schemas.microsoft.com/office/drawing/2014/main" id="{D4ABC1F5-FF1B-9BD2-6D37-FCDC5027A74A}"/>
              </a:ext>
            </a:extLst>
          </p:cNvPr>
          <p:cNvPicPr>
            <a:picLocks noChangeAspect="1"/>
          </p:cNvPicPr>
          <p:nvPr userDrawn="1"/>
        </p:nvPicPr>
        <p:blipFill>
          <a:blip r:embed="rId66">
            <a:extLst>
              <a:ext uri="{96DAC541-7B7A-43D3-8B79-37D633B846F1}">
                <asvg:svgBlip xmlns:asvg="http://schemas.microsoft.com/office/drawing/2016/SVG/main" r:embed="rId67"/>
              </a:ext>
            </a:extLst>
          </a:blip>
          <a:stretch>
            <a:fillRect/>
          </a:stretch>
        </p:blipFill>
        <p:spPr>
          <a:xfrm>
            <a:off x="10899083" y="3638194"/>
            <a:ext cx="768096" cy="768096"/>
          </a:xfrm>
          <a:prstGeom prst="rect">
            <a:avLst/>
          </a:prstGeom>
        </p:spPr>
      </p:pic>
      <p:pic>
        <p:nvPicPr>
          <p:cNvPr id="96" name="Graphic 95">
            <a:extLst>
              <a:ext uri="{FF2B5EF4-FFF2-40B4-BE49-F238E27FC236}">
                <a16:creationId xmlns:a16="http://schemas.microsoft.com/office/drawing/2014/main" id="{AB1511CB-ED51-14B3-2F8E-858172AB22C1}"/>
              </a:ext>
            </a:extLst>
          </p:cNvPr>
          <p:cNvPicPr>
            <a:picLocks noChangeAspect="1"/>
          </p:cNvPicPr>
          <p:nvPr userDrawn="1"/>
        </p:nvPicPr>
        <p:blipFill>
          <a:blip r:embed="rId68">
            <a:extLst>
              <a:ext uri="{96DAC541-7B7A-43D3-8B79-37D633B846F1}">
                <asvg:svgBlip xmlns:asvg="http://schemas.microsoft.com/office/drawing/2016/SVG/main" r:embed="rId69"/>
              </a:ext>
            </a:extLst>
          </a:blip>
          <a:stretch>
            <a:fillRect/>
          </a:stretch>
        </p:blipFill>
        <p:spPr>
          <a:xfrm>
            <a:off x="798501" y="4687451"/>
            <a:ext cx="768096" cy="768096"/>
          </a:xfrm>
          <a:prstGeom prst="rect">
            <a:avLst/>
          </a:prstGeom>
        </p:spPr>
      </p:pic>
      <p:pic>
        <p:nvPicPr>
          <p:cNvPr id="98" name="Graphic 97">
            <a:extLst>
              <a:ext uri="{FF2B5EF4-FFF2-40B4-BE49-F238E27FC236}">
                <a16:creationId xmlns:a16="http://schemas.microsoft.com/office/drawing/2014/main" id="{A4066B0F-F499-66E9-74AB-2BDDE084400C}"/>
              </a:ext>
            </a:extLst>
          </p:cNvPr>
          <p:cNvPicPr>
            <a:picLocks noChangeAspect="1"/>
          </p:cNvPicPr>
          <p:nvPr userDrawn="1"/>
        </p:nvPicPr>
        <p:blipFill>
          <a:blip r:embed="rId70">
            <a:extLst>
              <a:ext uri="{96DAC541-7B7A-43D3-8B79-37D633B846F1}">
                <asvg:svgBlip xmlns:asvg="http://schemas.microsoft.com/office/drawing/2016/SVG/main" r:embed="rId71"/>
              </a:ext>
            </a:extLst>
          </a:blip>
          <a:stretch>
            <a:fillRect/>
          </a:stretch>
        </p:blipFill>
        <p:spPr>
          <a:xfrm>
            <a:off x="1916748" y="4672461"/>
            <a:ext cx="712606" cy="712606"/>
          </a:xfrm>
          <a:prstGeom prst="rect">
            <a:avLst/>
          </a:prstGeom>
        </p:spPr>
      </p:pic>
      <p:pic>
        <p:nvPicPr>
          <p:cNvPr id="100" name="Graphic 99">
            <a:extLst>
              <a:ext uri="{FF2B5EF4-FFF2-40B4-BE49-F238E27FC236}">
                <a16:creationId xmlns:a16="http://schemas.microsoft.com/office/drawing/2014/main" id="{B1534088-C64E-3DD9-785C-5F835640B1BD}"/>
              </a:ext>
            </a:extLst>
          </p:cNvPr>
          <p:cNvPicPr>
            <a:picLocks noChangeAspect="1"/>
          </p:cNvPicPr>
          <p:nvPr userDrawn="1"/>
        </p:nvPicPr>
        <p:blipFill>
          <a:blip r:embed="rId72">
            <a:extLst>
              <a:ext uri="{96DAC541-7B7A-43D3-8B79-37D633B846F1}">
                <asvg:svgBlip xmlns:asvg="http://schemas.microsoft.com/office/drawing/2016/SVG/main" r:embed="rId73"/>
              </a:ext>
            </a:extLst>
          </a:blip>
          <a:stretch>
            <a:fillRect/>
          </a:stretch>
        </p:blipFill>
        <p:spPr>
          <a:xfrm>
            <a:off x="2859516" y="4601014"/>
            <a:ext cx="768096" cy="768096"/>
          </a:xfrm>
          <a:prstGeom prst="rect">
            <a:avLst/>
          </a:prstGeom>
        </p:spPr>
      </p:pic>
      <p:pic>
        <p:nvPicPr>
          <p:cNvPr id="102" name="Graphic 101">
            <a:extLst>
              <a:ext uri="{FF2B5EF4-FFF2-40B4-BE49-F238E27FC236}">
                <a16:creationId xmlns:a16="http://schemas.microsoft.com/office/drawing/2014/main" id="{DC5F886B-5C93-D218-349F-45C9A155B3B6}"/>
              </a:ext>
            </a:extLst>
          </p:cNvPr>
          <p:cNvPicPr>
            <a:picLocks noChangeAspect="1"/>
          </p:cNvPicPr>
          <p:nvPr userDrawn="1"/>
        </p:nvPicPr>
        <p:blipFill>
          <a:blip r:embed="rId74">
            <a:extLst>
              <a:ext uri="{96DAC541-7B7A-43D3-8B79-37D633B846F1}">
                <asvg:svgBlip xmlns:asvg="http://schemas.microsoft.com/office/drawing/2016/SVG/main" r:embed="rId75"/>
              </a:ext>
            </a:extLst>
          </a:blip>
          <a:stretch>
            <a:fillRect/>
          </a:stretch>
        </p:blipFill>
        <p:spPr>
          <a:xfrm>
            <a:off x="3821829" y="4577307"/>
            <a:ext cx="791803" cy="791803"/>
          </a:xfrm>
          <a:prstGeom prst="rect">
            <a:avLst/>
          </a:prstGeom>
        </p:spPr>
      </p:pic>
      <p:pic>
        <p:nvPicPr>
          <p:cNvPr id="104" name="Graphic 103">
            <a:extLst>
              <a:ext uri="{FF2B5EF4-FFF2-40B4-BE49-F238E27FC236}">
                <a16:creationId xmlns:a16="http://schemas.microsoft.com/office/drawing/2014/main" id="{E77EDA22-E2D8-1465-3E0B-896B3A26348D}"/>
              </a:ext>
            </a:extLst>
          </p:cNvPr>
          <p:cNvPicPr>
            <a:picLocks noChangeAspect="1"/>
          </p:cNvPicPr>
          <p:nvPr userDrawn="1"/>
        </p:nvPicPr>
        <p:blipFill>
          <a:blip r:embed="rId76">
            <a:extLst>
              <a:ext uri="{96DAC541-7B7A-43D3-8B79-37D633B846F1}">
                <asvg:svgBlip xmlns:asvg="http://schemas.microsoft.com/office/drawing/2016/SVG/main" r:embed="rId77"/>
              </a:ext>
            </a:extLst>
          </a:blip>
          <a:stretch>
            <a:fillRect/>
          </a:stretch>
        </p:blipFill>
        <p:spPr>
          <a:xfrm>
            <a:off x="4816416" y="4571034"/>
            <a:ext cx="805190" cy="805190"/>
          </a:xfrm>
          <a:prstGeom prst="rect">
            <a:avLst/>
          </a:prstGeom>
        </p:spPr>
      </p:pic>
      <p:pic>
        <p:nvPicPr>
          <p:cNvPr id="106" name="Graphic 105">
            <a:extLst>
              <a:ext uri="{FF2B5EF4-FFF2-40B4-BE49-F238E27FC236}">
                <a16:creationId xmlns:a16="http://schemas.microsoft.com/office/drawing/2014/main" id="{C5EB6037-861B-5BED-2325-006E07076222}"/>
              </a:ext>
            </a:extLst>
          </p:cNvPr>
          <p:cNvPicPr>
            <a:picLocks noChangeAspect="1"/>
          </p:cNvPicPr>
          <p:nvPr userDrawn="1"/>
        </p:nvPicPr>
        <p:blipFill>
          <a:blip r:embed="rId78">
            <a:extLst>
              <a:ext uri="{96DAC541-7B7A-43D3-8B79-37D633B846F1}">
                <asvg:svgBlip xmlns:asvg="http://schemas.microsoft.com/office/drawing/2016/SVG/main" r:embed="rId79"/>
              </a:ext>
            </a:extLst>
          </a:blip>
          <a:stretch>
            <a:fillRect/>
          </a:stretch>
        </p:blipFill>
        <p:spPr>
          <a:xfrm>
            <a:off x="5824390" y="4476350"/>
            <a:ext cx="862529" cy="862529"/>
          </a:xfrm>
          <a:prstGeom prst="rect">
            <a:avLst/>
          </a:prstGeom>
        </p:spPr>
      </p:pic>
      <p:pic>
        <p:nvPicPr>
          <p:cNvPr id="108" name="Graphic 107">
            <a:extLst>
              <a:ext uri="{FF2B5EF4-FFF2-40B4-BE49-F238E27FC236}">
                <a16:creationId xmlns:a16="http://schemas.microsoft.com/office/drawing/2014/main" id="{A69A04A3-49C1-AD3E-D732-6E1BF6A2641B}"/>
              </a:ext>
            </a:extLst>
          </p:cNvPr>
          <p:cNvPicPr>
            <a:picLocks noChangeAspect="1"/>
          </p:cNvPicPr>
          <p:nvPr userDrawn="1"/>
        </p:nvPicPr>
        <p:blipFill>
          <a:blip r:embed="rId80">
            <a:extLst>
              <a:ext uri="{96DAC541-7B7A-43D3-8B79-37D633B846F1}">
                <asvg:svgBlip xmlns:asvg="http://schemas.microsoft.com/office/drawing/2016/SVG/main" r:embed="rId81"/>
              </a:ext>
            </a:extLst>
          </a:blip>
          <a:stretch>
            <a:fillRect/>
          </a:stretch>
        </p:blipFill>
        <p:spPr>
          <a:xfrm>
            <a:off x="6862990" y="4555411"/>
            <a:ext cx="764365" cy="764365"/>
          </a:xfrm>
          <a:prstGeom prst="rect">
            <a:avLst/>
          </a:prstGeom>
        </p:spPr>
      </p:pic>
      <p:pic>
        <p:nvPicPr>
          <p:cNvPr id="110" name="Graphic 109">
            <a:extLst>
              <a:ext uri="{FF2B5EF4-FFF2-40B4-BE49-F238E27FC236}">
                <a16:creationId xmlns:a16="http://schemas.microsoft.com/office/drawing/2014/main" id="{8DEE013C-E392-3409-ED0D-E819A9429D85}"/>
              </a:ext>
            </a:extLst>
          </p:cNvPr>
          <p:cNvPicPr>
            <a:picLocks noChangeAspect="1"/>
          </p:cNvPicPr>
          <p:nvPr userDrawn="1"/>
        </p:nvPicPr>
        <p:blipFill>
          <a:blip r:embed="rId82">
            <a:extLst>
              <a:ext uri="{96DAC541-7B7A-43D3-8B79-37D633B846F1}">
                <asvg:svgBlip xmlns:asvg="http://schemas.microsoft.com/office/drawing/2016/SVG/main" r:embed="rId83"/>
              </a:ext>
            </a:extLst>
          </a:blip>
          <a:stretch>
            <a:fillRect/>
          </a:stretch>
        </p:blipFill>
        <p:spPr>
          <a:xfrm>
            <a:off x="7806925" y="4485760"/>
            <a:ext cx="844793" cy="844793"/>
          </a:xfrm>
          <a:prstGeom prst="rect">
            <a:avLst/>
          </a:prstGeom>
        </p:spPr>
      </p:pic>
      <p:pic>
        <p:nvPicPr>
          <p:cNvPr id="112" name="Graphic 111">
            <a:extLst>
              <a:ext uri="{FF2B5EF4-FFF2-40B4-BE49-F238E27FC236}">
                <a16:creationId xmlns:a16="http://schemas.microsoft.com/office/drawing/2014/main" id="{30059BBF-7789-15E8-58A5-78D478407E70}"/>
              </a:ext>
            </a:extLst>
          </p:cNvPr>
          <p:cNvPicPr>
            <a:picLocks noChangeAspect="1"/>
          </p:cNvPicPr>
          <p:nvPr userDrawn="1"/>
        </p:nvPicPr>
        <p:blipFill>
          <a:blip r:embed="rId84">
            <a:extLst>
              <a:ext uri="{96DAC541-7B7A-43D3-8B79-37D633B846F1}">
                <asvg:svgBlip xmlns:asvg="http://schemas.microsoft.com/office/drawing/2016/SVG/main" r:embed="rId85"/>
              </a:ext>
            </a:extLst>
          </a:blip>
          <a:stretch>
            <a:fillRect/>
          </a:stretch>
        </p:blipFill>
        <p:spPr>
          <a:xfrm>
            <a:off x="8902953" y="4515740"/>
            <a:ext cx="743780" cy="743780"/>
          </a:xfrm>
          <a:prstGeom prst="rect">
            <a:avLst/>
          </a:prstGeom>
        </p:spPr>
      </p:pic>
      <p:pic>
        <p:nvPicPr>
          <p:cNvPr id="114" name="Graphic 113">
            <a:extLst>
              <a:ext uri="{FF2B5EF4-FFF2-40B4-BE49-F238E27FC236}">
                <a16:creationId xmlns:a16="http://schemas.microsoft.com/office/drawing/2014/main" id="{4F954044-7563-6372-056F-7B3B21C2BC95}"/>
              </a:ext>
            </a:extLst>
          </p:cNvPr>
          <p:cNvPicPr>
            <a:picLocks noChangeAspect="1"/>
          </p:cNvPicPr>
          <p:nvPr userDrawn="1"/>
        </p:nvPicPr>
        <p:blipFill>
          <a:blip r:embed="rId86">
            <a:extLst>
              <a:ext uri="{96DAC541-7B7A-43D3-8B79-37D633B846F1}">
                <asvg:svgBlip xmlns:asvg="http://schemas.microsoft.com/office/drawing/2016/SVG/main" r:embed="rId87"/>
              </a:ext>
            </a:extLst>
          </a:blip>
          <a:stretch>
            <a:fillRect/>
          </a:stretch>
        </p:blipFill>
        <p:spPr>
          <a:xfrm>
            <a:off x="9873975" y="4509658"/>
            <a:ext cx="768096" cy="768096"/>
          </a:xfrm>
          <a:prstGeom prst="rect">
            <a:avLst/>
          </a:prstGeom>
        </p:spPr>
      </p:pic>
      <p:pic>
        <p:nvPicPr>
          <p:cNvPr id="116" name="Graphic 115">
            <a:extLst>
              <a:ext uri="{FF2B5EF4-FFF2-40B4-BE49-F238E27FC236}">
                <a16:creationId xmlns:a16="http://schemas.microsoft.com/office/drawing/2014/main" id="{0AD8C156-17AA-492F-31A8-9A758FFB4DB8}"/>
              </a:ext>
            </a:extLst>
          </p:cNvPr>
          <p:cNvPicPr>
            <a:picLocks noChangeAspect="1"/>
          </p:cNvPicPr>
          <p:nvPr userDrawn="1"/>
        </p:nvPicPr>
        <p:blipFill>
          <a:blip r:embed="rId88">
            <a:extLst>
              <a:ext uri="{96DAC541-7B7A-43D3-8B79-37D633B846F1}">
                <asvg:svgBlip xmlns:asvg="http://schemas.microsoft.com/office/drawing/2016/SVG/main" r:embed="rId89"/>
              </a:ext>
            </a:extLst>
          </a:blip>
          <a:stretch>
            <a:fillRect/>
          </a:stretch>
        </p:blipFill>
        <p:spPr>
          <a:xfrm>
            <a:off x="10899083" y="4529834"/>
            <a:ext cx="768096" cy="768096"/>
          </a:xfrm>
          <a:prstGeom prst="rect">
            <a:avLst/>
          </a:prstGeom>
        </p:spPr>
      </p:pic>
      <p:pic>
        <p:nvPicPr>
          <p:cNvPr id="118" name="Graphic 117">
            <a:extLst>
              <a:ext uri="{FF2B5EF4-FFF2-40B4-BE49-F238E27FC236}">
                <a16:creationId xmlns:a16="http://schemas.microsoft.com/office/drawing/2014/main" id="{ED6FA028-FE70-6A5D-0E2F-513F6A7A4693}"/>
              </a:ext>
            </a:extLst>
          </p:cNvPr>
          <p:cNvPicPr>
            <a:picLocks noChangeAspect="1"/>
          </p:cNvPicPr>
          <p:nvPr userDrawn="1"/>
        </p:nvPicPr>
        <p:blipFill>
          <a:blip r:embed="rId90">
            <a:extLst>
              <a:ext uri="{96DAC541-7B7A-43D3-8B79-37D633B846F1}">
                <asvg:svgBlip xmlns:asvg="http://schemas.microsoft.com/office/drawing/2016/SVG/main" r:embed="rId91"/>
              </a:ext>
            </a:extLst>
          </a:blip>
          <a:stretch>
            <a:fillRect/>
          </a:stretch>
        </p:blipFill>
        <p:spPr>
          <a:xfrm>
            <a:off x="765865" y="5686382"/>
            <a:ext cx="768096" cy="768096"/>
          </a:xfrm>
          <a:prstGeom prst="rect">
            <a:avLst/>
          </a:prstGeom>
        </p:spPr>
      </p:pic>
      <p:pic>
        <p:nvPicPr>
          <p:cNvPr id="120" name="Graphic 119">
            <a:extLst>
              <a:ext uri="{FF2B5EF4-FFF2-40B4-BE49-F238E27FC236}">
                <a16:creationId xmlns:a16="http://schemas.microsoft.com/office/drawing/2014/main" id="{FBD692C9-BAA6-C67E-3866-EFB0204A7ED9}"/>
              </a:ext>
            </a:extLst>
          </p:cNvPr>
          <p:cNvPicPr>
            <a:picLocks noChangeAspect="1"/>
          </p:cNvPicPr>
          <p:nvPr userDrawn="1"/>
        </p:nvPicPr>
        <p:blipFill>
          <a:blip r:embed="rId92">
            <a:extLst>
              <a:ext uri="{96DAC541-7B7A-43D3-8B79-37D633B846F1}">
                <asvg:svgBlip xmlns:asvg="http://schemas.microsoft.com/office/drawing/2016/SVG/main" r:embed="rId93"/>
              </a:ext>
            </a:extLst>
          </a:blip>
          <a:stretch>
            <a:fillRect/>
          </a:stretch>
        </p:blipFill>
        <p:spPr>
          <a:xfrm>
            <a:off x="1913519" y="5686382"/>
            <a:ext cx="768096" cy="768096"/>
          </a:xfrm>
          <a:prstGeom prst="rect">
            <a:avLst/>
          </a:prstGeom>
        </p:spPr>
      </p:pic>
      <p:pic>
        <p:nvPicPr>
          <p:cNvPr id="122" name="Graphic 121">
            <a:extLst>
              <a:ext uri="{FF2B5EF4-FFF2-40B4-BE49-F238E27FC236}">
                <a16:creationId xmlns:a16="http://schemas.microsoft.com/office/drawing/2014/main" id="{3497B2E2-9F8D-6912-C350-1C9474A0CB3E}"/>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2859516" y="5670445"/>
            <a:ext cx="768096" cy="768096"/>
          </a:xfrm>
          <a:prstGeom prst="rect">
            <a:avLst/>
          </a:prstGeom>
        </p:spPr>
      </p:pic>
      <p:pic>
        <p:nvPicPr>
          <p:cNvPr id="124" name="Graphic 123">
            <a:extLst>
              <a:ext uri="{FF2B5EF4-FFF2-40B4-BE49-F238E27FC236}">
                <a16:creationId xmlns:a16="http://schemas.microsoft.com/office/drawing/2014/main" id="{A6E51A2B-EB8B-F08A-C4B1-5451DAA3FCCD}"/>
              </a:ext>
            </a:extLst>
          </p:cNvPr>
          <p:cNvPicPr>
            <a:picLocks noChangeAspect="1"/>
          </p:cNvPicPr>
          <p:nvPr userDrawn="1"/>
        </p:nvPicPr>
        <p:blipFill>
          <a:blip r:embed="rId96">
            <a:extLst>
              <a:ext uri="{96DAC541-7B7A-43D3-8B79-37D633B846F1}">
                <asvg:svgBlip xmlns:asvg="http://schemas.microsoft.com/office/drawing/2016/SVG/main" r:embed="rId97"/>
              </a:ext>
            </a:extLst>
          </a:blip>
          <a:stretch>
            <a:fillRect/>
          </a:stretch>
        </p:blipFill>
        <p:spPr>
          <a:xfrm>
            <a:off x="3863395" y="5612000"/>
            <a:ext cx="768096" cy="768096"/>
          </a:xfrm>
          <a:prstGeom prst="rect">
            <a:avLst/>
          </a:prstGeom>
        </p:spPr>
      </p:pic>
      <p:pic>
        <p:nvPicPr>
          <p:cNvPr id="126" name="Graphic 125">
            <a:extLst>
              <a:ext uri="{FF2B5EF4-FFF2-40B4-BE49-F238E27FC236}">
                <a16:creationId xmlns:a16="http://schemas.microsoft.com/office/drawing/2014/main" id="{72ED4F6F-EEEC-E1AB-8868-065DB5EE0DFA}"/>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4834963" y="5612000"/>
            <a:ext cx="768096" cy="768096"/>
          </a:xfrm>
          <a:prstGeom prst="rect">
            <a:avLst/>
          </a:prstGeom>
        </p:spPr>
      </p:pic>
      <p:pic>
        <p:nvPicPr>
          <p:cNvPr id="128" name="Graphic 127">
            <a:extLst>
              <a:ext uri="{FF2B5EF4-FFF2-40B4-BE49-F238E27FC236}">
                <a16:creationId xmlns:a16="http://schemas.microsoft.com/office/drawing/2014/main" id="{C31175AC-5F82-C4F0-711D-C294C86B44C8}"/>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5878906" y="5599304"/>
            <a:ext cx="768096" cy="768096"/>
          </a:xfrm>
          <a:prstGeom prst="rect">
            <a:avLst/>
          </a:prstGeom>
        </p:spPr>
      </p:pic>
      <p:pic>
        <p:nvPicPr>
          <p:cNvPr id="130" name="Graphic 129">
            <a:extLst>
              <a:ext uri="{FF2B5EF4-FFF2-40B4-BE49-F238E27FC236}">
                <a16:creationId xmlns:a16="http://schemas.microsoft.com/office/drawing/2014/main" id="{25AD3EF7-EAC7-0DF8-3A30-1F3C3062A4A5}"/>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6922849" y="5590136"/>
            <a:ext cx="768096" cy="768096"/>
          </a:xfrm>
          <a:prstGeom prst="rect">
            <a:avLst/>
          </a:prstGeom>
        </p:spPr>
      </p:pic>
      <p:pic>
        <p:nvPicPr>
          <p:cNvPr id="132" name="Graphic 131">
            <a:extLst>
              <a:ext uri="{FF2B5EF4-FFF2-40B4-BE49-F238E27FC236}">
                <a16:creationId xmlns:a16="http://schemas.microsoft.com/office/drawing/2014/main" id="{3D483152-4983-7B0D-561A-292BEF8D2CDD}"/>
              </a:ext>
            </a:extLst>
          </p:cNvPr>
          <p:cNvPicPr>
            <a:picLocks noChangeAspect="1"/>
          </p:cNvPicPr>
          <p:nvPr userDrawn="1"/>
        </p:nvPicPr>
        <p:blipFill>
          <a:blip r:embed="rId104">
            <a:extLst>
              <a:ext uri="{96DAC541-7B7A-43D3-8B79-37D633B846F1}">
                <asvg:svgBlip xmlns:asvg="http://schemas.microsoft.com/office/drawing/2016/SVG/main" r:embed="rId105"/>
              </a:ext>
            </a:extLst>
          </a:blip>
          <a:stretch>
            <a:fillRect/>
          </a:stretch>
        </p:blipFill>
        <p:spPr>
          <a:xfrm>
            <a:off x="7894417" y="5607731"/>
            <a:ext cx="768096" cy="768096"/>
          </a:xfrm>
          <a:prstGeom prst="rect">
            <a:avLst/>
          </a:prstGeom>
        </p:spPr>
      </p:pic>
      <p:pic>
        <p:nvPicPr>
          <p:cNvPr id="134" name="Graphic 133">
            <a:extLst>
              <a:ext uri="{FF2B5EF4-FFF2-40B4-BE49-F238E27FC236}">
                <a16:creationId xmlns:a16="http://schemas.microsoft.com/office/drawing/2014/main" id="{9FA2DF05-60EA-D90C-6A81-CC1014A86708}"/>
              </a:ext>
            </a:extLst>
          </p:cNvPr>
          <p:cNvPicPr>
            <a:picLocks noChangeAspect="1"/>
          </p:cNvPicPr>
          <p:nvPr userDrawn="1"/>
        </p:nvPicPr>
        <p:blipFill>
          <a:blip r:embed="rId106">
            <a:extLst>
              <a:ext uri="{96DAC541-7B7A-43D3-8B79-37D633B846F1}">
                <asvg:svgBlip xmlns:asvg="http://schemas.microsoft.com/office/drawing/2016/SVG/main" r:embed="rId107"/>
              </a:ext>
            </a:extLst>
          </a:blip>
          <a:stretch>
            <a:fillRect/>
          </a:stretch>
        </p:blipFill>
        <p:spPr>
          <a:xfrm>
            <a:off x="8934997" y="5590136"/>
            <a:ext cx="768096" cy="768096"/>
          </a:xfrm>
          <a:prstGeom prst="rect">
            <a:avLst/>
          </a:prstGeom>
        </p:spPr>
      </p:pic>
      <p:pic>
        <p:nvPicPr>
          <p:cNvPr id="136" name="Graphic 135">
            <a:extLst>
              <a:ext uri="{FF2B5EF4-FFF2-40B4-BE49-F238E27FC236}">
                <a16:creationId xmlns:a16="http://schemas.microsoft.com/office/drawing/2014/main" id="{078F95B1-7CAB-078F-00BD-679FF7A219D4}"/>
              </a:ext>
            </a:extLst>
          </p:cNvPr>
          <p:cNvPicPr>
            <a:picLocks noChangeAspect="1"/>
          </p:cNvPicPr>
          <p:nvPr userDrawn="1"/>
        </p:nvPicPr>
        <p:blipFill>
          <a:blip r:embed="rId108">
            <a:extLst>
              <a:ext uri="{96DAC541-7B7A-43D3-8B79-37D633B846F1}">
                <asvg:svgBlip xmlns:asvg="http://schemas.microsoft.com/office/drawing/2016/SVG/main" r:embed="rId109"/>
              </a:ext>
            </a:extLst>
          </a:blip>
          <a:stretch>
            <a:fillRect/>
          </a:stretch>
        </p:blipFill>
        <p:spPr>
          <a:xfrm>
            <a:off x="9890277" y="5560592"/>
            <a:ext cx="768096" cy="768096"/>
          </a:xfrm>
          <a:prstGeom prst="rect">
            <a:avLst/>
          </a:prstGeom>
        </p:spPr>
      </p:pic>
      <p:pic>
        <p:nvPicPr>
          <p:cNvPr id="138" name="Graphic 137">
            <a:extLst>
              <a:ext uri="{FF2B5EF4-FFF2-40B4-BE49-F238E27FC236}">
                <a16:creationId xmlns:a16="http://schemas.microsoft.com/office/drawing/2014/main" id="{81AB602D-49F3-742B-5D3C-C30FF599C780}"/>
              </a:ext>
            </a:extLst>
          </p:cNvPr>
          <p:cNvPicPr>
            <a:picLocks noChangeAspect="1"/>
          </p:cNvPicPr>
          <p:nvPr userDrawn="1"/>
        </p:nvPicPr>
        <p:blipFill>
          <a:blip r:embed="rId110">
            <a:extLst>
              <a:ext uri="{96DAC541-7B7A-43D3-8B79-37D633B846F1}">
                <asvg:svgBlip xmlns:asvg="http://schemas.microsoft.com/office/drawing/2016/SVG/main" r:embed="rId111"/>
              </a:ext>
            </a:extLst>
          </a:blip>
          <a:stretch>
            <a:fillRect/>
          </a:stretch>
        </p:blipFill>
        <p:spPr>
          <a:xfrm>
            <a:off x="10884846" y="5604312"/>
            <a:ext cx="768096" cy="768096"/>
          </a:xfrm>
          <a:prstGeom prst="rect">
            <a:avLst/>
          </a:prstGeom>
        </p:spPr>
      </p:pic>
      <p:pic>
        <p:nvPicPr>
          <p:cNvPr id="5" name="Graphic 4">
            <a:extLst>
              <a:ext uri="{FF2B5EF4-FFF2-40B4-BE49-F238E27FC236}">
                <a16:creationId xmlns:a16="http://schemas.microsoft.com/office/drawing/2014/main" id="{73D4B68D-09DD-EC3F-380B-1DDBDB1C853F}"/>
              </a:ext>
            </a:extLst>
          </p:cNvPr>
          <p:cNvPicPr>
            <a:picLocks noChangeAspect="1"/>
          </p:cNvPicPr>
          <p:nvPr userDrawn="1"/>
        </p:nvPicPr>
        <p:blipFill>
          <a:blip r:embed="rId112">
            <a:extLst>
              <a:ext uri="{96DAC541-7B7A-43D3-8B79-37D633B846F1}">
                <asvg:svgBlip xmlns:asvg="http://schemas.microsoft.com/office/drawing/2016/SVG/main" r:embed="rId113"/>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923429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conography - dark background">
    <p:bg>
      <p:bgPr>
        <a:solidFill>
          <a:srgbClr val="161E47"/>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532C2B78-C2DF-4B6B-B70D-BE1DEBBC921D}"/>
              </a:ext>
            </a:extLst>
          </p:cNvPr>
          <p:cNvSpPr/>
          <p:nvPr/>
        </p:nvSpPr>
        <p:spPr>
          <a:xfrm>
            <a:off x="3737445" y="861952"/>
            <a:ext cx="3171189" cy="400110"/>
          </a:xfrm>
          <a:prstGeom prst="rect">
            <a:avLst/>
          </a:prstGeom>
        </p:spPr>
        <p:txBody>
          <a:bodyPr wrap="none">
            <a:spAutoFit/>
          </a:bodyPr>
          <a:lstStyle/>
          <a:p>
            <a:r>
              <a:rPr lang="en-US" sz="2000" b="1">
                <a:solidFill>
                  <a:srgbClr val="ACC6E1"/>
                </a:solidFill>
                <a:latin typeface="+mj-lt"/>
                <a:cs typeface="Times New Roman" panose="02020603050405020304" pitchFamily="18" charset="0"/>
              </a:rPr>
              <a:t>SAMPLE ICON LIBRARY</a:t>
            </a:r>
          </a:p>
        </p:txBody>
      </p:sp>
      <p:pic>
        <p:nvPicPr>
          <p:cNvPr id="2" name="Graphic 1">
            <a:extLst>
              <a:ext uri="{FF2B5EF4-FFF2-40B4-BE49-F238E27FC236}">
                <a16:creationId xmlns:a16="http://schemas.microsoft.com/office/drawing/2014/main" id="{557ADC06-B676-E871-D0B8-4472140471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79" y="1796800"/>
            <a:ext cx="926741" cy="612885"/>
          </a:xfrm>
          <a:prstGeom prst="rect">
            <a:avLst/>
          </a:prstGeom>
        </p:spPr>
      </p:pic>
      <p:pic>
        <p:nvPicPr>
          <p:cNvPr id="3" name="Graphic 2">
            <a:extLst>
              <a:ext uri="{FF2B5EF4-FFF2-40B4-BE49-F238E27FC236}">
                <a16:creationId xmlns:a16="http://schemas.microsoft.com/office/drawing/2014/main" id="{47CDE797-9830-8D98-9C42-67F5992642A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6866" y="1839633"/>
            <a:ext cx="606504" cy="582243"/>
          </a:xfrm>
          <a:prstGeom prst="rect">
            <a:avLst/>
          </a:prstGeom>
        </p:spPr>
      </p:pic>
      <p:pic>
        <p:nvPicPr>
          <p:cNvPr id="4" name="Graphic 3">
            <a:extLst>
              <a:ext uri="{FF2B5EF4-FFF2-40B4-BE49-F238E27FC236}">
                <a16:creationId xmlns:a16="http://schemas.microsoft.com/office/drawing/2014/main" id="{156C3805-3F6B-8171-F903-A06BBD0E6DB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5709" y="1808992"/>
            <a:ext cx="726382" cy="612885"/>
          </a:xfrm>
          <a:prstGeom prst="rect">
            <a:avLst/>
          </a:prstGeom>
        </p:spPr>
      </p:pic>
      <p:pic>
        <p:nvPicPr>
          <p:cNvPr id="11" name="Graphic 10">
            <a:extLst>
              <a:ext uri="{FF2B5EF4-FFF2-40B4-BE49-F238E27FC236}">
                <a16:creationId xmlns:a16="http://schemas.microsoft.com/office/drawing/2014/main" id="{21193BC6-90F1-48CC-294B-FB1690BDDA6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915327" y="1839633"/>
            <a:ext cx="604808" cy="619559"/>
          </a:xfrm>
          <a:prstGeom prst="rect">
            <a:avLst/>
          </a:prstGeom>
        </p:spPr>
      </p:pic>
      <p:pic>
        <p:nvPicPr>
          <p:cNvPr id="13" name="Graphic 12">
            <a:extLst>
              <a:ext uri="{FF2B5EF4-FFF2-40B4-BE49-F238E27FC236}">
                <a16:creationId xmlns:a16="http://schemas.microsoft.com/office/drawing/2014/main" id="{E177A14D-3A9D-5E63-9491-CA830E9DCF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773300" y="1615518"/>
            <a:ext cx="1066722" cy="1066722"/>
          </a:xfrm>
          <a:prstGeom prst="rect">
            <a:avLst/>
          </a:prstGeom>
        </p:spPr>
      </p:pic>
      <p:pic>
        <p:nvPicPr>
          <p:cNvPr id="15" name="Graphic 14">
            <a:extLst>
              <a:ext uri="{FF2B5EF4-FFF2-40B4-BE49-F238E27FC236}">
                <a16:creationId xmlns:a16="http://schemas.microsoft.com/office/drawing/2014/main" id="{AA5EA36D-EE22-AFE8-5CB1-F05344BDFBE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699613" y="1607875"/>
            <a:ext cx="1066722" cy="1066722"/>
          </a:xfrm>
          <a:prstGeom prst="rect">
            <a:avLst/>
          </a:prstGeom>
        </p:spPr>
      </p:pic>
      <p:pic>
        <p:nvPicPr>
          <p:cNvPr id="17" name="Graphic 16">
            <a:extLst>
              <a:ext uri="{FF2B5EF4-FFF2-40B4-BE49-F238E27FC236}">
                <a16:creationId xmlns:a16="http://schemas.microsoft.com/office/drawing/2014/main" id="{1E5B0116-F5C2-02CD-6837-5447A939A9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76386" y="2745080"/>
            <a:ext cx="712605" cy="712605"/>
          </a:xfrm>
          <a:prstGeom prst="rect">
            <a:avLst/>
          </a:prstGeom>
        </p:spPr>
      </p:pic>
      <p:pic>
        <p:nvPicPr>
          <p:cNvPr id="19" name="Graphic 18">
            <a:extLst>
              <a:ext uri="{FF2B5EF4-FFF2-40B4-BE49-F238E27FC236}">
                <a16:creationId xmlns:a16="http://schemas.microsoft.com/office/drawing/2014/main" id="{6AA926AB-8763-401B-9838-AC54D35C5F4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870795" y="2738456"/>
            <a:ext cx="752780" cy="752780"/>
          </a:xfrm>
          <a:prstGeom prst="rect">
            <a:avLst/>
          </a:prstGeom>
        </p:spPr>
      </p:pic>
      <p:pic>
        <p:nvPicPr>
          <p:cNvPr id="21" name="Graphic 20">
            <a:extLst>
              <a:ext uri="{FF2B5EF4-FFF2-40B4-BE49-F238E27FC236}">
                <a16:creationId xmlns:a16="http://schemas.microsoft.com/office/drawing/2014/main" id="{9E2B1EB2-F77E-F3CD-E82C-2FFC07A6709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935101" y="2787224"/>
            <a:ext cx="712606" cy="712606"/>
          </a:xfrm>
          <a:prstGeom prst="rect">
            <a:avLst/>
          </a:prstGeom>
        </p:spPr>
      </p:pic>
      <p:pic>
        <p:nvPicPr>
          <p:cNvPr id="23" name="Graphic 22">
            <a:extLst>
              <a:ext uri="{FF2B5EF4-FFF2-40B4-BE49-F238E27FC236}">
                <a16:creationId xmlns:a16="http://schemas.microsoft.com/office/drawing/2014/main" id="{C97D93CD-9BEC-0B43-63E2-21EF3737D936}"/>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2885875" y="2721520"/>
            <a:ext cx="729542" cy="729542"/>
          </a:xfrm>
          <a:prstGeom prst="rect">
            <a:avLst/>
          </a:prstGeom>
        </p:spPr>
      </p:pic>
      <p:pic>
        <p:nvPicPr>
          <p:cNvPr id="25" name="Graphic 24">
            <a:extLst>
              <a:ext uri="{FF2B5EF4-FFF2-40B4-BE49-F238E27FC236}">
                <a16:creationId xmlns:a16="http://schemas.microsoft.com/office/drawing/2014/main" id="{22642939-BC71-BE26-38C7-7EE569BB4EE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777256" y="2646075"/>
            <a:ext cx="856565" cy="856565"/>
          </a:xfrm>
          <a:prstGeom prst="rect">
            <a:avLst/>
          </a:prstGeom>
        </p:spPr>
      </p:pic>
      <p:pic>
        <p:nvPicPr>
          <p:cNvPr id="51" name="Graphic 50">
            <a:extLst>
              <a:ext uri="{FF2B5EF4-FFF2-40B4-BE49-F238E27FC236}">
                <a16:creationId xmlns:a16="http://schemas.microsoft.com/office/drawing/2014/main" id="{F4331066-CFC3-45E4-CD86-D7AE49F4CDC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867214" y="2697480"/>
            <a:ext cx="731520" cy="731520"/>
          </a:xfrm>
          <a:prstGeom prst="rect">
            <a:avLst/>
          </a:prstGeom>
        </p:spPr>
      </p:pic>
      <p:pic>
        <p:nvPicPr>
          <p:cNvPr id="53" name="Graphic 52">
            <a:extLst>
              <a:ext uri="{FF2B5EF4-FFF2-40B4-BE49-F238E27FC236}">
                <a16:creationId xmlns:a16="http://schemas.microsoft.com/office/drawing/2014/main" id="{62738873-8A1F-2232-82B6-771406B5027C}"/>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912459" y="1750915"/>
            <a:ext cx="735294" cy="735294"/>
          </a:xfrm>
          <a:prstGeom prst="rect">
            <a:avLst/>
          </a:prstGeom>
        </p:spPr>
      </p:pic>
      <p:pic>
        <p:nvPicPr>
          <p:cNvPr id="55" name="Graphic 54">
            <a:extLst>
              <a:ext uri="{FF2B5EF4-FFF2-40B4-BE49-F238E27FC236}">
                <a16:creationId xmlns:a16="http://schemas.microsoft.com/office/drawing/2014/main" id="{1BAAA6C5-3E16-7652-B14A-E598DA16158F}"/>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62990" y="2658267"/>
            <a:ext cx="768096" cy="768096"/>
          </a:xfrm>
          <a:prstGeom prst="rect">
            <a:avLst/>
          </a:prstGeom>
        </p:spPr>
      </p:pic>
      <p:pic>
        <p:nvPicPr>
          <p:cNvPr id="57" name="Graphic 56">
            <a:extLst>
              <a:ext uri="{FF2B5EF4-FFF2-40B4-BE49-F238E27FC236}">
                <a16:creationId xmlns:a16="http://schemas.microsoft.com/office/drawing/2014/main" id="{BF97BEC9-A9C5-F4C6-C604-A7DF6FAAEEC6}"/>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7863296" y="1718113"/>
            <a:ext cx="768096" cy="768096"/>
          </a:xfrm>
          <a:prstGeom prst="rect">
            <a:avLst/>
          </a:prstGeom>
        </p:spPr>
      </p:pic>
      <p:pic>
        <p:nvPicPr>
          <p:cNvPr id="59" name="Graphic 58">
            <a:extLst>
              <a:ext uri="{FF2B5EF4-FFF2-40B4-BE49-F238E27FC236}">
                <a16:creationId xmlns:a16="http://schemas.microsoft.com/office/drawing/2014/main" id="{AE1C7BE0-4DA6-53F9-E3EB-690BB67E5714}"/>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7863296" y="2677907"/>
            <a:ext cx="768096" cy="768096"/>
          </a:xfrm>
          <a:prstGeom prst="rect">
            <a:avLst/>
          </a:prstGeom>
        </p:spPr>
      </p:pic>
      <p:pic>
        <p:nvPicPr>
          <p:cNvPr id="61" name="Graphic 60">
            <a:extLst>
              <a:ext uri="{FF2B5EF4-FFF2-40B4-BE49-F238E27FC236}">
                <a16:creationId xmlns:a16="http://schemas.microsoft.com/office/drawing/2014/main" id="{AAFB5FCD-21DD-A1DE-827A-F177A1AE8197}"/>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8832578" y="1672393"/>
            <a:ext cx="859536" cy="859536"/>
          </a:xfrm>
          <a:prstGeom prst="rect">
            <a:avLst/>
          </a:prstGeom>
        </p:spPr>
      </p:pic>
      <p:pic>
        <p:nvPicPr>
          <p:cNvPr id="63" name="Graphic 62">
            <a:extLst>
              <a:ext uri="{FF2B5EF4-FFF2-40B4-BE49-F238E27FC236}">
                <a16:creationId xmlns:a16="http://schemas.microsoft.com/office/drawing/2014/main" id="{CC3C72CD-1E0A-EC3F-7FF5-0FD123D8C1FA}"/>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8853787" y="2632187"/>
            <a:ext cx="859536" cy="859536"/>
          </a:xfrm>
          <a:prstGeom prst="rect">
            <a:avLst/>
          </a:prstGeom>
        </p:spPr>
      </p:pic>
      <p:pic>
        <p:nvPicPr>
          <p:cNvPr id="65" name="Graphic 64">
            <a:extLst>
              <a:ext uri="{FF2B5EF4-FFF2-40B4-BE49-F238E27FC236}">
                <a16:creationId xmlns:a16="http://schemas.microsoft.com/office/drawing/2014/main" id="{45EAB67A-3B23-A15B-A438-3518C3CB29A4}"/>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9915571" y="1766537"/>
            <a:ext cx="768096" cy="768096"/>
          </a:xfrm>
          <a:prstGeom prst="rect">
            <a:avLst/>
          </a:prstGeom>
        </p:spPr>
      </p:pic>
      <p:pic>
        <p:nvPicPr>
          <p:cNvPr id="67" name="Graphic 66">
            <a:extLst>
              <a:ext uri="{FF2B5EF4-FFF2-40B4-BE49-F238E27FC236}">
                <a16:creationId xmlns:a16="http://schemas.microsoft.com/office/drawing/2014/main" id="{FFF5B7EE-3923-CE03-AFCC-8D0C32FE60EA}"/>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9921044" y="2690628"/>
            <a:ext cx="768096" cy="768096"/>
          </a:xfrm>
          <a:prstGeom prst="rect">
            <a:avLst/>
          </a:prstGeom>
        </p:spPr>
      </p:pic>
      <p:pic>
        <p:nvPicPr>
          <p:cNvPr id="69" name="Graphic 68">
            <a:extLst>
              <a:ext uri="{FF2B5EF4-FFF2-40B4-BE49-F238E27FC236}">
                <a16:creationId xmlns:a16="http://schemas.microsoft.com/office/drawing/2014/main" id="{DD3F86F9-EF52-6568-D4AD-F64BC0F75B1C}"/>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10899083" y="1753963"/>
            <a:ext cx="768096" cy="768096"/>
          </a:xfrm>
          <a:prstGeom prst="rect">
            <a:avLst/>
          </a:prstGeom>
        </p:spPr>
      </p:pic>
      <p:pic>
        <p:nvPicPr>
          <p:cNvPr id="71" name="Graphic 70">
            <a:extLst>
              <a:ext uri="{FF2B5EF4-FFF2-40B4-BE49-F238E27FC236}">
                <a16:creationId xmlns:a16="http://schemas.microsoft.com/office/drawing/2014/main" id="{8EED4582-7DD1-FD5B-9641-60E2F0822F24}"/>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10886063" y="2611867"/>
            <a:ext cx="768096" cy="768096"/>
          </a:xfrm>
          <a:prstGeom prst="rect">
            <a:avLst/>
          </a:prstGeom>
        </p:spPr>
      </p:pic>
      <p:pic>
        <p:nvPicPr>
          <p:cNvPr id="73" name="Graphic 72">
            <a:extLst>
              <a:ext uri="{FF2B5EF4-FFF2-40B4-BE49-F238E27FC236}">
                <a16:creationId xmlns:a16="http://schemas.microsoft.com/office/drawing/2014/main" id="{276696F9-5644-2333-299D-5C15DA5F36EA}"/>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765865" y="3688520"/>
            <a:ext cx="768096" cy="768096"/>
          </a:xfrm>
          <a:prstGeom prst="rect">
            <a:avLst/>
          </a:prstGeom>
        </p:spPr>
      </p:pic>
      <p:pic>
        <p:nvPicPr>
          <p:cNvPr id="75" name="Graphic 74">
            <a:extLst>
              <a:ext uri="{FF2B5EF4-FFF2-40B4-BE49-F238E27FC236}">
                <a16:creationId xmlns:a16="http://schemas.microsoft.com/office/drawing/2014/main" id="{D79706A4-92B7-8444-0948-F58F406EBD68}"/>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945709" y="3712998"/>
            <a:ext cx="768096" cy="768096"/>
          </a:xfrm>
          <a:prstGeom prst="rect">
            <a:avLst/>
          </a:prstGeom>
        </p:spPr>
      </p:pic>
      <p:pic>
        <p:nvPicPr>
          <p:cNvPr id="77" name="Graphic 76">
            <a:extLst>
              <a:ext uri="{FF2B5EF4-FFF2-40B4-BE49-F238E27FC236}">
                <a16:creationId xmlns:a16="http://schemas.microsoft.com/office/drawing/2014/main" id="{614AD86A-FD2B-4D1F-BDE0-0B9F4F8D6939}"/>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2866090" y="3675410"/>
            <a:ext cx="768096" cy="768096"/>
          </a:xfrm>
          <a:prstGeom prst="rect">
            <a:avLst/>
          </a:prstGeom>
        </p:spPr>
      </p:pic>
      <p:pic>
        <p:nvPicPr>
          <p:cNvPr id="79" name="Graphic 78">
            <a:extLst>
              <a:ext uri="{FF2B5EF4-FFF2-40B4-BE49-F238E27FC236}">
                <a16:creationId xmlns:a16="http://schemas.microsoft.com/office/drawing/2014/main" id="{299D444C-168D-0761-05E3-B615438175CD}"/>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3848673" y="3674411"/>
            <a:ext cx="768096" cy="768096"/>
          </a:xfrm>
          <a:prstGeom prst="rect">
            <a:avLst/>
          </a:prstGeom>
        </p:spPr>
      </p:pic>
      <p:pic>
        <p:nvPicPr>
          <p:cNvPr id="81" name="Graphic 80">
            <a:extLst>
              <a:ext uri="{FF2B5EF4-FFF2-40B4-BE49-F238E27FC236}">
                <a16:creationId xmlns:a16="http://schemas.microsoft.com/office/drawing/2014/main" id="{CC0CC03D-1010-7A07-59A0-1E2B6F827CC5}"/>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4851472" y="3644431"/>
            <a:ext cx="768096" cy="768096"/>
          </a:xfrm>
          <a:prstGeom prst="rect">
            <a:avLst/>
          </a:prstGeom>
        </p:spPr>
      </p:pic>
      <p:pic>
        <p:nvPicPr>
          <p:cNvPr id="83" name="Graphic 82">
            <a:extLst>
              <a:ext uri="{FF2B5EF4-FFF2-40B4-BE49-F238E27FC236}">
                <a16:creationId xmlns:a16="http://schemas.microsoft.com/office/drawing/2014/main" id="{C914503A-0881-999D-7D7D-EE7218955567}"/>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5867214" y="3631321"/>
            <a:ext cx="768096" cy="768096"/>
          </a:xfrm>
          <a:prstGeom prst="rect">
            <a:avLst/>
          </a:prstGeom>
        </p:spPr>
      </p:pic>
      <p:pic>
        <p:nvPicPr>
          <p:cNvPr id="85" name="Graphic 84">
            <a:extLst>
              <a:ext uri="{FF2B5EF4-FFF2-40B4-BE49-F238E27FC236}">
                <a16:creationId xmlns:a16="http://schemas.microsoft.com/office/drawing/2014/main" id="{EFF5B090-CA6C-9572-DB37-746F7F8826D6}"/>
              </a:ext>
            </a:extLst>
          </p:cNvPr>
          <p:cNvPicPr>
            <a:picLocks noChangeAspect="1"/>
          </p:cNvPicPr>
          <p:nvPr userDrawn="1"/>
        </p:nvPicPr>
        <p:blipFill>
          <a:blip r:embed="rId58">
            <a:extLst>
              <a:ext uri="{96DAC541-7B7A-43D3-8B79-37D633B846F1}">
                <asvg:svgBlip xmlns:asvg="http://schemas.microsoft.com/office/drawing/2016/SVG/main" r:embed="rId59"/>
              </a:ext>
            </a:extLst>
          </a:blip>
          <a:stretch>
            <a:fillRect/>
          </a:stretch>
        </p:blipFill>
        <p:spPr>
          <a:xfrm>
            <a:off x="6771370" y="3528745"/>
            <a:ext cx="957015" cy="957015"/>
          </a:xfrm>
          <a:prstGeom prst="rect">
            <a:avLst/>
          </a:prstGeom>
        </p:spPr>
      </p:pic>
      <p:pic>
        <p:nvPicPr>
          <p:cNvPr id="87" name="Graphic 86">
            <a:extLst>
              <a:ext uri="{FF2B5EF4-FFF2-40B4-BE49-F238E27FC236}">
                <a16:creationId xmlns:a16="http://schemas.microsoft.com/office/drawing/2014/main" id="{85BEF1E4-42B0-92B4-57DD-693070B67143}"/>
              </a:ext>
            </a:extLst>
          </p:cNvPr>
          <p:cNvPicPr>
            <a:picLocks noChangeAspect="1"/>
          </p:cNvPicPr>
          <p:nvPr userDrawn="1"/>
        </p:nvPicPr>
        <p:blipFill>
          <a:blip r:embed="rId60">
            <a:extLst>
              <a:ext uri="{96DAC541-7B7A-43D3-8B79-37D633B846F1}">
                <asvg:svgBlip xmlns:asvg="http://schemas.microsoft.com/office/drawing/2016/SVG/main" r:embed="rId61"/>
              </a:ext>
            </a:extLst>
          </a:blip>
          <a:stretch>
            <a:fillRect/>
          </a:stretch>
        </p:blipFill>
        <p:spPr>
          <a:xfrm>
            <a:off x="7867283" y="3637701"/>
            <a:ext cx="768096" cy="768096"/>
          </a:xfrm>
          <a:prstGeom prst="rect">
            <a:avLst/>
          </a:prstGeom>
        </p:spPr>
      </p:pic>
      <p:pic>
        <p:nvPicPr>
          <p:cNvPr id="89" name="Graphic 88">
            <a:extLst>
              <a:ext uri="{FF2B5EF4-FFF2-40B4-BE49-F238E27FC236}">
                <a16:creationId xmlns:a16="http://schemas.microsoft.com/office/drawing/2014/main" id="{16A2924E-5BDD-F5C0-B0E2-2AEBA8125481}"/>
              </a:ext>
            </a:extLst>
          </p:cNvPr>
          <p:cNvPicPr>
            <a:picLocks noChangeAspect="1"/>
          </p:cNvPicPr>
          <p:nvPr userDrawn="1"/>
        </p:nvPicPr>
        <p:blipFill>
          <a:blip r:embed="rId62">
            <a:extLst>
              <a:ext uri="{96DAC541-7B7A-43D3-8B79-37D633B846F1}">
                <asvg:svgBlip xmlns:asvg="http://schemas.microsoft.com/office/drawing/2016/SVG/main" r:embed="rId63"/>
              </a:ext>
            </a:extLst>
          </a:blip>
          <a:stretch>
            <a:fillRect/>
          </a:stretch>
        </p:blipFill>
        <p:spPr>
          <a:xfrm>
            <a:off x="8875805" y="3560605"/>
            <a:ext cx="768096" cy="768096"/>
          </a:xfrm>
          <a:prstGeom prst="rect">
            <a:avLst/>
          </a:prstGeom>
        </p:spPr>
      </p:pic>
      <p:pic>
        <p:nvPicPr>
          <p:cNvPr id="91" name="Graphic 90">
            <a:extLst>
              <a:ext uri="{FF2B5EF4-FFF2-40B4-BE49-F238E27FC236}">
                <a16:creationId xmlns:a16="http://schemas.microsoft.com/office/drawing/2014/main" id="{79A1410C-880B-D20B-7F18-9F90E5D9C08E}"/>
              </a:ext>
            </a:extLst>
          </p:cNvPr>
          <p:cNvPicPr>
            <a:picLocks noChangeAspect="1"/>
          </p:cNvPicPr>
          <p:nvPr userDrawn="1"/>
        </p:nvPicPr>
        <p:blipFill>
          <a:blip r:embed="rId64">
            <a:extLst>
              <a:ext uri="{96DAC541-7B7A-43D3-8B79-37D633B846F1}">
                <asvg:svgBlip xmlns:asvg="http://schemas.microsoft.com/office/drawing/2016/SVG/main" r:embed="rId65"/>
              </a:ext>
            </a:extLst>
          </a:blip>
          <a:stretch>
            <a:fillRect/>
          </a:stretch>
        </p:blipFill>
        <p:spPr>
          <a:xfrm>
            <a:off x="9862243" y="3573715"/>
            <a:ext cx="768096" cy="768096"/>
          </a:xfrm>
          <a:prstGeom prst="rect">
            <a:avLst/>
          </a:prstGeom>
        </p:spPr>
      </p:pic>
      <p:pic>
        <p:nvPicPr>
          <p:cNvPr id="94" name="Graphic 93">
            <a:extLst>
              <a:ext uri="{FF2B5EF4-FFF2-40B4-BE49-F238E27FC236}">
                <a16:creationId xmlns:a16="http://schemas.microsoft.com/office/drawing/2014/main" id="{D4ABC1F5-FF1B-9BD2-6D37-FCDC5027A74A}"/>
              </a:ext>
            </a:extLst>
          </p:cNvPr>
          <p:cNvPicPr>
            <a:picLocks noChangeAspect="1"/>
          </p:cNvPicPr>
          <p:nvPr userDrawn="1"/>
        </p:nvPicPr>
        <p:blipFill>
          <a:blip r:embed="rId66">
            <a:extLst>
              <a:ext uri="{96DAC541-7B7A-43D3-8B79-37D633B846F1}">
                <asvg:svgBlip xmlns:asvg="http://schemas.microsoft.com/office/drawing/2016/SVG/main" r:embed="rId67"/>
              </a:ext>
            </a:extLst>
          </a:blip>
          <a:stretch>
            <a:fillRect/>
          </a:stretch>
        </p:blipFill>
        <p:spPr>
          <a:xfrm>
            <a:off x="10899083" y="3638194"/>
            <a:ext cx="768096" cy="768096"/>
          </a:xfrm>
          <a:prstGeom prst="rect">
            <a:avLst/>
          </a:prstGeom>
        </p:spPr>
      </p:pic>
      <p:pic>
        <p:nvPicPr>
          <p:cNvPr id="96" name="Graphic 95">
            <a:extLst>
              <a:ext uri="{FF2B5EF4-FFF2-40B4-BE49-F238E27FC236}">
                <a16:creationId xmlns:a16="http://schemas.microsoft.com/office/drawing/2014/main" id="{AB1511CB-ED51-14B3-2F8E-858172AB22C1}"/>
              </a:ext>
            </a:extLst>
          </p:cNvPr>
          <p:cNvPicPr>
            <a:picLocks noChangeAspect="1"/>
          </p:cNvPicPr>
          <p:nvPr userDrawn="1"/>
        </p:nvPicPr>
        <p:blipFill>
          <a:blip r:embed="rId68">
            <a:extLst>
              <a:ext uri="{96DAC541-7B7A-43D3-8B79-37D633B846F1}">
                <asvg:svgBlip xmlns:asvg="http://schemas.microsoft.com/office/drawing/2016/SVG/main" r:embed="rId69"/>
              </a:ext>
            </a:extLst>
          </a:blip>
          <a:stretch>
            <a:fillRect/>
          </a:stretch>
        </p:blipFill>
        <p:spPr>
          <a:xfrm>
            <a:off x="798501" y="4687451"/>
            <a:ext cx="768096" cy="768096"/>
          </a:xfrm>
          <a:prstGeom prst="rect">
            <a:avLst/>
          </a:prstGeom>
        </p:spPr>
      </p:pic>
      <p:pic>
        <p:nvPicPr>
          <p:cNvPr id="98" name="Graphic 97">
            <a:extLst>
              <a:ext uri="{FF2B5EF4-FFF2-40B4-BE49-F238E27FC236}">
                <a16:creationId xmlns:a16="http://schemas.microsoft.com/office/drawing/2014/main" id="{A4066B0F-F499-66E9-74AB-2BDDE084400C}"/>
              </a:ext>
            </a:extLst>
          </p:cNvPr>
          <p:cNvPicPr>
            <a:picLocks noChangeAspect="1"/>
          </p:cNvPicPr>
          <p:nvPr userDrawn="1"/>
        </p:nvPicPr>
        <p:blipFill>
          <a:blip r:embed="rId70">
            <a:extLst>
              <a:ext uri="{96DAC541-7B7A-43D3-8B79-37D633B846F1}">
                <asvg:svgBlip xmlns:asvg="http://schemas.microsoft.com/office/drawing/2016/SVG/main" r:embed="rId71"/>
              </a:ext>
            </a:extLst>
          </a:blip>
          <a:stretch>
            <a:fillRect/>
          </a:stretch>
        </p:blipFill>
        <p:spPr>
          <a:xfrm>
            <a:off x="1916748" y="4672461"/>
            <a:ext cx="712606" cy="712606"/>
          </a:xfrm>
          <a:prstGeom prst="rect">
            <a:avLst/>
          </a:prstGeom>
        </p:spPr>
      </p:pic>
      <p:pic>
        <p:nvPicPr>
          <p:cNvPr id="100" name="Graphic 99">
            <a:extLst>
              <a:ext uri="{FF2B5EF4-FFF2-40B4-BE49-F238E27FC236}">
                <a16:creationId xmlns:a16="http://schemas.microsoft.com/office/drawing/2014/main" id="{B1534088-C64E-3DD9-785C-5F835640B1BD}"/>
              </a:ext>
            </a:extLst>
          </p:cNvPr>
          <p:cNvPicPr>
            <a:picLocks noChangeAspect="1"/>
          </p:cNvPicPr>
          <p:nvPr userDrawn="1"/>
        </p:nvPicPr>
        <p:blipFill>
          <a:blip r:embed="rId72">
            <a:extLst>
              <a:ext uri="{96DAC541-7B7A-43D3-8B79-37D633B846F1}">
                <asvg:svgBlip xmlns:asvg="http://schemas.microsoft.com/office/drawing/2016/SVG/main" r:embed="rId73"/>
              </a:ext>
            </a:extLst>
          </a:blip>
          <a:stretch>
            <a:fillRect/>
          </a:stretch>
        </p:blipFill>
        <p:spPr>
          <a:xfrm>
            <a:off x="2859516" y="4601014"/>
            <a:ext cx="768096" cy="768096"/>
          </a:xfrm>
          <a:prstGeom prst="rect">
            <a:avLst/>
          </a:prstGeom>
        </p:spPr>
      </p:pic>
      <p:pic>
        <p:nvPicPr>
          <p:cNvPr id="102" name="Graphic 101">
            <a:extLst>
              <a:ext uri="{FF2B5EF4-FFF2-40B4-BE49-F238E27FC236}">
                <a16:creationId xmlns:a16="http://schemas.microsoft.com/office/drawing/2014/main" id="{DC5F886B-5C93-D218-349F-45C9A155B3B6}"/>
              </a:ext>
            </a:extLst>
          </p:cNvPr>
          <p:cNvPicPr>
            <a:picLocks noChangeAspect="1"/>
          </p:cNvPicPr>
          <p:nvPr userDrawn="1"/>
        </p:nvPicPr>
        <p:blipFill>
          <a:blip r:embed="rId74">
            <a:extLst>
              <a:ext uri="{96DAC541-7B7A-43D3-8B79-37D633B846F1}">
                <asvg:svgBlip xmlns:asvg="http://schemas.microsoft.com/office/drawing/2016/SVG/main" r:embed="rId75"/>
              </a:ext>
            </a:extLst>
          </a:blip>
          <a:stretch>
            <a:fillRect/>
          </a:stretch>
        </p:blipFill>
        <p:spPr>
          <a:xfrm>
            <a:off x="3821829" y="4577307"/>
            <a:ext cx="791803" cy="791803"/>
          </a:xfrm>
          <a:prstGeom prst="rect">
            <a:avLst/>
          </a:prstGeom>
        </p:spPr>
      </p:pic>
      <p:pic>
        <p:nvPicPr>
          <p:cNvPr id="104" name="Graphic 103">
            <a:extLst>
              <a:ext uri="{FF2B5EF4-FFF2-40B4-BE49-F238E27FC236}">
                <a16:creationId xmlns:a16="http://schemas.microsoft.com/office/drawing/2014/main" id="{E77EDA22-E2D8-1465-3E0B-896B3A26348D}"/>
              </a:ext>
            </a:extLst>
          </p:cNvPr>
          <p:cNvPicPr>
            <a:picLocks noChangeAspect="1"/>
          </p:cNvPicPr>
          <p:nvPr userDrawn="1"/>
        </p:nvPicPr>
        <p:blipFill>
          <a:blip r:embed="rId76">
            <a:extLst>
              <a:ext uri="{96DAC541-7B7A-43D3-8B79-37D633B846F1}">
                <asvg:svgBlip xmlns:asvg="http://schemas.microsoft.com/office/drawing/2016/SVG/main" r:embed="rId77"/>
              </a:ext>
            </a:extLst>
          </a:blip>
          <a:stretch>
            <a:fillRect/>
          </a:stretch>
        </p:blipFill>
        <p:spPr>
          <a:xfrm>
            <a:off x="4816416" y="4571034"/>
            <a:ext cx="805190" cy="805190"/>
          </a:xfrm>
          <a:prstGeom prst="rect">
            <a:avLst/>
          </a:prstGeom>
        </p:spPr>
      </p:pic>
      <p:pic>
        <p:nvPicPr>
          <p:cNvPr id="106" name="Graphic 105">
            <a:extLst>
              <a:ext uri="{FF2B5EF4-FFF2-40B4-BE49-F238E27FC236}">
                <a16:creationId xmlns:a16="http://schemas.microsoft.com/office/drawing/2014/main" id="{C5EB6037-861B-5BED-2325-006E07076222}"/>
              </a:ext>
            </a:extLst>
          </p:cNvPr>
          <p:cNvPicPr>
            <a:picLocks noChangeAspect="1"/>
          </p:cNvPicPr>
          <p:nvPr userDrawn="1"/>
        </p:nvPicPr>
        <p:blipFill>
          <a:blip r:embed="rId78">
            <a:extLst>
              <a:ext uri="{96DAC541-7B7A-43D3-8B79-37D633B846F1}">
                <asvg:svgBlip xmlns:asvg="http://schemas.microsoft.com/office/drawing/2016/SVG/main" r:embed="rId79"/>
              </a:ext>
            </a:extLst>
          </a:blip>
          <a:stretch>
            <a:fillRect/>
          </a:stretch>
        </p:blipFill>
        <p:spPr>
          <a:xfrm>
            <a:off x="5824390" y="4476350"/>
            <a:ext cx="862529" cy="862529"/>
          </a:xfrm>
          <a:prstGeom prst="rect">
            <a:avLst/>
          </a:prstGeom>
        </p:spPr>
      </p:pic>
      <p:pic>
        <p:nvPicPr>
          <p:cNvPr id="108" name="Graphic 107">
            <a:extLst>
              <a:ext uri="{FF2B5EF4-FFF2-40B4-BE49-F238E27FC236}">
                <a16:creationId xmlns:a16="http://schemas.microsoft.com/office/drawing/2014/main" id="{A69A04A3-49C1-AD3E-D732-6E1BF6A2641B}"/>
              </a:ext>
            </a:extLst>
          </p:cNvPr>
          <p:cNvPicPr>
            <a:picLocks noChangeAspect="1"/>
          </p:cNvPicPr>
          <p:nvPr userDrawn="1"/>
        </p:nvPicPr>
        <p:blipFill>
          <a:blip r:embed="rId80">
            <a:extLst>
              <a:ext uri="{96DAC541-7B7A-43D3-8B79-37D633B846F1}">
                <asvg:svgBlip xmlns:asvg="http://schemas.microsoft.com/office/drawing/2016/SVG/main" r:embed="rId81"/>
              </a:ext>
            </a:extLst>
          </a:blip>
          <a:stretch>
            <a:fillRect/>
          </a:stretch>
        </p:blipFill>
        <p:spPr>
          <a:xfrm>
            <a:off x="6862990" y="4555411"/>
            <a:ext cx="764365" cy="764365"/>
          </a:xfrm>
          <a:prstGeom prst="rect">
            <a:avLst/>
          </a:prstGeom>
        </p:spPr>
      </p:pic>
      <p:pic>
        <p:nvPicPr>
          <p:cNvPr id="110" name="Graphic 109">
            <a:extLst>
              <a:ext uri="{FF2B5EF4-FFF2-40B4-BE49-F238E27FC236}">
                <a16:creationId xmlns:a16="http://schemas.microsoft.com/office/drawing/2014/main" id="{8DEE013C-E392-3409-ED0D-E819A9429D85}"/>
              </a:ext>
            </a:extLst>
          </p:cNvPr>
          <p:cNvPicPr>
            <a:picLocks noChangeAspect="1"/>
          </p:cNvPicPr>
          <p:nvPr userDrawn="1"/>
        </p:nvPicPr>
        <p:blipFill>
          <a:blip r:embed="rId82">
            <a:extLst>
              <a:ext uri="{96DAC541-7B7A-43D3-8B79-37D633B846F1}">
                <asvg:svgBlip xmlns:asvg="http://schemas.microsoft.com/office/drawing/2016/SVG/main" r:embed="rId83"/>
              </a:ext>
            </a:extLst>
          </a:blip>
          <a:stretch>
            <a:fillRect/>
          </a:stretch>
        </p:blipFill>
        <p:spPr>
          <a:xfrm>
            <a:off x="7806925" y="4485760"/>
            <a:ext cx="844793" cy="844793"/>
          </a:xfrm>
          <a:prstGeom prst="rect">
            <a:avLst/>
          </a:prstGeom>
        </p:spPr>
      </p:pic>
      <p:pic>
        <p:nvPicPr>
          <p:cNvPr id="112" name="Graphic 111">
            <a:extLst>
              <a:ext uri="{FF2B5EF4-FFF2-40B4-BE49-F238E27FC236}">
                <a16:creationId xmlns:a16="http://schemas.microsoft.com/office/drawing/2014/main" id="{30059BBF-7789-15E8-58A5-78D478407E70}"/>
              </a:ext>
            </a:extLst>
          </p:cNvPr>
          <p:cNvPicPr>
            <a:picLocks noChangeAspect="1"/>
          </p:cNvPicPr>
          <p:nvPr userDrawn="1"/>
        </p:nvPicPr>
        <p:blipFill>
          <a:blip r:embed="rId84">
            <a:extLst>
              <a:ext uri="{96DAC541-7B7A-43D3-8B79-37D633B846F1}">
                <asvg:svgBlip xmlns:asvg="http://schemas.microsoft.com/office/drawing/2016/SVG/main" r:embed="rId85"/>
              </a:ext>
            </a:extLst>
          </a:blip>
          <a:stretch>
            <a:fillRect/>
          </a:stretch>
        </p:blipFill>
        <p:spPr>
          <a:xfrm>
            <a:off x="8902953" y="4515740"/>
            <a:ext cx="743780" cy="743780"/>
          </a:xfrm>
          <a:prstGeom prst="rect">
            <a:avLst/>
          </a:prstGeom>
        </p:spPr>
      </p:pic>
      <p:pic>
        <p:nvPicPr>
          <p:cNvPr id="114" name="Graphic 113">
            <a:extLst>
              <a:ext uri="{FF2B5EF4-FFF2-40B4-BE49-F238E27FC236}">
                <a16:creationId xmlns:a16="http://schemas.microsoft.com/office/drawing/2014/main" id="{4F954044-7563-6372-056F-7B3B21C2BC95}"/>
              </a:ext>
            </a:extLst>
          </p:cNvPr>
          <p:cNvPicPr>
            <a:picLocks noChangeAspect="1"/>
          </p:cNvPicPr>
          <p:nvPr userDrawn="1"/>
        </p:nvPicPr>
        <p:blipFill>
          <a:blip r:embed="rId86">
            <a:extLst>
              <a:ext uri="{96DAC541-7B7A-43D3-8B79-37D633B846F1}">
                <asvg:svgBlip xmlns:asvg="http://schemas.microsoft.com/office/drawing/2016/SVG/main" r:embed="rId87"/>
              </a:ext>
            </a:extLst>
          </a:blip>
          <a:stretch>
            <a:fillRect/>
          </a:stretch>
        </p:blipFill>
        <p:spPr>
          <a:xfrm>
            <a:off x="9873975" y="4509658"/>
            <a:ext cx="768096" cy="768096"/>
          </a:xfrm>
          <a:prstGeom prst="rect">
            <a:avLst/>
          </a:prstGeom>
        </p:spPr>
      </p:pic>
      <p:pic>
        <p:nvPicPr>
          <p:cNvPr id="116" name="Graphic 115">
            <a:extLst>
              <a:ext uri="{FF2B5EF4-FFF2-40B4-BE49-F238E27FC236}">
                <a16:creationId xmlns:a16="http://schemas.microsoft.com/office/drawing/2014/main" id="{0AD8C156-17AA-492F-31A8-9A758FFB4DB8}"/>
              </a:ext>
            </a:extLst>
          </p:cNvPr>
          <p:cNvPicPr>
            <a:picLocks noChangeAspect="1"/>
          </p:cNvPicPr>
          <p:nvPr userDrawn="1"/>
        </p:nvPicPr>
        <p:blipFill>
          <a:blip r:embed="rId88">
            <a:extLst>
              <a:ext uri="{96DAC541-7B7A-43D3-8B79-37D633B846F1}">
                <asvg:svgBlip xmlns:asvg="http://schemas.microsoft.com/office/drawing/2016/SVG/main" r:embed="rId89"/>
              </a:ext>
            </a:extLst>
          </a:blip>
          <a:stretch>
            <a:fillRect/>
          </a:stretch>
        </p:blipFill>
        <p:spPr>
          <a:xfrm>
            <a:off x="10899083" y="4529834"/>
            <a:ext cx="768096" cy="768096"/>
          </a:xfrm>
          <a:prstGeom prst="rect">
            <a:avLst/>
          </a:prstGeom>
        </p:spPr>
      </p:pic>
      <p:pic>
        <p:nvPicPr>
          <p:cNvPr id="118" name="Graphic 117">
            <a:extLst>
              <a:ext uri="{FF2B5EF4-FFF2-40B4-BE49-F238E27FC236}">
                <a16:creationId xmlns:a16="http://schemas.microsoft.com/office/drawing/2014/main" id="{ED6FA028-FE70-6A5D-0E2F-513F6A7A4693}"/>
              </a:ext>
            </a:extLst>
          </p:cNvPr>
          <p:cNvPicPr>
            <a:picLocks noChangeAspect="1"/>
          </p:cNvPicPr>
          <p:nvPr userDrawn="1"/>
        </p:nvPicPr>
        <p:blipFill>
          <a:blip r:embed="rId90">
            <a:extLst>
              <a:ext uri="{96DAC541-7B7A-43D3-8B79-37D633B846F1}">
                <asvg:svgBlip xmlns:asvg="http://schemas.microsoft.com/office/drawing/2016/SVG/main" r:embed="rId91"/>
              </a:ext>
            </a:extLst>
          </a:blip>
          <a:stretch>
            <a:fillRect/>
          </a:stretch>
        </p:blipFill>
        <p:spPr>
          <a:xfrm>
            <a:off x="765865" y="5686382"/>
            <a:ext cx="768096" cy="768096"/>
          </a:xfrm>
          <a:prstGeom prst="rect">
            <a:avLst/>
          </a:prstGeom>
        </p:spPr>
      </p:pic>
      <p:pic>
        <p:nvPicPr>
          <p:cNvPr id="120" name="Graphic 119">
            <a:extLst>
              <a:ext uri="{FF2B5EF4-FFF2-40B4-BE49-F238E27FC236}">
                <a16:creationId xmlns:a16="http://schemas.microsoft.com/office/drawing/2014/main" id="{FBD692C9-BAA6-C67E-3866-EFB0204A7ED9}"/>
              </a:ext>
            </a:extLst>
          </p:cNvPr>
          <p:cNvPicPr>
            <a:picLocks noChangeAspect="1"/>
          </p:cNvPicPr>
          <p:nvPr userDrawn="1"/>
        </p:nvPicPr>
        <p:blipFill>
          <a:blip r:embed="rId92">
            <a:extLst>
              <a:ext uri="{96DAC541-7B7A-43D3-8B79-37D633B846F1}">
                <asvg:svgBlip xmlns:asvg="http://schemas.microsoft.com/office/drawing/2016/SVG/main" r:embed="rId93"/>
              </a:ext>
            </a:extLst>
          </a:blip>
          <a:stretch>
            <a:fillRect/>
          </a:stretch>
        </p:blipFill>
        <p:spPr>
          <a:xfrm>
            <a:off x="1913519" y="5686382"/>
            <a:ext cx="768096" cy="768096"/>
          </a:xfrm>
          <a:prstGeom prst="rect">
            <a:avLst/>
          </a:prstGeom>
        </p:spPr>
      </p:pic>
      <p:pic>
        <p:nvPicPr>
          <p:cNvPr id="122" name="Graphic 121">
            <a:extLst>
              <a:ext uri="{FF2B5EF4-FFF2-40B4-BE49-F238E27FC236}">
                <a16:creationId xmlns:a16="http://schemas.microsoft.com/office/drawing/2014/main" id="{3497B2E2-9F8D-6912-C350-1C9474A0CB3E}"/>
              </a:ext>
            </a:extLst>
          </p:cNvPr>
          <p:cNvPicPr>
            <a:picLocks noChangeAspect="1"/>
          </p:cNvPicPr>
          <p:nvPr userDrawn="1"/>
        </p:nvPicPr>
        <p:blipFill>
          <a:blip r:embed="rId94">
            <a:extLst>
              <a:ext uri="{96DAC541-7B7A-43D3-8B79-37D633B846F1}">
                <asvg:svgBlip xmlns:asvg="http://schemas.microsoft.com/office/drawing/2016/SVG/main" r:embed="rId95"/>
              </a:ext>
            </a:extLst>
          </a:blip>
          <a:stretch>
            <a:fillRect/>
          </a:stretch>
        </p:blipFill>
        <p:spPr>
          <a:xfrm>
            <a:off x="2859516" y="5670445"/>
            <a:ext cx="768096" cy="768096"/>
          </a:xfrm>
          <a:prstGeom prst="rect">
            <a:avLst/>
          </a:prstGeom>
        </p:spPr>
      </p:pic>
      <p:pic>
        <p:nvPicPr>
          <p:cNvPr id="124" name="Graphic 123">
            <a:extLst>
              <a:ext uri="{FF2B5EF4-FFF2-40B4-BE49-F238E27FC236}">
                <a16:creationId xmlns:a16="http://schemas.microsoft.com/office/drawing/2014/main" id="{A6E51A2B-EB8B-F08A-C4B1-5451DAA3FCCD}"/>
              </a:ext>
            </a:extLst>
          </p:cNvPr>
          <p:cNvPicPr>
            <a:picLocks noChangeAspect="1"/>
          </p:cNvPicPr>
          <p:nvPr userDrawn="1"/>
        </p:nvPicPr>
        <p:blipFill>
          <a:blip r:embed="rId96">
            <a:extLst>
              <a:ext uri="{96DAC541-7B7A-43D3-8B79-37D633B846F1}">
                <asvg:svgBlip xmlns:asvg="http://schemas.microsoft.com/office/drawing/2016/SVG/main" r:embed="rId97"/>
              </a:ext>
            </a:extLst>
          </a:blip>
          <a:stretch>
            <a:fillRect/>
          </a:stretch>
        </p:blipFill>
        <p:spPr>
          <a:xfrm>
            <a:off x="3863395" y="5612000"/>
            <a:ext cx="768096" cy="768096"/>
          </a:xfrm>
          <a:prstGeom prst="rect">
            <a:avLst/>
          </a:prstGeom>
        </p:spPr>
      </p:pic>
      <p:pic>
        <p:nvPicPr>
          <p:cNvPr id="126" name="Graphic 125">
            <a:extLst>
              <a:ext uri="{FF2B5EF4-FFF2-40B4-BE49-F238E27FC236}">
                <a16:creationId xmlns:a16="http://schemas.microsoft.com/office/drawing/2014/main" id="{72ED4F6F-EEEC-E1AB-8868-065DB5EE0DFA}"/>
              </a:ext>
            </a:extLst>
          </p:cNvPr>
          <p:cNvPicPr>
            <a:picLocks noChangeAspect="1"/>
          </p:cNvPicPr>
          <p:nvPr userDrawn="1"/>
        </p:nvPicPr>
        <p:blipFill>
          <a:blip r:embed="rId98">
            <a:extLst>
              <a:ext uri="{96DAC541-7B7A-43D3-8B79-37D633B846F1}">
                <asvg:svgBlip xmlns:asvg="http://schemas.microsoft.com/office/drawing/2016/SVG/main" r:embed="rId99"/>
              </a:ext>
            </a:extLst>
          </a:blip>
          <a:stretch>
            <a:fillRect/>
          </a:stretch>
        </p:blipFill>
        <p:spPr>
          <a:xfrm>
            <a:off x="4834963" y="5612000"/>
            <a:ext cx="768096" cy="768096"/>
          </a:xfrm>
          <a:prstGeom prst="rect">
            <a:avLst/>
          </a:prstGeom>
        </p:spPr>
      </p:pic>
      <p:pic>
        <p:nvPicPr>
          <p:cNvPr id="128" name="Graphic 127">
            <a:extLst>
              <a:ext uri="{FF2B5EF4-FFF2-40B4-BE49-F238E27FC236}">
                <a16:creationId xmlns:a16="http://schemas.microsoft.com/office/drawing/2014/main" id="{C31175AC-5F82-C4F0-711D-C294C86B44C8}"/>
              </a:ext>
            </a:extLst>
          </p:cNvPr>
          <p:cNvPicPr>
            <a:picLocks noChangeAspect="1"/>
          </p:cNvPicPr>
          <p:nvPr userDrawn="1"/>
        </p:nvPicPr>
        <p:blipFill>
          <a:blip r:embed="rId100">
            <a:extLst>
              <a:ext uri="{96DAC541-7B7A-43D3-8B79-37D633B846F1}">
                <asvg:svgBlip xmlns:asvg="http://schemas.microsoft.com/office/drawing/2016/SVG/main" r:embed="rId101"/>
              </a:ext>
            </a:extLst>
          </a:blip>
          <a:stretch>
            <a:fillRect/>
          </a:stretch>
        </p:blipFill>
        <p:spPr>
          <a:xfrm>
            <a:off x="5878906" y="5599304"/>
            <a:ext cx="768096" cy="768096"/>
          </a:xfrm>
          <a:prstGeom prst="rect">
            <a:avLst/>
          </a:prstGeom>
        </p:spPr>
      </p:pic>
      <p:pic>
        <p:nvPicPr>
          <p:cNvPr id="130" name="Graphic 129">
            <a:extLst>
              <a:ext uri="{FF2B5EF4-FFF2-40B4-BE49-F238E27FC236}">
                <a16:creationId xmlns:a16="http://schemas.microsoft.com/office/drawing/2014/main" id="{25AD3EF7-EAC7-0DF8-3A30-1F3C3062A4A5}"/>
              </a:ext>
            </a:extLst>
          </p:cNvPr>
          <p:cNvPicPr>
            <a:picLocks noChangeAspect="1"/>
          </p:cNvPicPr>
          <p:nvPr userDrawn="1"/>
        </p:nvPicPr>
        <p:blipFill>
          <a:blip r:embed="rId102">
            <a:extLst>
              <a:ext uri="{96DAC541-7B7A-43D3-8B79-37D633B846F1}">
                <asvg:svgBlip xmlns:asvg="http://schemas.microsoft.com/office/drawing/2016/SVG/main" r:embed="rId103"/>
              </a:ext>
            </a:extLst>
          </a:blip>
          <a:stretch>
            <a:fillRect/>
          </a:stretch>
        </p:blipFill>
        <p:spPr>
          <a:xfrm>
            <a:off x="6922849" y="5590136"/>
            <a:ext cx="768096" cy="768096"/>
          </a:xfrm>
          <a:prstGeom prst="rect">
            <a:avLst/>
          </a:prstGeom>
        </p:spPr>
      </p:pic>
      <p:pic>
        <p:nvPicPr>
          <p:cNvPr id="132" name="Graphic 131">
            <a:extLst>
              <a:ext uri="{FF2B5EF4-FFF2-40B4-BE49-F238E27FC236}">
                <a16:creationId xmlns:a16="http://schemas.microsoft.com/office/drawing/2014/main" id="{3D483152-4983-7B0D-561A-292BEF8D2CDD}"/>
              </a:ext>
            </a:extLst>
          </p:cNvPr>
          <p:cNvPicPr>
            <a:picLocks noChangeAspect="1"/>
          </p:cNvPicPr>
          <p:nvPr userDrawn="1"/>
        </p:nvPicPr>
        <p:blipFill>
          <a:blip r:embed="rId104">
            <a:extLst>
              <a:ext uri="{96DAC541-7B7A-43D3-8B79-37D633B846F1}">
                <asvg:svgBlip xmlns:asvg="http://schemas.microsoft.com/office/drawing/2016/SVG/main" r:embed="rId105"/>
              </a:ext>
            </a:extLst>
          </a:blip>
          <a:stretch>
            <a:fillRect/>
          </a:stretch>
        </p:blipFill>
        <p:spPr>
          <a:xfrm>
            <a:off x="7894417" y="5607731"/>
            <a:ext cx="768096" cy="768096"/>
          </a:xfrm>
          <a:prstGeom prst="rect">
            <a:avLst/>
          </a:prstGeom>
        </p:spPr>
      </p:pic>
      <p:pic>
        <p:nvPicPr>
          <p:cNvPr id="134" name="Graphic 133">
            <a:extLst>
              <a:ext uri="{FF2B5EF4-FFF2-40B4-BE49-F238E27FC236}">
                <a16:creationId xmlns:a16="http://schemas.microsoft.com/office/drawing/2014/main" id="{9FA2DF05-60EA-D90C-6A81-CC1014A86708}"/>
              </a:ext>
            </a:extLst>
          </p:cNvPr>
          <p:cNvPicPr>
            <a:picLocks noChangeAspect="1"/>
          </p:cNvPicPr>
          <p:nvPr userDrawn="1"/>
        </p:nvPicPr>
        <p:blipFill>
          <a:blip r:embed="rId106">
            <a:extLst>
              <a:ext uri="{96DAC541-7B7A-43D3-8B79-37D633B846F1}">
                <asvg:svgBlip xmlns:asvg="http://schemas.microsoft.com/office/drawing/2016/SVG/main" r:embed="rId107"/>
              </a:ext>
            </a:extLst>
          </a:blip>
          <a:stretch>
            <a:fillRect/>
          </a:stretch>
        </p:blipFill>
        <p:spPr>
          <a:xfrm>
            <a:off x="8934997" y="5590136"/>
            <a:ext cx="768096" cy="768096"/>
          </a:xfrm>
          <a:prstGeom prst="rect">
            <a:avLst/>
          </a:prstGeom>
        </p:spPr>
      </p:pic>
      <p:pic>
        <p:nvPicPr>
          <p:cNvPr id="136" name="Graphic 135">
            <a:extLst>
              <a:ext uri="{FF2B5EF4-FFF2-40B4-BE49-F238E27FC236}">
                <a16:creationId xmlns:a16="http://schemas.microsoft.com/office/drawing/2014/main" id="{078F95B1-7CAB-078F-00BD-679FF7A219D4}"/>
              </a:ext>
            </a:extLst>
          </p:cNvPr>
          <p:cNvPicPr>
            <a:picLocks noChangeAspect="1"/>
          </p:cNvPicPr>
          <p:nvPr userDrawn="1"/>
        </p:nvPicPr>
        <p:blipFill>
          <a:blip r:embed="rId108">
            <a:extLst>
              <a:ext uri="{96DAC541-7B7A-43D3-8B79-37D633B846F1}">
                <asvg:svgBlip xmlns:asvg="http://schemas.microsoft.com/office/drawing/2016/SVG/main" r:embed="rId109"/>
              </a:ext>
            </a:extLst>
          </a:blip>
          <a:stretch>
            <a:fillRect/>
          </a:stretch>
        </p:blipFill>
        <p:spPr>
          <a:xfrm>
            <a:off x="9890277" y="5560592"/>
            <a:ext cx="768096" cy="768096"/>
          </a:xfrm>
          <a:prstGeom prst="rect">
            <a:avLst/>
          </a:prstGeom>
        </p:spPr>
      </p:pic>
      <p:pic>
        <p:nvPicPr>
          <p:cNvPr id="138" name="Graphic 137">
            <a:extLst>
              <a:ext uri="{FF2B5EF4-FFF2-40B4-BE49-F238E27FC236}">
                <a16:creationId xmlns:a16="http://schemas.microsoft.com/office/drawing/2014/main" id="{81AB602D-49F3-742B-5D3C-C30FF599C780}"/>
              </a:ext>
            </a:extLst>
          </p:cNvPr>
          <p:cNvPicPr>
            <a:picLocks noChangeAspect="1"/>
          </p:cNvPicPr>
          <p:nvPr userDrawn="1"/>
        </p:nvPicPr>
        <p:blipFill>
          <a:blip r:embed="rId110">
            <a:extLst>
              <a:ext uri="{96DAC541-7B7A-43D3-8B79-37D633B846F1}">
                <asvg:svgBlip xmlns:asvg="http://schemas.microsoft.com/office/drawing/2016/SVG/main" r:embed="rId111"/>
              </a:ext>
            </a:extLst>
          </a:blip>
          <a:stretch>
            <a:fillRect/>
          </a:stretch>
        </p:blipFill>
        <p:spPr>
          <a:xfrm>
            <a:off x="10884846" y="5604312"/>
            <a:ext cx="768096" cy="768096"/>
          </a:xfrm>
          <a:prstGeom prst="rect">
            <a:avLst/>
          </a:prstGeom>
        </p:spPr>
      </p:pic>
      <p:pic>
        <p:nvPicPr>
          <p:cNvPr id="5" name="Graphic 4">
            <a:extLst>
              <a:ext uri="{FF2B5EF4-FFF2-40B4-BE49-F238E27FC236}">
                <a16:creationId xmlns:a16="http://schemas.microsoft.com/office/drawing/2014/main" id="{BD64981A-0A83-E1E6-1934-DEF2C4F32E56}"/>
              </a:ext>
            </a:extLst>
          </p:cNvPr>
          <p:cNvPicPr>
            <a:picLocks noChangeAspect="1"/>
          </p:cNvPicPr>
          <p:nvPr userDrawn="1"/>
        </p:nvPicPr>
        <p:blipFill>
          <a:blip r:embed="rId112">
            <a:extLst>
              <a:ext uri="{96DAC541-7B7A-43D3-8B79-37D633B846F1}">
                <asvg:svgBlip xmlns:asvg="http://schemas.microsoft.com/office/drawing/2016/SVG/main" r:embed="rId113"/>
              </a:ext>
            </a:extLst>
          </a:blip>
          <a:stretch>
            <a:fillRect/>
          </a:stretch>
        </p:blipFill>
        <p:spPr>
          <a:xfrm>
            <a:off x="699796" y="358885"/>
            <a:ext cx="2399419" cy="1287862"/>
          </a:xfrm>
          <a:prstGeom prst="rect">
            <a:avLst/>
          </a:prstGeom>
        </p:spPr>
      </p:pic>
    </p:spTree>
    <p:extLst>
      <p:ext uri="{BB962C8B-B14F-4D97-AF65-F5344CB8AC3E}">
        <p14:creationId xmlns:p14="http://schemas.microsoft.com/office/powerpoint/2010/main" val="250396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N title - dark">
    <p:bg>
      <p:bgPr>
        <a:solidFill>
          <a:srgbClr val="3273AD"/>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75282D-AC29-C54F-DC2A-C37939FE7B12}"/>
              </a:ext>
            </a:extLst>
          </p:cNvPr>
          <p:cNvSpPr/>
          <p:nvPr userDrawn="1"/>
        </p:nvSpPr>
        <p:spPr>
          <a:xfrm>
            <a:off x="0" y="5226784"/>
            <a:ext cx="12192000" cy="1631216"/>
          </a:xfrm>
          <a:prstGeom prst="rect">
            <a:avLst/>
          </a:prstGeom>
          <a:solidFill>
            <a:srgbClr val="161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1002007B-BC1C-3F0E-5C3A-04FBA1849E4B}"/>
              </a:ext>
            </a:extLst>
          </p:cNvPr>
          <p:cNvSpPr>
            <a:spLocks noGrp="1" noChangeArrowheads="1"/>
          </p:cNvSpPr>
          <p:nvPr>
            <p:ph type="ctrTitle" hasCustomPrompt="1"/>
          </p:nvPr>
        </p:nvSpPr>
        <p:spPr>
          <a:xfrm>
            <a:off x="1698891" y="1307562"/>
            <a:ext cx="9550400" cy="1150937"/>
          </a:xfrm>
        </p:spPr>
        <p:txBody>
          <a:bodyPr>
            <a:noAutofit/>
          </a:bodyPr>
          <a:lstStyle>
            <a:lvl1pPr algn="l">
              <a:defRPr sz="5300" b="0" i="0">
                <a:solidFill>
                  <a:srgbClr val="F8F5EE"/>
                </a:solidFill>
                <a:latin typeface="Georgia" panose="02040502050405020303" pitchFamily="18" charset="0"/>
                <a:ea typeface="Verdana" panose="020B0604030504040204" pitchFamily="34" charset="0"/>
                <a:cs typeface="Times New Roman" panose="02020603050405020304" pitchFamily="18" charset="0"/>
              </a:defRPr>
            </a:lvl1pPr>
          </a:lstStyle>
          <a:p>
            <a:pPr lvl="0"/>
            <a:r>
              <a:rPr lang="en-US" altLang="en-US" noProof="0"/>
              <a:t>[Title]</a:t>
            </a:r>
          </a:p>
        </p:txBody>
      </p:sp>
      <p:sp>
        <p:nvSpPr>
          <p:cNvPr id="13" name="Rectangle 3">
            <a:extLst>
              <a:ext uri="{FF2B5EF4-FFF2-40B4-BE49-F238E27FC236}">
                <a16:creationId xmlns:a16="http://schemas.microsoft.com/office/drawing/2014/main" id="{389FE91F-766A-A484-4A1B-EFFFA92B9164}"/>
              </a:ext>
            </a:extLst>
          </p:cNvPr>
          <p:cNvSpPr>
            <a:spLocks noGrp="1" noChangeArrowheads="1"/>
          </p:cNvSpPr>
          <p:nvPr>
            <p:ph type="subTitle" idx="1" hasCustomPrompt="1"/>
          </p:nvPr>
        </p:nvSpPr>
        <p:spPr>
          <a:xfrm>
            <a:off x="1698891" y="2593645"/>
            <a:ext cx="9550400" cy="914400"/>
          </a:xfrm>
        </p:spPr>
        <p:txBody>
          <a:bodyPr>
            <a:normAutofit/>
          </a:bodyPr>
          <a:lstStyle>
            <a:lvl1pPr marL="0" indent="0" algn="l">
              <a:buNone/>
              <a:defRPr sz="2000">
                <a:solidFill>
                  <a:srgbClr val="F8F5EE"/>
                </a:solidFill>
                <a:latin typeface="+mj-lt"/>
                <a:ea typeface="Verdana" panose="020B0604030504040204" pitchFamily="34" charset="0"/>
                <a:cs typeface="Verdana" panose="020B0604030504040204" pitchFamily="34" charset="0"/>
              </a:defRPr>
            </a:lvl1pPr>
          </a:lstStyle>
          <a:p>
            <a:pPr lvl="0"/>
            <a:r>
              <a:rPr lang="en-US" altLang="en-US" noProof="0"/>
              <a:t>[Subtitle]</a:t>
            </a:r>
          </a:p>
        </p:txBody>
      </p:sp>
      <p:sp>
        <p:nvSpPr>
          <p:cNvPr id="14" name="Text Placeholder 3">
            <a:extLst>
              <a:ext uri="{FF2B5EF4-FFF2-40B4-BE49-F238E27FC236}">
                <a16:creationId xmlns:a16="http://schemas.microsoft.com/office/drawing/2014/main" id="{B13FFCB1-EED7-A018-20E7-98C48F094621}"/>
              </a:ext>
            </a:extLst>
          </p:cNvPr>
          <p:cNvSpPr>
            <a:spLocks noGrp="1"/>
          </p:cNvSpPr>
          <p:nvPr>
            <p:ph type="body" sz="quarter" idx="10" hasCustomPrompt="1"/>
          </p:nvPr>
        </p:nvSpPr>
        <p:spPr>
          <a:xfrm>
            <a:off x="8601247" y="5601226"/>
            <a:ext cx="3052391" cy="253118"/>
          </a:xfrm>
        </p:spPr>
        <p:txBody>
          <a:bodyPr anchor="ctr"/>
          <a:lstStyle>
            <a:lvl1pPr marL="0" indent="0" algn="r">
              <a:buNone/>
              <a:defRPr sz="1500">
                <a:solidFill>
                  <a:srgbClr val="F8F5EE"/>
                </a:solidFill>
              </a:defRPr>
            </a:lvl1pPr>
          </a:lstStyle>
          <a:p>
            <a:pPr lvl="0"/>
            <a:r>
              <a:rPr lang="en-US"/>
              <a:t>[Date]</a:t>
            </a:r>
          </a:p>
        </p:txBody>
      </p:sp>
      <p:pic>
        <p:nvPicPr>
          <p:cNvPr id="15" name="Graphic 14">
            <a:extLst>
              <a:ext uri="{FF2B5EF4-FFF2-40B4-BE49-F238E27FC236}">
                <a16:creationId xmlns:a16="http://schemas.microsoft.com/office/drawing/2014/main" id="{9B223E84-1F26-BFC5-01D7-9B3811E087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7690" y="283782"/>
            <a:ext cx="2972037" cy="4224538"/>
          </a:xfrm>
          <a:prstGeom prst="rect">
            <a:avLst/>
          </a:prstGeom>
        </p:spPr>
      </p:pic>
      <p:pic>
        <p:nvPicPr>
          <p:cNvPr id="16" name="Graphic 15">
            <a:extLst>
              <a:ext uri="{FF2B5EF4-FFF2-40B4-BE49-F238E27FC236}">
                <a16:creationId xmlns:a16="http://schemas.microsoft.com/office/drawing/2014/main" id="{C7C55F33-1071-5343-86C0-E6EC07639C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6970" y="231744"/>
            <a:ext cx="3052390" cy="4338754"/>
          </a:xfrm>
          <a:prstGeom prst="rect">
            <a:avLst/>
          </a:prstGeom>
        </p:spPr>
      </p:pic>
      <p:pic>
        <p:nvPicPr>
          <p:cNvPr id="18" name="Graphic 17">
            <a:extLst>
              <a:ext uri="{FF2B5EF4-FFF2-40B4-BE49-F238E27FC236}">
                <a16:creationId xmlns:a16="http://schemas.microsoft.com/office/drawing/2014/main" id="{0A5F9EF9-B93E-6E38-1385-5741E9E98A8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268" y="5387009"/>
            <a:ext cx="2399419" cy="1287862"/>
          </a:xfrm>
          <a:prstGeom prst="rect">
            <a:avLst/>
          </a:prstGeom>
        </p:spPr>
      </p:pic>
    </p:spTree>
    <p:extLst>
      <p:ext uri="{BB962C8B-B14F-4D97-AF65-F5344CB8AC3E}">
        <p14:creationId xmlns:p14="http://schemas.microsoft.com/office/powerpoint/2010/main" val="83813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N agenda - blue">
    <p:bg>
      <p:bgPr>
        <a:solidFill>
          <a:srgbClr val="416FB0"/>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ADE9A4C-B9AA-F4A2-56AD-9CFCBCCC4F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4359" y="4677490"/>
            <a:ext cx="3269201" cy="1754708"/>
          </a:xfrm>
          <a:prstGeom prst="rect">
            <a:avLst/>
          </a:prstGeom>
        </p:spPr>
      </p:pic>
      <p:sp>
        <p:nvSpPr>
          <p:cNvPr id="3" name="TextBox 2">
            <a:extLst>
              <a:ext uri="{FF2B5EF4-FFF2-40B4-BE49-F238E27FC236}">
                <a16:creationId xmlns:a16="http://schemas.microsoft.com/office/drawing/2014/main" id="{09BC1AAA-4865-68EE-3356-7B31EEE9BFE3}"/>
              </a:ext>
            </a:extLst>
          </p:cNvPr>
          <p:cNvSpPr txBox="1"/>
          <p:nvPr userDrawn="1"/>
        </p:nvSpPr>
        <p:spPr>
          <a:xfrm>
            <a:off x="504359" y="772850"/>
            <a:ext cx="2047455" cy="630942"/>
          </a:xfrm>
          <a:prstGeom prst="rect">
            <a:avLst/>
          </a:prstGeom>
          <a:noFill/>
        </p:spPr>
        <p:txBody>
          <a:bodyPr wrap="square" rtlCol="0">
            <a:spAutoFit/>
          </a:bodyPr>
          <a:lstStyle/>
          <a:p>
            <a:r>
              <a:rPr lang="en-US" sz="3500">
                <a:solidFill>
                  <a:srgbClr val="F8F5EE"/>
                </a:solidFill>
                <a:latin typeface="Georgia" panose="02040502050405020303" pitchFamily="18" charset="0"/>
                <a:cs typeface="Times New Roman" panose="02020603050405020304" pitchFamily="18" charset="0"/>
              </a:rPr>
              <a:t>Agenda</a:t>
            </a:r>
          </a:p>
        </p:txBody>
      </p:sp>
      <p:sp>
        <p:nvSpPr>
          <p:cNvPr id="32" name="TextBox 31">
            <a:extLst>
              <a:ext uri="{FF2B5EF4-FFF2-40B4-BE49-F238E27FC236}">
                <a16:creationId xmlns:a16="http://schemas.microsoft.com/office/drawing/2014/main" id="{4B174546-DCB6-04A6-132B-41429EF1676B}"/>
              </a:ext>
            </a:extLst>
          </p:cNvPr>
          <p:cNvSpPr txBox="1"/>
          <p:nvPr userDrawn="1"/>
        </p:nvSpPr>
        <p:spPr>
          <a:xfrm>
            <a:off x="4114703" y="355085"/>
            <a:ext cx="877874" cy="6247864"/>
          </a:xfrm>
          <a:prstGeom prst="rect">
            <a:avLst/>
          </a:prstGeom>
          <a:noFill/>
        </p:spPr>
        <p:txBody>
          <a:bodyPr wrap="square" rtlCol="0">
            <a:spAutoFit/>
          </a:bodyPr>
          <a:lstStyle/>
          <a:p>
            <a:pPr algn="r"/>
            <a:r>
              <a:rPr lang="en-US" sz="10000" b="1">
                <a:solidFill>
                  <a:srgbClr val="F8F5EE"/>
                </a:solidFill>
                <a:latin typeface="Arial" panose="020B0604020202020204" pitchFamily="34" charset="0"/>
                <a:cs typeface="Arial" panose="020B0604020202020204" pitchFamily="34" charset="0"/>
              </a:rPr>
              <a:t>1</a:t>
            </a:r>
          </a:p>
          <a:p>
            <a:pPr algn="r"/>
            <a:r>
              <a:rPr lang="en-US" sz="10000" b="1">
                <a:solidFill>
                  <a:srgbClr val="F8F5EE"/>
                </a:solidFill>
                <a:latin typeface="Arial" panose="020B0604020202020204" pitchFamily="34" charset="0"/>
                <a:cs typeface="Arial" panose="020B0604020202020204" pitchFamily="34" charset="0"/>
              </a:rPr>
              <a:t>2</a:t>
            </a:r>
          </a:p>
          <a:p>
            <a:pPr algn="r"/>
            <a:r>
              <a:rPr lang="en-US" sz="10000" b="1">
                <a:solidFill>
                  <a:srgbClr val="F8F5EE"/>
                </a:solidFill>
                <a:latin typeface="Arial" panose="020B0604020202020204" pitchFamily="34" charset="0"/>
                <a:cs typeface="Arial" panose="020B0604020202020204" pitchFamily="34" charset="0"/>
              </a:rPr>
              <a:t>3</a:t>
            </a:r>
          </a:p>
          <a:p>
            <a:pPr algn="r"/>
            <a:r>
              <a:rPr lang="en-US" sz="10000" b="1">
                <a:solidFill>
                  <a:srgbClr val="F8F5EE"/>
                </a:solidFill>
                <a:latin typeface="Arial" panose="020B0604020202020204" pitchFamily="34" charset="0"/>
                <a:cs typeface="Arial" panose="020B0604020202020204" pitchFamily="34" charset="0"/>
              </a:rPr>
              <a:t>4</a:t>
            </a:r>
          </a:p>
        </p:txBody>
      </p:sp>
      <p:sp>
        <p:nvSpPr>
          <p:cNvPr id="35" name="Text Placeholder 34">
            <a:extLst>
              <a:ext uri="{FF2B5EF4-FFF2-40B4-BE49-F238E27FC236}">
                <a16:creationId xmlns:a16="http://schemas.microsoft.com/office/drawing/2014/main" id="{854BF4D6-2E68-4B68-7BA8-55AA33B6018C}"/>
              </a:ext>
            </a:extLst>
          </p:cNvPr>
          <p:cNvSpPr>
            <a:spLocks noGrp="1"/>
          </p:cNvSpPr>
          <p:nvPr>
            <p:ph type="body" sz="quarter" idx="18" hasCustomPrompt="1"/>
          </p:nvPr>
        </p:nvSpPr>
        <p:spPr>
          <a:xfrm>
            <a:off x="5343299" y="1258207"/>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2" name="Text Placeholder 34">
            <a:extLst>
              <a:ext uri="{FF2B5EF4-FFF2-40B4-BE49-F238E27FC236}">
                <a16:creationId xmlns:a16="http://schemas.microsoft.com/office/drawing/2014/main" id="{82E55D53-445C-A82A-5583-DB5E22772467}"/>
              </a:ext>
            </a:extLst>
          </p:cNvPr>
          <p:cNvSpPr>
            <a:spLocks noGrp="1"/>
          </p:cNvSpPr>
          <p:nvPr>
            <p:ph type="body" sz="quarter" idx="25" hasCustomPrompt="1"/>
          </p:nvPr>
        </p:nvSpPr>
        <p:spPr>
          <a:xfrm>
            <a:off x="5343299" y="748770"/>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
        <p:nvSpPr>
          <p:cNvPr id="43" name="Text Placeholder 34">
            <a:extLst>
              <a:ext uri="{FF2B5EF4-FFF2-40B4-BE49-F238E27FC236}">
                <a16:creationId xmlns:a16="http://schemas.microsoft.com/office/drawing/2014/main" id="{AEF266E3-F903-A80C-5C5F-0B50546922F4}"/>
              </a:ext>
            </a:extLst>
          </p:cNvPr>
          <p:cNvSpPr>
            <a:spLocks noGrp="1"/>
          </p:cNvSpPr>
          <p:nvPr>
            <p:ph type="body" sz="quarter" idx="26" hasCustomPrompt="1"/>
          </p:nvPr>
        </p:nvSpPr>
        <p:spPr>
          <a:xfrm>
            <a:off x="5343299" y="2811235"/>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4" name="Text Placeholder 34">
            <a:extLst>
              <a:ext uri="{FF2B5EF4-FFF2-40B4-BE49-F238E27FC236}">
                <a16:creationId xmlns:a16="http://schemas.microsoft.com/office/drawing/2014/main" id="{C5DF4523-3DDC-A943-B422-E8EA1B8E9460}"/>
              </a:ext>
            </a:extLst>
          </p:cNvPr>
          <p:cNvSpPr>
            <a:spLocks noGrp="1"/>
          </p:cNvSpPr>
          <p:nvPr>
            <p:ph type="body" sz="quarter" idx="27" hasCustomPrompt="1"/>
          </p:nvPr>
        </p:nvSpPr>
        <p:spPr>
          <a:xfrm>
            <a:off x="5343299" y="2301798"/>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
        <p:nvSpPr>
          <p:cNvPr id="45" name="Text Placeholder 34">
            <a:extLst>
              <a:ext uri="{FF2B5EF4-FFF2-40B4-BE49-F238E27FC236}">
                <a16:creationId xmlns:a16="http://schemas.microsoft.com/office/drawing/2014/main" id="{B125E707-55D3-5C3C-A240-CF30A96D3DFB}"/>
              </a:ext>
            </a:extLst>
          </p:cNvPr>
          <p:cNvSpPr>
            <a:spLocks noGrp="1"/>
          </p:cNvSpPr>
          <p:nvPr>
            <p:ph type="body" sz="quarter" idx="28" hasCustomPrompt="1"/>
          </p:nvPr>
        </p:nvSpPr>
        <p:spPr>
          <a:xfrm>
            <a:off x="5343299" y="4335235"/>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6" name="Text Placeholder 34">
            <a:extLst>
              <a:ext uri="{FF2B5EF4-FFF2-40B4-BE49-F238E27FC236}">
                <a16:creationId xmlns:a16="http://schemas.microsoft.com/office/drawing/2014/main" id="{48603B3D-3387-CAC8-B471-46BC297198C5}"/>
              </a:ext>
            </a:extLst>
          </p:cNvPr>
          <p:cNvSpPr>
            <a:spLocks noGrp="1"/>
          </p:cNvSpPr>
          <p:nvPr>
            <p:ph type="body" sz="quarter" idx="29" hasCustomPrompt="1"/>
          </p:nvPr>
        </p:nvSpPr>
        <p:spPr>
          <a:xfrm>
            <a:off x="5343299" y="3825798"/>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
        <p:nvSpPr>
          <p:cNvPr id="47" name="Text Placeholder 34">
            <a:extLst>
              <a:ext uri="{FF2B5EF4-FFF2-40B4-BE49-F238E27FC236}">
                <a16:creationId xmlns:a16="http://schemas.microsoft.com/office/drawing/2014/main" id="{032B679E-3F5F-95F6-A55B-9DF7126833CB}"/>
              </a:ext>
            </a:extLst>
          </p:cNvPr>
          <p:cNvSpPr>
            <a:spLocks noGrp="1"/>
          </p:cNvSpPr>
          <p:nvPr>
            <p:ph type="body" sz="quarter" idx="30" hasCustomPrompt="1"/>
          </p:nvPr>
        </p:nvSpPr>
        <p:spPr>
          <a:xfrm>
            <a:off x="5343299" y="5859235"/>
            <a:ext cx="6329362" cy="342255"/>
          </a:xfrm>
        </p:spPr>
        <p:txBody>
          <a:bodyPr/>
          <a:lstStyle>
            <a:lvl1pPr marL="0" indent="0">
              <a:buNone/>
              <a:defRPr sz="1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X Minutes</a:t>
            </a:r>
          </a:p>
        </p:txBody>
      </p:sp>
      <p:sp>
        <p:nvSpPr>
          <p:cNvPr id="48" name="Text Placeholder 34">
            <a:extLst>
              <a:ext uri="{FF2B5EF4-FFF2-40B4-BE49-F238E27FC236}">
                <a16:creationId xmlns:a16="http://schemas.microsoft.com/office/drawing/2014/main" id="{FB5A8ACE-5B38-C77E-0D0D-02A0DFD6CB2E}"/>
              </a:ext>
            </a:extLst>
          </p:cNvPr>
          <p:cNvSpPr>
            <a:spLocks noGrp="1"/>
          </p:cNvSpPr>
          <p:nvPr>
            <p:ph type="body" sz="quarter" idx="31" hasCustomPrompt="1"/>
          </p:nvPr>
        </p:nvSpPr>
        <p:spPr>
          <a:xfrm>
            <a:off x="5343299" y="5349798"/>
            <a:ext cx="6329362" cy="435221"/>
          </a:xfrm>
        </p:spPr>
        <p:txBody>
          <a:bodyPr/>
          <a:lstStyle>
            <a:lvl1pPr marL="0" indent="0">
              <a:buNone/>
              <a:defRPr sz="2600">
                <a:solidFill>
                  <a:srgbClr val="F9F5EF"/>
                </a:solidFill>
              </a:defRPr>
            </a:lvl1pPr>
            <a:lvl2pPr marL="457200" indent="0">
              <a:buNone/>
              <a:defRPr sz="1800">
                <a:solidFill>
                  <a:srgbClr val="F9F5EF"/>
                </a:solidFill>
              </a:defRPr>
            </a:lvl2pPr>
            <a:lvl3pPr marL="914400" indent="0">
              <a:buNone/>
              <a:defRPr sz="1800">
                <a:solidFill>
                  <a:srgbClr val="F9F5EF"/>
                </a:solidFill>
              </a:defRPr>
            </a:lvl3pPr>
            <a:lvl4pPr marL="1371600" indent="0">
              <a:buNone/>
              <a:defRPr sz="1800">
                <a:solidFill>
                  <a:srgbClr val="F9F5EF"/>
                </a:solidFill>
              </a:defRPr>
            </a:lvl4pPr>
            <a:lvl5pPr marL="1828800" indent="0">
              <a:buNone/>
              <a:defRPr sz="1800">
                <a:solidFill>
                  <a:srgbClr val="F9F5EF"/>
                </a:solidFill>
              </a:defRPr>
            </a:lvl5pPr>
          </a:lstStyle>
          <a:p>
            <a:pPr lvl="0"/>
            <a:r>
              <a:rPr lang="en-US"/>
              <a:t>Lorem Ipsum</a:t>
            </a:r>
          </a:p>
        </p:txBody>
      </p:sp>
    </p:spTree>
    <p:extLst>
      <p:ext uri="{BB962C8B-B14F-4D97-AF65-F5344CB8AC3E}">
        <p14:creationId xmlns:p14="http://schemas.microsoft.com/office/powerpoint/2010/main" val="3074557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N agenda - light">
    <p:bg>
      <p:bgPr>
        <a:solidFill>
          <a:srgbClr val="F8F5EE"/>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87971CE-C758-0412-5B34-3B4E91E62023}"/>
              </a:ext>
            </a:extLst>
          </p:cNvPr>
          <p:cNvSpPr/>
          <p:nvPr userDrawn="1"/>
        </p:nvSpPr>
        <p:spPr>
          <a:xfrm>
            <a:off x="0" y="0"/>
            <a:ext cx="2592043" cy="6858000"/>
          </a:xfrm>
          <a:prstGeom prst="rect">
            <a:avLst/>
          </a:prstGeom>
          <a:solidFill>
            <a:srgbClr val="416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2A512C-5A8E-105C-4716-12C5DAAB0A0C}"/>
              </a:ext>
            </a:extLst>
          </p:cNvPr>
          <p:cNvSpPr/>
          <p:nvPr userDrawn="1"/>
        </p:nvSpPr>
        <p:spPr>
          <a:xfrm>
            <a:off x="2592043" y="0"/>
            <a:ext cx="9876401" cy="6858000"/>
          </a:xfrm>
          <a:prstGeom prst="rect">
            <a:avLst/>
          </a:prstGeom>
          <a:solidFill>
            <a:srgbClr val="F8F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28811A-A514-C171-B0E6-B3B492098A04}"/>
              </a:ext>
            </a:extLst>
          </p:cNvPr>
          <p:cNvSpPr txBox="1"/>
          <p:nvPr userDrawn="1"/>
        </p:nvSpPr>
        <p:spPr>
          <a:xfrm rot="16200000">
            <a:off x="-2499332" y="1961272"/>
            <a:ext cx="7399322" cy="2739211"/>
          </a:xfrm>
          <a:prstGeom prst="rect">
            <a:avLst/>
          </a:prstGeom>
          <a:noFill/>
        </p:spPr>
        <p:txBody>
          <a:bodyPr wrap="square" rtlCol="0">
            <a:spAutoFit/>
          </a:bodyPr>
          <a:lstStyle/>
          <a:p>
            <a:r>
              <a:rPr lang="en-US" sz="17300">
                <a:solidFill>
                  <a:schemeClr val="bg1">
                    <a:alpha val="14000"/>
                  </a:schemeClr>
                </a:solidFill>
                <a:latin typeface="Georgia" panose="02040502050405020303" pitchFamily="18" charset="0"/>
                <a:cs typeface="Times New Roman" panose="02020603050405020304" pitchFamily="18" charset="0"/>
              </a:rPr>
              <a:t>agenda</a:t>
            </a:r>
          </a:p>
        </p:txBody>
      </p:sp>
      <p:sp>
        <p:nvSpPr>
          <p:cNvPr id="23" name="Text Placeholder 22">
            <a:extLst>
              <a:ext uri="{FF2B5EF4-FFF2-40B4-BE49-F238E27FC236}">
                <a16:creationId xmlns:a16="http://schemas.microsoft.com/office/drawing/2014/main" id="{7765373D-100E-8EBC-68D5-FBDF1AE0F77D}"/>
              </a:ext>
            </a:extLst>
          </p:cNvPr>
          <p:cNvSpPr>
            <a:spLocks noGrp="1"/>
          </p:cNvSpPr>
          <p:nvPr>
            <p:ph type="body" sz="quarter" idx="10"/>
          </p:nvPr>
        </p:nvSpPr>
        <p:spPr>
          <a:xfrm>
            <a:off x="3192463" y="812800"/>
            <a:ext cx="8824912" cy="5143500"/>
          </a:xfrm>
        </p:spPr>
        <p:txBody>
          <a:bodyPr/>
          <a:lstStyle>
            <a:lvl1pPr marL="457200" indent="-457200">
              <a:buClr>
                <a:srgbClr val="416FB0"/>
              </a:buClr>
              <a:buFont typeface="+mj-lt"/>
              <a:buAutoNum type="arabicPeriod"/>
              <a:defRPr>
                <a:solidFill>
                  <a:schemeClr val="tx1"/>
                </a:solidFill>
              </a:defRPr>
            </a:lvl1pPr>
            <a:lvl2pPr marL="914400" indent="-457200">
              <a:buClr>
                <a:srgbClr val="416FB0"/>
              </a:buClr>
              <a:buFont typeface="+mj-lt"/>
              <a:buAutoNum type="arabicPeriod"/>
              <a:defRPr>
                <a:solidFill>
                  <a:schemeClr val="tx1"/>
                </a:solidFill>
              </a:defRPr>
            </a:lvl2pPr>
            <a:lvl3pPr marL="1257300" indent="-342900">
              <a:buClr>
                <a:srgbClr val="416FB0"/>
              </a:buClr>
              <a:buFont typeface="+mj-lt"/>
              <a:buAutoNum type="arabicPeriod"/>
              <a:defRPr>
                <a:solidFill>
                  <a:schemeClr val="tx1"/>
                </a:solidFill>
              </a:defRPr>
            </a:lvl3pPr>
            <a:lvl4pPr marL="1714500" indent="-342900">
              <a:buClr>
                <a:srgbClr val="416FB0"/>
              </a:buClr>
              <a:buFont typeface="+mj-lt"/>
              <a:buAutoNum type="arabicPeriod"/>
              <a:defRPr>
                <a:solidFill>
                  <a:schemeClr val="tx1"/>
                </a:solidFill>
              </a:defRPr>
            </a:lvl4pPr>
            <a:lvl5pPr marL="2171700" indent="-342900">
              <a:buClr>
                <a:srgbClr val="416FB0"/>
              </a:buClr>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AA992B4-F82E-530A-2E60-D6FD52AA89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49048" y="5699947"/>
            <a:ext cx="1842952" cy="989184"/>
          </a:xfrm>
          <a:prstGeom prst="rect">
            <a:avLst/>
          </a:prstGeom>
        </p:spPr>
      </p:pic>
    </p:spTree>
    <p:extLst>
      <p:ext uri="{BB962C8B-B14F-4D97-AF65-F5344CB8AC3E}">
        <p14:creationId xmlns:p14="http://schemas.microsoft.com/office/powerpoint/2010/main" val="190189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ext box">
    <p:bg>
      <p:bgPr>
        <a:solidFill>
          <a:srgbClr val="F8F5EE"/>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516" y="1219200"/>
            <a:ext cx="10972800" cy="4648201"/>
          </a:xfrm>
        </p:spPr>
        <p:txBody>
          <a:bodyPr>
            <a:normAutofit/>
          </a:bodyPr>
          <a:lstStyle>
            <a:lvl1pPr>
              <a:defRPr sz="2400">
                <a:latin typeface="+mn-lt"/>
                <a:ea typeface="Verdana" panose="020B0604030504040204" pitchFamily="34" charset="0"/>
                <a:cs typeface="Verdana" panose="020B0604030504040204" pitchFamily="34" charset="0"/>
              </a:defRPr>
            </a:lvl1pPr>
            <a:lvl2pPr marL="742950" indent="-285750">
              <a:buFont typeface="Courier New" panose="02070309020205020404" pitchFamily="49" charset="0"/>
              <a:buChar char="o"/>
              <a:defRPr sz="2000">
                <a:latin typeface="+mn-lt"/>
                <a:ea typeface="Verdana" panose="020B0604030504040204" pitchFamily="34" charset="0"/>
                <a:cs typeface="Verdana" panose="020B0604030504040204" pitchFamily="34" charset="0"/>
              </a:defRPr>
            </a:lvl2pPr>
            <a:lvl3pPr>
              <a:defRPr sz="1800">
                <a:latin typeface="+mn-lt"/>
                <a:ea typeface="Verdana" panose="020B0604030504040204" pitchFamily="34" charset="0"/>
                <a:cs typeface="Verdana" panose="020B0604030504040204" pitchFamily="34" charset="0"/>
              </a:defRPr>
            </a:lvl3pPr>
            <a:lvl4pPr>
              <a:defRPr sz="1600">
                <a:latin typeface="+mn-lt"/>
                <a:ea typeface="Verdana" panose="020B0604030504040204" pitchFamily="34" charset="0"/>
                <a:cs typeface="Verdana" panose="020B0604030504040204" pitchFamily="34" charset="0"/>
              </a:defRPr>
            </a:lvl4pPr>
            <a:lvl5pPr>
              <a:defRPr sz="1600">
                <a:latin typeface="+mn-lt"/>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AFB166F3-AC9E-45C3-9FBE-93B50965C5E7}"/>
              </a:ext>
            </a:extLst>
          </p:cNvPr>
          <p:cNvSpPr>
            <a:spLocks noGrp="1"/>
          </p:cNvSpPr>
          <p:nvPr>
            <p:ph type="title" hasCustomPrompt="1"/>
          </p:nvPr>
        </p:nvSpPr>
        <p:spPr>
          <a:xfrm>
            <a:off x="371452" y="267419"/>
            <a:ext cx="10972800" cy="538939"/>
          </a:xfrm>
        </p:spPr>
        <p:txBody>
          <a:bodyPr tIns="0" anchor="t">
            <a:noAutofit/>
          </a:bodyPr>
          <a:lstStyle>
            <a:lvl1pPr algn="l">
              <a:defRPr sz="3200" b="0" i="0">
                <a:latin typeface="Georgia" panose="02040502050405020303" pitchFamily="18" charset="0"/>
                <a:ea typeface="Verdana" panose="020B0604030504040204" pitchFamily="34" charset="0"/>
                <a:cs typeface="Verdana" panose="020B0604030504040204" pitchFamily="34" charset="0"/>
              </a:defRPr>
            </a:lvl1pPr>
          </a:lstStyle>
          <a:p>
            <a:r>
              <a:rPr lang="en-US"/>
              <a:t>[Slide Title]</a:t>
            </a:r>
          </a:p>
        </p:txBody>
      </p:sp>
      <p:sp>
        <p:nvSpPr>
          <p:cNvPr id="15" name="Slide Number Placeholder 22">
            <a:extLst>
              <a:ext uri="{FF2B5EF4-FFF2-40B4-BE49-F238E27FC236}">
                <a16:creationId xmlns:a16="http://schemas.microsoft.com/office/drawing/2014/main" id="{19B8EBAA-E44F-997B-0D64-7D540F8E533A}"/>
              </a:ext>
            </a:extLst>
          </p:cNvPr>
          <p:cNvSpPr>
            <a:spLocks noGrp="1"/>
          </p:cNvSpPr>
          <p:nvPr>
            <p:ph type="sldNum" sz="quarter" idx="12"/>
          </p:nvPr>
        </p:nvSpPr>
        <p:spPr>
          <a:xfrm>
            <a:off x="11695206" y="6428967"/>
            <a:ext cx="2844800" cy="365125"/>
          </a:xfrm>
        </p:spPr>
        <p:txBody>
          <a:bodyPr/>
          <a:lstStyle>
            <a:lvl1pPr algn="l">
              <a:defRPr sz="1000">
                <a:solidFill>
                  <a:srgbClr val="084F2E"/>
                </a:solidFill>
              </a:defRPr>
            </a:lvl1pPr>
          </a:lstStyle>
          <a:p>
            <a:fld id="{7B8B4CB5-6F71-40EF-BF8A-0556FABA82B2}" type="slidenum">
              <a:rPr lang="en-US" smtClean="0"/>
              <a:pPr/>
              <a:t>‹#›</a:t>
            </a:fld>
            <a:endParaRPr lang="en-US"/>
          </a:p>
        </p:txBody>
      </p:sp>
      <p:sp>
        <p:nvSpPr>
          <p:cNvPr id="2" name="Footer Placeholder 4">
            <a:extLst>
              <a:ext uri="{FF2B5EF4-FFF2-40B4-BE49-F238E27FC236}">
                <a16:creationId xmlns:a16="http://schemas.microsoft.com/office/drawing/2014/main" id="{AECB06C1-0966-5F9A-7EBD-5CDFBA406B01}"/>
              </a:ext>
            </a:extLst>
          </p:cNvPr>
          <p:cNvSpPr>
            <a:spLocks noGrp="1"/>
          </p:cNvSpPr>
          <p:nvPr>
            <p:ph type="ftr" sz="quarter" idx="11"/>
          </p:nvPr>
        </p:nvSpPr>
        <p:spPr>
          <a:xfrm>
            <a:off x="371453" y="6468156"/>
            <a:ext cx="5386611" cy="321889"/>
          </a:xfrm>
          <a:prstGeom prst="rect">
            <a:avLst/>
          </a:prstGeom>
        </p:spPr>
        <p:txBody>
          <a:bodyPr anchor="ctr"/>
          <a:lstStyle>
            <a:lvl1pPr algn="l">
              <a:defRPr sz="1000">
                <a:solidFill>
                  <a:schemeClr val="bg1">
                    <a:lumMod val="50000"/>
                  </a:schemeClr>
                </a:solidFill>
              </a:defRPr>
            </a:lvl1pPr>
          </a:lstStyle>
          <a:p>
            <a:r>
              <a:rPr lang="en-US"/>
              <a:t>Source:</a:t>
            </a:r>
          </a:p>
        </p:txBody>
      </p:sp>
      <p:sp>
        <p:nvSpPr>
          <p:cNvPr id="4" name="Slide Number Placeholder 22">
            <a:extLst>
              <a:ext uri="{FF2B5EF4-FFF2-40B4-BE49-F238E27FC236}">
                <a16:creationId xmlns:a16="http://schemas.microsoft.com/office/drawing/2014/main" id="{903BE6C5-134B-3179-51FA-04E1A98CB1E0}"/>
              </a:ext>
            </a:extLst>
          </p:cNvPr>
          <p:cNvSpPr txBox="1">
            <a:spLocks/>
          </p:cNvSpPr>
          <p:nvPr userDrawn="1"/>
        </p:nvSpPr>
        <p:spPr>
          <a:xfrm>
            <a:off x="11695206" y="6428967"/>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8B4CB5-6F71-40EF-BF8A-0556FABA82B2}" type="slidenum">
              <a:rPr lang="en-US" smtClean="0"/>
              <a:pPr/>
              <a:t>‹#›</a:t>
            </a:fld>
            <a:endParaRPr lang="en-US"/>
          </a:p>
        </p:txBody>
      </p:sp>
      <p:pic>
        <p:nvPicPr>
          <p:cNvPr id="5" name="Graphic 4">
            <a:extLst>
              <a:ext uri="{FF2B5EF4-FFF2-40B4-BE49-F238E27FC236}">
                <a16:creationId xmlns:a16="http://schemas.microsoft.com/office/drawing/2014/main" id="{E781AC3A-3293-59D8-45DD-364E03AB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362108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s">
    <p:bg>
      <p:bgPr>
        <a:solidFill>
          <a:srgbClr val="F8F5EE"/>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EA9FB8-1665-47D1-B1A2-27D040168133}"/>
              </a:ext>
            </a:extLst>
          </p:cNvPr>
          <p:cNvSpPr>
            <a:spLocks noGrp="1"/>
          </p:cNvSpPr>
          <p:nvPr>
            <p:ph type="body" sz="quarter" idx="13"/>
          </p:nvPr>
        </p:nvSpPr>
        <p:spPr>
          <a:xfrm>
            <a:off x="609599" y="1981200"/>
            <a:ext cx="5382705"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AE7E7E6-1F7D-42BE-9D80-8E3278A225C9}"/>
              </a:ext>
            </a:extLst>
          </p:cNvPr>
          <p:cNvSpPr>
            <a:spLocks noGrp="1"/>
          </p:cNvSpPr>
          <p:nvPr>
            <p:ph type="body" sz="quarter" idx="16" hasCustomPrompt="1"/>
          </p:nvPr>
        </p:nvSpPr>
        <p:spPr>
          <a:xfrm>
            <a:off x="609599" y="1363817"/>
            <a:ext cx="5382705" cy="457200"/>
          </a:xfrm>
        </p:spPr>
        <p:txBody>
          <a:bodyPr/>
          <a:lstStyle>
            <a:lvl1pPr marL="0" indent="0" algn="ctr">
              <a:buNone/>
              <a:defRPr sz="1800" b="1">
                <a:solidFill>
                  <a:srgbClr val="094F2E"/>
                </a:solidFill>
              </a:defRPr>
            </a:lvl1pPr>
          </a:lstStyle>
          <a:p>
            <a:pPr lvl="0"/>
            <a:r>
              <a:rPr lang="en-US"/>
              <a:t>HEADER</a:t>
            </a:r>
          </a:p>
        </p:txBody>
      </p:sp>
      <p:cxnSp>
        <p:nvCxnSpPr>
          <p:cNvPr id="12" name="Straight Connector 11">
            <a:extLst>
              <a:ext uri="{FF2B5EF4-FFF2-40B4-BE49-F238E27FC236}">
                <a16:creationId xmlns:a16="http://schemas.microsoft.com/office/drawing/2014/main" id="{8A90A1DF-1EE7-BDB9-4AD6-1039665D944A}"/>
              </a:ext>
            </a:extLst>
          </p:cNvPr>
          <p:cNvCxnSpPr>
            <a:cxnSpLocks/>
          </p:cNvCxnSpPr>
          <p:nvPr userDrawn="1"/>
        </p:nvCxnSpPr>
        <p:spPr>
          <a:xfrm>
            <a:off x="609600" y="1821017"/>
            <a:ext cx="5382704" cy="0"/>
          </a:xfrm>
          <a:prstGeom prst="line">
            <a:avLst/>
          </a:prstGeom>
          <a:ln w="22225">
            <a:solidFill>
              <a:srgbClr val="094F2E"/>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7A32B442-A832-D3C7-5993-7CF0791D3C48}"/>
              </a:ext>
            </a:extLst>
          </p:cNvPr>
          <p:cNvSpPr>
            <a:spLocks noGrp="1"/>
          </p:cNvSpPr>
          <p:nvPr>
            <p:ph type="body" sz="quarter" idx="17"/>
          </p:nvPr>
        </p:nvSpPr>
        <p:spPr>
          <a:xfrm>
            <a:off x="6138861" y="1981200"/>
            <a:ext cx="5382705"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17" name="Text Placeholder 7">
            <a:extLst>
              <a:ext uri="{FF2B5EF4-FFF2-40B4-BE49-F238E27FC236}">
                <a16:creationId xmlns:a16="http://schemas.microsoft.com/office/drawing/2014/main" id="{FC57080A-AF6E-AA1F-FDD8-F2FEB807F0C1}"/>
              </a:ext>
            </a:extLst>
          </p:cNvPr>
          <p:cNvSpPr>
            <a:spLocks noGrp="1"/>
          </p:cNvSpPr>
          <p:nvPr>
            <p:ph type="body" sz="quarter" idx="18" hasCustomPrompt="1"/>
          </p:nvPr>
        </p:nvSpPr>
        <p:spPr>
          <a:xfrm>
            <a:off x="6138861" y="1363817"/>
            <a:ext cx="5382705" cy="457200"/>
          </a:xfrm>
        </p:spPr>
        <p:txBody>
          <a:bodyPr/>
          <a:lstStyle>
            <a:lvl1pPr marL="0" indent="0" algn="ctr">
              <a:buNone/>
              <a:defRPr sz="1800" b="1">
                <a:solidFill>
                  <a:srgbClr val="094F2E"/>
                </a:solidFill>
              </a:defRPr>
            </a:lvl1pPr>
          </a:lstStyle>
          <a:p>
            <a:pPr lvl="0"/>
            <a:r>
              <a:rPr lang="en-US"/>
              <a:t>HEADER</a:t>
            </a:r>
          </a:p>
        </p:txBody>
      </p:sp>
      <p:cxnSp>
        <p:nvCxnSpPr>
          <p:cNvPr id="18" name="Straight Connector 17">
            <a:extLst>
              <a:ext uri="{FF2B5EF4-FFF2-40B4-BE49-F238E27FC236}">
                <a16:creationId xmlns:a16="http://schemas.microsoft.com/office/drawing/2014/main" id="{767BE936-4986-D453-D7AE-25EA7218DE18}"/>
              </a:ext>
            </a:extLst>
          </p:cNvPr>
          <p:cNvCxnSpPr>
            <a:cxnSpLocks/>
          </p:cNvCxnSpPr>
          <p:nvPr userDrawn="1"/>
        </p:nvCxnSpPr>
        <p:spPr>
          <a:xfrm>
            <a:off x="6138862" y="1821017"/>
            <a:ext cx="5382704" cy="0"/>
          </a:xfrm>
          <a:prstGeom prst="line">
            <a:avLst/>
          </a:prstGeom>
          <a:ln w="22225">
            <a:solidFill>
              <a:srgbClr val="094F2E"/>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1D6FB6B-970A-A1E0-9858-475556AE8E2D}"/>
              </a:ext>
            </a:extLst>
          </p:cNvPr>
          <p:cNvSpPr>
            <a:spLocks noGrp="1"/>
          </p:cNvSpPr>
          <p:nvPr>
            <p:ph type="title" hasCustomPrompt="1"/>
          </p:nvPr>
        </p:nvSpPr>
        <p:spPr>
          <a:xfrm>
            <a:off x="371452" y="267419"/>
            <a:ext cx="10972800" cy="538939"/>
          </a:xfrm>
        </p:spPr>
        <p:txBody>
          <a:bodyPr tIns="0" anchor="t">
            <a:noAutofit/>
          </a:bodyPr>
          <a:lstStyle>
            <a:lvl1pPr algn="l">
              <a:defRPr sz="3200" b="0" i="0">
                <a:latin typeface="Georgia" panose="02040502050405020303" pitchFamily="18" charset="0"/>
                <a:ea typeface="Verdana" panose="020B0604030504040204" pitchFamily="34" charset="0"/>
                <a:cs typeface="Verdana" panose="020B0604030504040204" pitchFamily="34" charset="0"/>
              </a:defRPr>
            </a:lvl1pPr>
          </a:lstStyle>
          <a:p>
            <a:r>
              <a:rPr lang="en-US"/>
              <a:t>[Slide Title]</a:t>
            </a:r>
          </a:p>
        </p:txBody>
      </p:sp>
      <p:sp>
        <p:nvSpPr>
          <p:cNvPr id="2" name="Footer Placeholder 4">
            <a:extLst>
              <a:ext uri="{FF2B5EF4-FFF2-40B4-BE49-F238E27FC236}">
                <a16:creationId xmlns:a16="http://schemas.microsoft.com/office/drawing/2014/main" id="{F8890188-AEB0-BEFE-C3BF-E9BBB36AE23B}"/>
              </a:ext>
            </a:extLst>
          </p:cNvPr>
          <p:cNvSpPr>
            <a:spLocks noGrp="1"/>
          </p:cNvSpPr>
          <p:nvPr>
            <p:ph type="ftr" sz="quarter" idx="11"/>
          </p:nvPr>
        </p:nvSpPr>
        <p:spPr>
          <a:xfrm>
            <a:off x="371453" y="6468156"/>
            <a:ext cx="5386611" cy="321889"/>
          </a:xfrm>
          <a:prstGeom prst="rect">
            <a:avLst/>
          </a:prstGeom>
        </p:spPr>
        <p:txBody>
          <a:bodyPr anchor="ctr"/>
          <a:lstStyle>
            <a:lvl1pPr algn="l">
              <a:defRPr sz="1000">
                <a:solidFill>
                  <a:schemeClr val="bg1">
                    <a:lumMod val="50000"/>
                  </a:schemeClr>
                </a:solidFill>
              </a:defRPr>
            </a:lvl1pPr>
          </a:lstStyle>
          <a:p>
            <a:r>
              <a:rPr lang="en-US"/>
              <a:t>Source:</a:t>
            </a:r>
          </a:p>
        </p:txBody>
      </p:sp>
      <p:sp>
        <p:nvSpPr>
          <p:cNvPr id="3" name="Slide Number Placeholder 22">
            <a:extLst>
              <a:ext uri="{FF2B5EF4-FFF2-40B4-BE49-F238E27FC236}">
                <a16:creationId xmlns:a16="http://schemas.microsoft.com/office/drawing/2014/main" id="{7B570CA4-63EE-9990-B1C8-AC6A66FD98C5}"/>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AB22C52F-53E3-C145-B377-805EEE850D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170965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lumns">
    <p:bg>
      <p:bgPr>
        <a:solidFill>
          <a:srgbClr val="F8F5EE"/>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1EA9FB8-1665-47D1-B1A2-27D040168133}"/>
              </a:ext>
            </a:extLst>
          </p:cNvPr>
          <p:cNvSpPr>
            <a:spLocks noGrp="1"/>
          </p:cNvSpPr>
          <p:nvPr>
            <p:ph type="body" sz="quarter" idx="13"/>
          </p:nvPr>
        </p:nvSpPr>
        <p:spPr>
          <a:xfrm>
            <a:off x="609600" y="1981200"/>
            <a:ext cx="3474720"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20" name="Text Placeholder 5">
            <a:extLst>
              <a:ext uri="{FF2B5EF4-FFF2-40B4-BE49-F238E27FC236}">
                <a16:creationId xmlns:a16="http://schemas.microsoft.com/office/drawing/2014/main" id="{34488159-7A4A-45DA-84E8-049F681838C9}"/>
              </a:ext>
            </a:extLst>
          </p:cNvPr>
          <p:cNvSpPr>
            <a:spLocks noGrp="1"/>
          </p:cNvSpPr>
          <p:nvPr>
            <p:ph type="body" sz="quarter" idx="14"/>
          </p:nvPr>
        </p:nvSpPr>
        <p:spPr>
          <a:xfrm>
            <a:off x="4358640" y="1981200"/>
            <a:ext cx="3474720"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072B16B4-6A08-4494-8145-03712D42AEE3}"/>
              </a:ext>
            </a:extLst>
          </p:cNvPr>
          <p:cNvSpPr>
            <a:spLocks noGrp="1"/>
          </p:cNvSpPr>
          <p:nvPr>
            <p:ph type="body" sz="quarter" idx="15"/>
          </p:nvPr>
        </p:nvSpPr>
        <p:spPr>
          <a:xfrm>
            <a:off x="8107680" y="1981200"/>
            <a:ext cx="3474720" cy="4114800"/>
          </a:xfrm>
        </p:spPr>
        <p:txBody>
          <a:bodyPr/>
          <a:lstStyle>
            <a:lvl2pPr marL="742950" indent="-285750">
              <a:buFont typeface="Courier New" panose="02070309020205020404" pitchFamily="49" charset="0"/>
              <a:buChar char="o"/>
              <a:defRPr/>
            </a:lvl2pPr>
          </a:lstStyle>
          <a:p>
            <a:pPr lvl="0"/>
            <a:r>
              <a:rPr lang="en-US"/>
              <a:t>Click to edit Master text styles</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EAE7E7E6-1F7D-42BE-9D80-8E3278A225C9}"/>
              </a:ext>
            </a:extLst>
          </p:cNvPr>
          <p:cNvSpPr>
            <a:spLocks noGrp="1"/>
          </p:cNvSpPr>
          <p:nvPr>
            <p:ph type="body" sz="quarter" idx="16" hasCustomPrompt="1"/>
          </p:nvPr>
        </p:nvSpPr>
        <p:spPr>
          <a:xfrm>
            <a:off x="838200" y="1363817"/>
            <a:ext cx="2895600" cy="457200"/>
          </a:xfrm>
        </p:spPr>
        <p:txBody>
          <a:bodyPr/>
          <a:lstStyle>
            <a:lvl1pPr marL="0" indent="0" algn="ctr">
              <a:buNone/>
              <a:defRPr sz="1800" b="1">
                <a:solidFill>
                  <a:srgbClr val="416FB0"/>
                </a:solidFill>
              </a:defRPr>
            </a:lvl1pPr>
          </a:lstStyle>
          <a:p>
            <a:pPr lvl="0"/>
            <a:r>
              <a:rPr lang="en-US"/>
              <a:t>HEADER</a:t>
            </a:r>
          </a:p>
        </p:txBody>
      </p:sp>
      <p:sp>
        <p:nvSpPr>
          <p:cNvPr id="24" name="Text Placeholder 7">
            <a:extLst>
              <a:ext uri="{FF2B5EF4-FFF2-40B4-BE49-F238E27FC236}">
                <a16:creationId xmlns:a16="http://schemas.microsoft.com/office/drawing/2014/main" id="{4EA3FDD5-B761-44AE-99DB-DC6D0840CCF6}"/>
              </a:ext>
            </a:extLst>
          </p:cNvPr>
          <p:cNvSpPr>
            <a:spLocks noGrp="1"/>
          </p:cNvSpPr>
          <p:nvPr>
            <p:ph type="body" sz="quarter" idx="17" hasCustomPrompt="1"/>
          </p:nvPr>
        </p:nvSpPr>
        <p:spPr>
          <a:xfrm>
            <a:off x="4638136" y="1353504"/>
            <a:ext cx="2895600" cy="457200"/>
          </a:xfrm>
        </p:spPr>
        <p:txBody>
          <a:bodyPr/>
          <a:lstStyle>
            <a:lvl1pPr marL="0" indent="0" algn="ctr">
              <a:buNone/>
              <a:defRPr sz="1800" b="1">
                <a:solidFill>
                  <a:srgbClr val="416FB0"/>
                </a:solidFill>
              </a:defRPr>
            </a:lvl1pPr>
          </a:lstStyle>
          <a:p>
            <a:pPr lvl="0"/>
            <a:r>
              <a:rPr lang="en-US"/>
              <a:t>HEADER</a:t>
            </a:r>
          </a:p>
        </p:txBody>
      </p:sp>
      <p:sp>
        <p:nvSpPr>
          <p:cNvPr id="25" name="Text Placeholder 7">
            <a:extLst>
              <a:ext uri="{FF2B5EF4-FFF2-40B4-BE49-F238E27FC236}">
                <a16:creationId xmlns:a16="http://schemas.microsoft.com/office/drawing/2014/main" id="{43C7D2C3-F532-496B-9F24-D52D683850B1}"/>
              </a:ext>
            </a:extLst>
          </p:cNvPr>
          <p:cNvSpPr>
            <a:spLocks noGrp="1"/>
          </p:cNvSpPr>
          <p:nvPr>
            <p:ph type="body" sz="quarter" idx="18" hasCustomPrompt="1"/>
          </p:nvPr>
        </p:nvSpPr>
        <p:spPr>
          <a:xfrm>
            <a:off x="8397240" y="1353504"/>
            <a:ext cx="2895600" cy="457200"/>
          </a:xfrm>
        </p:spPr>
        <p:txBody>
          <a:bodyPr/>
          <a:lstStyle>
            <a:lvl1pPr marL="0" indent="0" algn="ctr">
              <a:buNone/>
              <a:defRPr sz="1800" b="1">
                <a:solidFill>
                  <a:srgbClr val="416FB0"/>
                </a:solidFill>
              </a:defRPr>
            </a:lvl1pPr>
          </a:lstStyle>
          <a:p>
            <a:pPr lvl="0"/>
            <a:r>
              <a:rPr lang="en-US"/>
              <a:t>HEADER</a:t>
            </a:r>
          </a:p>
        </p:txBody>
      </p:sp>
      <p:cxnSp>
        <p:nvCxnSpPr>
          <p:cNvPr id="12" name="Straight Connector 11">
            <a:extLst>
              <a:ext uri="{FF2B5EF4-FFF2-40B4-BE49-F238E27FC236}">
                <a16:creationId xmlns:a16="http://schemas.microsoft.com/office/drawing/2014/main" id="{8A90A1DF-1EE7-BDB9-4AD6-1039665D944A}"/>
              </a:ext>
            </a:extLst>
          </p:cNvPr>
          <p:cNvCxnSpPr/>
          <p:nvPr userDrawn="1"/>
        </p:nvCxnSpPr>
        <p:spPr>
          <a:xfrm>
            <a:off x="609600" y="1821017"/>
            <a:ext cx="3474720" cy="0"/>
          </a:xfrm>
          <a:prstGeom prst="line">
            <a:avLst/>
          </a:prstGeom>
          <a:ln w="22225">
            <a:solidFill>
              <a:srgbClr val="161E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B1E9E5-8833-2C1C-F5D9-E7A812330A0D}"/>
              </a:ext>
            </a:extLst>
          </p:cNvPr>
          <p:cNvCxnSpPr/>
          <p:nvPr userDrawn="1"/>
        </p:nvCxnSpPr>
        <p:spPr>
          <a:xfrm>
            <a:off x="4358640" y="1821017"/>
            <a:ext cx="3474720" cy="0"/>
          </a:xfrm>
          <a:prstGeom prst="line">
            <a:avLst/>
          </a:prstGeom>
          <a:ln w="22225">
            <a:solidFill>
              <a:srgbClr val="161E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522C62-6C7B-B30C-967A-446E1AEE1C03}"/>
              </a:ext>
            </a:extLst>
          </p:cNvPr>
          <p:cNvCxnSpPr/>
          <p:nvPr userDrawn="1"/>
        </p:nvCxnSpPr>
        <p:spPr>
          <a:xfrm>
            <a:off x="8107680" y="1821017"/>
            <a:ext cx="3474720" cy="0"/>
          </a:xfrm>
          <a:prstGeom prst="line">
            <a:avLst/>
          </a:prstGeom>
          <a:ln w="22225">
            <a:solidFill>
              <a:srgbClr val="161E47"/>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AF28DFD-2B0F-9B96-3AFE-190E40132943}"/>
              </a:ext>
            </a:extLst>
          </p:cNvPr>
          <p:cNvSpPr>
            <a:spLocks noGrp="1"/>
          </p:cNvSpPr>
          <p:nvPr>
            <p:ph type="title" hasCustomPrompt="1"/>
          </p:nvPr>
        </p:nvSpPr>
        <p:spPr>
          <a:xfrm>
            <a:off x="371452" y="267419"/>
            <a:ext cx="10972800" cy="538939"/>
          </a:xfrm>
        </p:spPr>
        <p:txBody>
          <a:bodyPr tIns="0" anchor="t">
            <a:noAutofit/>
          </a:bodyPr>
          <a:lstStyle>
            <a:lvl1pPr algn="l">
              <a:defRPr sz="3200" b="0" i="0">
                <a:latin typeface="Georgia" panose="02040502050405020303" pitchFamily="18" charset="0"/>
                <a:ea typeface="Verdana" panose="020B0604030504040204" pitchFamily="34" charset="0"/>
                <a:cs typeface="Verdana" panose="020B0604030504040204" pitchFamily="34" charset="0"/>
              </a:defRPr>
            </a:lvl1pPr>
          </a:lstStyle>
          <a:p>
            <a:r>
              <a:rPr lang="en-US"/>
              <a:t>[Slide Title]</a:t>
            </a:r>
          </a:p>
        </p:txBody>
      </p:sp>
      <p:sp>
        <p:nvSpPr>
          <p:cNvPr id="16" name="Footer Placeholder 4">
            <a:extLst>
              <a:ext uri="{FF2B5EF4-FFF2-40B4-BE49-F238E27FC236}">
                <a16:creationId xmlns:a16="http://schemas.microsoft.com/office/drawing/2014/main" id="{D0FA3DC6-E017-0D01-1C24-3CD4CD8D44BD}"/>
              </a:ext>
            </a:extLst>
          </p:cNvPr>
          <p:cNvSpPr>
            <a:spLocks noGrp="1"/>
          </p:cNvSpPr>
          <p:nvPr>
            <p:ph type="ftr" sz="quarter" idx="11"/>
          </p:nvPr>
        </p:nvSpPr>
        <p:spPr>
          <a:xfrm>
            <a:off x="371453" y="6468156"/>
            <a:ext cx="5386611" cy="321889"/>
          </a:xfrm>
          <a:prstGeom prst="rect">
            <a:avLst/>
          </a:prstGeom>
        </p:spPr>
        <p:txBody>
          <a:bodyPr anchor="ctr"/>
          <a:lstStyle>
            <a:lvl1pPr algn="l">
              <a:defRPr sz="1000">
                <a:solidFill>
                  <a:schemeClr val="bg1">
                    <a:lumMod val="50000"/>
                  </a:schemeClr>
                </a:solidFill>
              </a:defRPr>
            </a:lvl1pPr>
          </a:lstStyle>
          <a:p>
            <a:r>
              <a:rPr lang="en-US"/>
              <a:t>Source:</a:t>
            </a:r>
          </a:p>
        </p:txBody>
      </p:sp>
      <p:sp>
        <p:nvSpPr>
          <p:cNvPr id="4" name="Slide Number Placeholder 22">
            <a:extLst>
              <a:ext uri="{FF2B5EF4-FFF2-40B4-BE49-F238E27FC236}">
                <a16:creationId xmlns:a16="http://schemas.microsoft.com/office/drawing/2014/main" id="{832F8186-0BB7-F3A2-DD9E-D949596C9314}"/>
              </a:ext>
            </a:extLst>
          </p:cNvPr>
          <p:cNvSpPr>
            <a:spLocks noGrp="1"/>
          </p:cNvSpPr>
          <p:nvPr>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5" name="Graphic 4">
            <a:extLst>
              <a:ext uri="{FF2B5EF4-FFF2-40B4-BE49-F238E27FC236}">
                <a16:creationId xmlns:a16="http://schemas.microsoft.com/office/drawing/2014/main" id="{39437673-F298-8B55-BD5F-D7B72CD1C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31382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8F5EE"/>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FE659199-D442-D77F-B6CF-3DB6C6000D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0475" y="648430"/>
            <a:ext cx="4032728" cy="5565946"/>
          </a:xfrm>
          <a:prstGeom prst="rect">
            <a:avLst/>
          </a:prstGeom>
        </p:spPr>
      </p:pic>
      <p:pic>
        <p:nvPicPr>
          <p:cNvPr id="13" name="Graphic 12">
            <a:extLst>
              <a:ext uri="{FF2B5EF4-FFF2-40B4-BE49-F238E27FC236}">
                <a16:creationId xmlns:a16="http://schemas.microsoft.com/office/drawing/2014/main" id="{24E8F441-839B-F34D-10E2-96E4A2F729D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1725" y="579868"/>
            <a:ext cx="4141759" cy="5716429"/>
          </a:xfrm>
          <a:prstGeom prst="rect">
            <a:avLst/>
          </a:prstGeom>
        </p:spPr>
      </p:pic>
      <p:sp>
        <p:nvSpPr>
          <p:cNvPr id="8" name="Text Placeholder 7">
            <a:extLst>
              <a:ext uri="{FF2B5EF4-FFF2-40B4-BE49-F238E27FC236}">
                <a16:creationId xmlns:a16="http://schemas.microsoft.com/office/drawing/2014/main" id="{F46DF32C-5F73-8A8B-B871-A417A15F6495}"/>
              </a:ext>
            </a:extLst>
          </p:cNvPr>
          <p:cNvSpPr>
            <a:spLocks noGrp="1"/>
          </p:cNvSpPr>
          <p:nvPr userDrawn="1">
            <p:ph type="body" sz="quarter" idx="13" hasCustomPrompt="1"/>
          </p:nvPr>
        </p:nvSpPr>
        <p:spPr>
          <a:xfrm>
            <a:off x="5961530" y="2256815"/>
            <a:ext cx="5786438" cy="3417888"/>
          </a:xfrm>
        </p:spPr>
        <p:txBody>
          <a:bodyPr/>
          <a:lstStyle>
            <a:lvl1pPr marL="0" indent="0">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500">
                <a:solidFill>
                  <a:srgbClr val="222222"/>
                </a:solidFill>
              </a:rPr>
              <a:t>Lorem ipsum dolor sit </a:t>
            </a:r>
            <a:r>
              <a:rPr lang="en-US" sz="2500" err="1">
                <a:solidFill>
                  <a:srgbClr val="222222"/>
                </a:solidFill>
              </a:rPr>
              <a:t>amet</a:t>
            </a:r>
            <a:r>
              <a:rPr lang="en-US" sz="2500">
                <a:solidFill>
                  <a:srgbClr val="222222"/>
                </a:solidFill>
              </a:rPr>
              <a:t>, </a:t>
            </a:r>
            <a:r>
              <a:rPr lang="en-US" sz="2500" err="1">
                <a:solidFill>
                  <a:srgbClr val="222222"/>
                </a:solidFill>
              </a:rPr>
              <a:t>consectetur</a:t>
            </a:r>
            <a:r>
              <a:rPr lang="en-US" sz="2500">
                <a:solidFill>
                  <a:srgbClr val="222222"/>
                </a:solidFill>
              </a:rPr>
              <a:t> </a:t>
            </a:r>
            <a:r>
              <a:rPr lang="en-US" sz="2500" err="1">
                <a:solidFill>
                  <a:srgbClr val="222222"/>
                </a:solidFill>
              </a:rPr>
              <a:t>adipiscing</a:t>
            </a:r>
            <a:r>
              <a:rPr lang="en-US" sz="2500">
                <a:solidFill>
                  <a:srgbClr val="222222"/>
                </a:solidFill>
              </a:rPr>
              <a:t> </a:t>
            </a:r>
            <a:r>
              <a:rPr lang="en-US" sz="2500" err="1">
                <a:solidFill>
                  <a:srgbClr val="222222"/>
                </a:solidFill>
              </a:rPr>
              <a:t>elit</a:t>
            </a:r>
            <a:r>
              <a:rPr lang="en-US" sz="2500">
                <a:solidFill>
                  <a:srgbClr val="222222"/>
                </a:solidFill>
              </a:rPr>
              <a:t>, sed do </a:t>
            </a:r>
            <a:r>
              <a:rPr lang="en-US" sz="2500" err="1">
                <a:solidFill>
                  <a:srgbClr val="222222"/>
                </a:solidFill>
              </a:rPr>
              <a:t>eiusmod</a:t>
            </a:r>
            <a:r>
              <a:rPr lang="en-US" sz="2500">
                <a:solidFill>
                  <a:srgbClr val="222222"/>
                </a:solidFill>
              </a:rPr>
              <a:t> </a:t>
            </a:r>
            <a:r>
              <a:rPr lang="en-US" sz="2500" err="1">
                <a:solidFill>
                  <a:srgbClr val="222222"/>
                </a:solidFill>
              </a:rPr>
              <a:t>tempor</a:t>
            </a:r>
            <a:r>
              <a:rPr lang="en-US" sz="2500">
                <a:solidFill>
                  <a:srgbClr val="222222"/>
                </a:solidFill>
              </a:rPr>
              <a:t> </a:t>
            </a:r>
            <a:r>
              <a:rPr lang="en-US" sz="2500" err="1">
                <a:solidFill>
                  <a:srgbClr val="222222"/>
                </a:solidFill>
              </a:rPr>
              <a:t>incididunt</a:t>
            </a:r>
            <a:r>
              <a:rPr lang="en-US" sz="2500">
                <a:solidFill>
                  <a:srgbClr val="222222"/>
                </a:solidFill>
              </a:rPr>
              <a:t> </a:t>
            </a:r>
            <a:r>
              <a:rPr lang="en-US" sz="2500" err="1">
                <a:solidFill>
                  <a:srgbClr val="222222"/>
                </a:solidFill>
              </a:rPr>
              <a:t>ut</a:t>
            </a:r>
            <a:r>
              <a:rPr lang="en-US" sz="2500">
                <a:solidFill>
                  <a:srgbClr val="222222"/>
                </a:solidFill>
              </a:rPr>
              <a:t> labore et dolore magna </a:t>
            </a:r>
            <a:r>
              <a:rPr lang="en-US" sz="2500" err="1">
                <a:solidFill>
                  <a:srgbClr val="222222"/>
                </a:solidFill>
              </a:rPr>
              <a:t>aliqua</a:t>
            </a:r>
            <a:r>
              <a:rPr lang="en-US" sz="2500">
                <a:solidFill>
                  <a:srgbClr val="222222"/>
                </a:solidFill>
              </a:rPr>
              <a:t>. Ut </a:t>
            </a:r>
            <a:r>
              <a:rPr lang="en-US" sz="2500" err="1">
                <a:solidFill>
                  <a:srgbClr val="222222"/>
                </a:solidFill>
              </a:rPr>
              <a:t>enim</a:t>
            </a:r>
            <a:r>
              <a:rPr lang="en-US" sz="2500">
                <a:solidFill>
                  <a:srgbClr val="222222"/>
                </a:solidFill>
              </a:rPr>
              <a:t> ad minim </a:t>
            </a:r>
            <a:r>
              <a:rPr lang="en-US" sz="2500" err="1">
                <a:solidFill>
                  <a:srgbClr val="222222"/>
                </a:solidFill>
              </a:rPr>
              <a:t>veniam</a:t>
            </a:r>
            <a:r>
              <a:rPr lang="en-US" sz="2500">
                <a:solidFill>
                  <a:srgbClr val="222222"/>
                </a:solidFill>
              </a:rPr>
              <a:t>, </a:t>
            </a:r>
            <a:r>
              <a:rPr lang="en-US" sz="2500" err="1">
                <a:solidFill>
                  <a:srgbClr val="222222"/>
                </a:solidFill>
              </a:rPr>
              <a:t>quis</a:t>
            </a:r>
            <a:r>
              <a:rPr lang="en-US" sz="2500">
                <a:solidFill>
                  <a:srgbClr val="222222"/>
                </a:solidFill>
              </a:rPr>
              <a:t> </a:t>
            </a:r>
            <a:r>
              <a:rPr lang="en-US" sz="2500" err="1">
                <a:solidFill>
                  <a:srgbClr val="222222"/>
                </a:solidFill>
              </a:rPr>
              <a:t>nostrud</a:t>
            </a:r>
            <a:r>
              <a:rPr lang="en-US" sz="2500">
                <a:solidFill>
                  <a:srgbClr val="222222"/>
                </a:solidFill>
              </a:rPr>
              <a:t> exercitation </a:t>
            </a:r>
            <a:r>
              <a:rPr lang="en-US" sz="2500" err="1">
                <a:solidFill>
                  <a:srgbClr val="222222"/>
                </a:solidFill>
              </a:rPr>
              <a:t>ullamco</a:t>
            </a:r>
            <a:r>
              <a:rPr lang="en-US" sz="2500">
                <a:solidFill>
                  <a:srgbClr val="222222"/>
                </a:solidFill>
              </a:rPr>
              <a:t> </a:t>
            </a:r>
            <a:r>
              <a:rPr lang="en-US" sz="2500" err="1">
                <a:solidFill>
                  <a:srgbClr val="222222"/>
                </a:solidFill>
              </a:rPr>
              <a:t>laboris</a:t>
            </a:r>
            <a:r>
              <a:rPr lang="en-US" sz="2500">
                <a:solidFill>
                  <a:srgbClr val="222222"/>
                </a:solidFill>
              </a:rPr>
              <a:t> nisi </a:t>
            </a:r>
            <a:r>
              <a:rPr lang="en-US" sz="2500" err="1">
                <a:solidFill>
                  <a:srgbClr val="222222"/>
                </a:solidFill>
              </a:rPr>
              <a:t>ut</a:t>
            </a:r>
            <a:r>
              <a:rPr lang="en-US" sz="2500">
                <a:solidFill>
                  <a:srgbClr val="222222"/>
                </a:solidFill>
              </a:rPr>
              <a:t> </a:t>
            </a:r>
            <a:r>
              <a:rPr lang="en-US" sz="2500" err="1">
                <a:solidFill>
                  <a:srgbClr val="222222"/>
                </a:solidFill>
              </a:rPr>
              <a:t>aliquip</a:t>
            </a:r>
            <a:r>
              <a:rPr lang="en-US" sz="2500">
                <a:solidFill>
                  <a:srgbClr val="222222"/>
                </a:solidFill>
              </a:rPr>
              <a:t> ex </a:t>
            </a:r>
            <a:r>
              <a:rPr lang="en-US" sz="2500" err="1">
                <a:solidFill>
                  <a:srgbClr val="222222"/>
                </a:solidFill>
              </a:rPr>
              <a:t>ea</a:t>
            </a:r>
            <a:r>
              <a:rPr lang="en-US" sz="2500">
                <a:solidFill>
                  <a:srgbClr val="222222"/>
                </a:solidFill>
              </a:rPr>
              <a:t> </a:t>
            </a:r>
            <a:r>
              <a:rPr lang="en-US" sz="2500" err="1">
                <a:solidFill>
                  <a:srgbClr val="222222"/>
                </a:solidFill>
              </a:rPr>
              <a:t>commodo</a:t>
            </a:r>
            <a:r>
              <a:rPr lang="en-US" sz="2500">
                <a:solidFill>
                  <a:srgbClr val="222222"/>
                </a:solidFill>
              </a:rPr>
              <a:t> </a:t>
            </a:r>
            <a:r>
              <a:rPr lang="en-US" sz="2500" err="1">
                <a:solidFill>
                  <a:srgbClr val="222222"/>
                </a:solidFill>
              </a:rPr>
              <a:t>consequat</a:t>
            </a:r>
            <a:endParaRPr lang="en-US" sz="2500">
              <a:solidFill>
                <a:srgbClr val="222222"/>
              </a:solidFill>
            </a:endParaRPr>
          </a:p>
        </p:txBody>
      </p:sp>
      <p:sp>
        <p:nvSpPr>
          <p:cNvPr id="19" name="Picture Placeholder 18">
            <a:extLst>
              <a:ext uri="{FF2B5EF4-FFF2-40B4-BE49-F238E27FC236}">
                <a16:creationId xmlns:a16="http://schemas.microsoft.com/office/drawing/2014/main" id="{C476656C-2FF5-C01C-74F3-6695B2D578FD}"/>
              </a:ext>
            </a:extLst>
          </p:cNvPr>
          <p:cNvSpPr>
            <a:spLocks noGrp="1"/>
          </p:cNvSpPr>
          <p:nvPr userDrawn="1">
            <p:ph type="pic" sz="quarter" idx="23" hasCustomPrompt="1"/>
          </p:nvPr>
        </p:nvSpPr>
        <p:spPr>
          <a:xfrm>
            <a:off x="924429" y="1207590"/>
            <a:ext cx="4383832" cy="4389029"/>
          </a:xfrm>
          <a:prstGeom prst="ellipse">
            <a:avLst/>
          </a:prstGeom>
          <a:solidFill>
            <a:srgbClr val="416FB0"/>
          </a:solidFill>
        </p:spPr>
        <p:txBody>
          <a:bodyPr>
            <a:normAutofit/>
          </a:bodyPr>
          <a:lstStyle>
            <a:lvl1pPr marL="0" indent="0" algn="ctr">
              <a:buNone/>
              <a:defRPr sz="1200">
                <a:solidFill>
                  <a:srgbClr val="F9F5EF"/>
                </a:solidFill>
              </a:defRPr>
            </a:lvl1pPr>
          </a:lstStyle>
          <a:p>
            <a:r>
              <a:rPr lang="en-US"/>
              <a:t>Click to insert photo</a:t>
            </a:r>
          </a:p>
        </p:txBody>
      </p:sp>
      <p:sp>
        <p:nvSpPr>
          <p:cNvPr id="3" name="Slide Number Placeholder 22">
            <a:extLst>
              <a:ext uri="{FF2B5EF4-FFF2-40B4-BE49-F238E27FC236}">
                <a16:creationId xmlns:a16="http://schemas.microsoft.com/office/drawing/2014/main" id="{D9773B6C-E58C-3527-D41F-CC91477F832A}"/>
              </a:ext>
            </a:extLst>
          </p:cNvPr>
          <p:cNvSpPr>
            <a:spLocks noGrp="1"/>
          </p:cNvSpPr>
          <p:nvPr userDrawn="1">
            <p:ph type="sldNum" sz="quarter" idx="12"/>
          </p:nvPr>
        </p:nvSpPr>
        <p:spPr>
          <a:xfrm>
            <a:off x="11695206" y="6428967"/>
            <a:ext cx="2844800" cy="365125"/>
          </a:xfrm>
        </p:spPr>
        <p:txBody>
          <a:bodyPr/>
          <a:lstStyle>
            <a:lvl1pPr algn="l">
              <a:defRPr sz="1000">
                <a:solidFill>
                  <a:schemeClr val="tx1"/>
                </a:solidFill>
              </a:defRPr>
            </a:lvl1pPr>
          </a:lstStyle>
          <a:p>
            <a:fld id="{7B8B4CB5-6F71-40EF-BF8A-0556FABA82B2}" type="slidenum">
              <a:rPr lang="en-US" smtClean="0"/>
              <a:pPr/>
              <a:t>‹#›</a:t>
            </a:fld>
            <a:endParaRPr lang="en-US"/>
          </a:p>
        </p:txBody>
      </p:sp>
      <p:pic>
        <p:nvPicPr>
          <p:cNvPr id="4" name="Graphic 3">
            <a:extLst>
              <a:ext uri="{FF2B5EF4-FFF2-40B4-BE49-F238E27FC236}">
                <a16:creationId xmlns:a16="http://schemas.microsoft.com/office/drawing/2014/main" id="{7C8C56D8-B21F-136C-7272-97B7EB9C11E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758064" y="6468156"/>
            <a:ext cx="6065078" cy="265140"/>
          </a:xfrm>
          <a:prstGeom prst="rect">
            <a:avLst/>
          </a:prstGeom>
        </p:spPr>
      </p:pic>
      <p:pic>
        <p:nvPicPr>
          <p:cNvPr id="9" name="Graphic 8">
            <a:extLst>
              <a:ext uri="{FF2B5EF4-FFF2-40B4-BE49-F238E27FC236}">
                <a16:creationId xmlns:a16="http://schemas.microsoft.com/office/drawing/2014/main" id="{C16B4B89-CC4F-ABAC-72D4-3DDB6D85C0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726230" y="940188"/>
            <a:ext cx="1316627" cy="1316627"/>
          </a:xfrm>
          <a:prstGeom prst="rect">
            <a:avLst/>
          </a:prstGeom>
        </p:spPr>
      </p:pic>
    </p:spTree>
    <p:extLst>
      <p:ext uri="{BB962C8B-B14F-4D97-AF65-F5344CB8AC3E}">
        <p14:creationId xmlns:p14="http://schemas.microsoft.com/office/powerpoint/2010/main" val="1030385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Bio">
    <p:bg>
      <p:bgPr>
        <a:solidFill>
          <a:srgbClr val="F8F5E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7C01EE-A687-4F4F-3343-CD82D5BB2085}"/>
              </a:ext>
            </a:extLst>
          </p:cNvPr>
          <p:cNvSpPr/>
          <p:nvPr userDrawn="1"/>
        </p:nvSpPr>
        <p:spPr>
          <a:xfrm>
            <a:off x="1552354" y="0"/>
            <a:ext cx="10639646" cy="6858000"/>
          </a:xfrm>
          <a:prstGeom prst="rect">
            <a:avLst/>
          </a:prstGeom>
          <a:solidFill>
            <a:srgbClr val="416F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1EBDECEE-0B8A-8DB9-A0C3-D97445A1EE3D}"/>
              </a:ext>
            </a:extLst>
          </p:cNvPr>
          <p:cNvSpPr>
            <a:spLocks noGrp="1"/>
          </p:cNvSpPr>
          <p:nvPr>
            <p:ph type="title" hasCustomPrompt="1"/>
          </p:nvPr>
        </p:nvSpPr>
        <p:spPr>
          <a:xfrm>
            <a:off x="4700720" y="492944"/>
            <a:ext cx="6643531" cy="538939"/>
          </a:xfrm>
        </p:spPr>
        <p:txBody>
          <a:bodyPr tIns="0" anchor="t">
            <a:noAutofit/>
          </a:bodyPr>
          <a:lstStyle>
            <a:lvl1pPr algn="l">
              <a:defRPr sz="3000" b="0" i="0">
                <a:solidFill>
                  <a:srgbClr val="F9F5EF"/>
                </a:solidFill>
                <a:latin typeface="Arial" panose="020B0604020202020204" pitchFamily="34" charset="0"/>
                <a:ea typeface="Verdana" panose="020B0604030504040204" pitchFamily="34" charset="0"/>
                <a:cs typeface="Arial" panose="020B0604020202020204" pitchFamily="34" charset="0"/>
              </a:defRPr>
            </a:lvl1pPr>
          </a:lstStyle>
          <a:p>
            <a:r>
              <a:rPr lang="en-US"/>
              <a:t>[Team Member]</a:t>
            </a:r>
          </a:p>
        </p:txBody>
      </p:sp>
      <p:sp>
        <p:nvSpPr>
          <p:cNvPr id="14" name="Text Placeholder 13">
            <a:extLst>
              <a:ext uri="{FF2B5EF4-FFF2-40B4-BE49-F238E27FC236}">
                <a16:creationId xmlns:a16="http://schemas.microsoft.com/office/drawing/2014/main" id="{C80C5B82-88B6-337C-29F2-E9CA66DA14D5}"/>
              </a:ext>
            </a:extLst>
          </p:cNvPr>
          <p:cNvSpPr>
            <a:spLocks noGrp="1"/>
          </p:cNvSpPr>
          <p:nvPr>
            <p:ph type="body" sz="quarter" idx="13" hasCustomPrompt="1"/>
          </p:nvPr>
        </p:nvSpPr>
        <p:spPr>
          <a:xfrm>
            <a:off x="4700719" y="1646198"/>
            <a:ext cx="7136861" cy="4633212"/>
          </a:xfrm>
        </p:spPr>
        <p:txBody>
          <a:bodyPr/>
          <a:lstStyle>
            <a:lvl1pPr marL="0" indent="0">
              <a:buFontTx/>
              <a:buNone/>
              <a:defRPr sz="1100">
                <a:solidFill>
                  <a:srgbClr val="F9F5EF"/>
                </a:solidFill>
              </a:defRPr>
            </a:lvl1pPr>
            <a:lvl2pPr>
              <a:defRPr sz="1400">
                <a:solidFill>
                  <a:srgbClr val="F9F5EF"/>
                </a:solidFill>
              </a:defRPr>
            </a:lvl2pPr>
            <a:lvl3pPr>
              <a:defRPr sz="1400">
                <a:solidFill>
                  <a:srgbClr val="F9F5EF"/>
                </a:solidFill>
              </a:defRPr>
            </a:lvl3pPr>
            <a:lvl4pPr>
              <a:defRPr sz="1400">
                <a:solidFill>
                  <a:srgbClr val="F9F5EF"/>
                </a:solidFill>
              </a:defRPr>
            </a:lvl4pPr>
            <a:lvl5pPr>
              <a:defRPr sz="1400">
                <a:solidFill>
                  <a:srgbClr val="F9F5EF"/>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a:t>
            </a:r>
            <a:r>
              <a:rPr lang="en-US" err="1"/>
              <a:t>bibendum</a:t>
            </a:r>
            <a:r>
              <a:rPr lang="en-US"/>
              <a:t> </a:t>
            </a:r>
            <a:r>
              <a:rPr lang="en-US" err="1"/>
              <a:t>commodo</a:t>
            </a:r>
            <a:r>
              <a:rPr lang="en-US"/>
              <a:t> </a:t>
            </a:r>
            <a:r>
              <a:rPr lang="en-US" err="1"/>
              <a:t>arcu</a:t>
            </a:r>
            <a:r>
              <a:rPr lang="en-US"/>
              <a:t> sit </a:t>
            </a:r>
            <a:r>
              <a:rPr lang="en-US" err="1"/>
              <a:t>amet</a:t>
            </a:r>
            <a:r>
              <a:rPr lang="en-US"/>
              <a:t> </a:t>
            </a:r>
            <a:r>
              <a:rPr lang="en-US" err="1"/>
              <a:t>commodo</a:t>
            </a:r>
            <a:r>
              <a:rPr lang="en-US"/>
              <a:t>. </a:t>
            </a:r>
            <a:r>
              <a:rPr lang="en-US" err="1"/>
              <a:t>Aliquam</a:t>
            </a:r>
            <a:r>
              <a:rPr lang="en-US"/>
              <a:t> </a:t>
            </a:r>
            <a:r>
              <a:rPr lang="en-US" err="1"/>
              <a:t>erat</a:t>
            </a:r>
            <a:r>
              <a:rPr lang="en-US"/>
              <a:t> </a:t>
            </a:r>
            <a:r>
              <a:rPr lang="en-US" err="1"/>
              <a:t>volutpat</a:t>
            </a:r>
            <a:r>
              <a:rPr lang="en-US"/>
              <a:t>. Proin </a:t>
            </a:r>
            <a:r>
              <a:rPr lang="en-US" err="1"/>
              <a:t>lectus</a:t>
            </a:r>
            <a:r>
              <a:rPr lang="en-US"/>
              <a:t> </a:t>
            </a:r>
            <a:r>
              <a:rPr lang="en-US" err="1"/>
              <a:t>justo</a:t>
            </a:r>
            <a:r>
              <a:rPr lang="en-US"/>
              <a:t>, </a:t>
            </a:r>
            <a:r>
              <a:rPr lang="en-US" err="1"/>
              <a:t>lobortis</a:t>
            </a:r>
            <a:r>
              <a:rPr lang="en-US"/>
              <a:t> sed </a:t>
            </a:r>
            <a:r>
              <a:rPr lang="en-US" err="1"/>
              <a:t>enim</a:t>
            </a:r>
            <a:r>
              <a:rPr lang="en-US"/>
              <a:t> </a:t>
            </a:r>
            <a:r>
              <a:rPr lang="en-US" err="1"/>
              <a:t>eget</a:t>
            </a:r>
            <a:r>
              <a:rPr lang="en-US"/>
              <a:t>, </a:t>
            </a:r>
            <a:r>
              <a:rPr lang="en-US" err="1"/>
              <a:t>varius</a:t>
            </a:r>
            <a:r>
              <a:rPr lang="en-US"/>
              <a:t> </a:t>
            </a:r>
            <a:r>
              <a:rPr lang="en-US" err="1"/>
              <a:t>bibendum</a:t>
            </a:r>
            <a:r>
              <a:rPr lang="en-US"/>
              <a:t> </a:t>
            </a:r>
            <a:r>
              <a:rPr lang="en-US" err="1"/>
              <a:t>metus</a:t>
            </a:r>
            <a:r>
              <a:rPr lang="en-US"/>
              <a:t>. Cras </a:t>
            </a:r>
            <a:r>
              <a:rPr lang="en-US" err="1"/>
              <a:t>imperdiet</a:t>
            </a:r>
            <a:r>
              <a:rPr lang="en-US"/>
              <a:t> ipsum et semper </a:t>
            </a:r>
            <a:r>
              <a:rPr lang="en-US" err="1"/>
              <a:t>sagittis</a:t>
            </a:r>
            <a:r>
              <a:rPr lang="en-US"/>
              <a:t>. Duis pharetra, </a:t>
            </a:r>
            <a:r>
              <a:rPr lang="en-US" err="1"/>
              <a:t>orci</a:t>
            </a:r>
            <a:r>
              <a:rPr lang="en-US"/>
              <a:t> vitae </a:t>
            </a:r>
            <a:r>
              <a:rPr lang="en-US" err="1"/>
              <a:t>suscipit</a:t>
            </a:r>
            <a:r>
              <a:rPr lang="en-US"/>
              <a:t> semper, </a:t>
            </a:r>
            <a:r>
              <a:rPr lang="en-US" err="1"/>
              <a:t>augue</a:t>
            </a:r>
            <a:r>
              <a:rPr lang="en-US"/>
              <a:t> </a:t>
            </a:r>
            <a:r>
              <a:rPr lang="en-US" err="1"/>
              <a:t>massa</a:t>
            </a:r>
            <a:r>
              <a:rPr lang="en-US"/>
              <a:t> </a:t>
            </a:r>
            <a:r>
              <a:rPr lang="en-US" err="1"/>
              <a:t>tempor</a:t>
            </a:r>
            <a:r>
              <a:rPr lang="en-US"/>
              <a:t> </a:t>
            </a:r>
            <a:r>
              <a:rPr lang="en-US" err="1"/>
              <a:t>nisl</a:t>
            </a:r>
            <a:r>
              <a:rPr lang="en-US"/>
              <a:t>, pharetra </a:t>
            </a:r>
            <a:r>
              <a:rPr lang="en-US" err="1"/>
              <a:t>elementum</a:t>
            </a:r>
            <a:r>
              <a:rPr lang="en-US"/>
              <a:t> </a:t>
            </a:r>
            <a:r>
              <a:rPr lang="en-US" err="1"/>
              <a:t>odio</a:t>
            </a:r>
            <a:r>
              <a:rPr lang="en-US"/>
              <a:t> </a:t>
            </a:r>
            <a:r>
              <a:rPr lang="en-US" err="1"/>
              <a:t>tellus</a:t>
            </a:r>
            <a:r>
              <a:rPr lang="en-US"/>
              <a:t> non lorem. Nunc </a:t>
            </a:r>
            <a:r>
              <a:rPr lang="en-US" err="1"/>
              <a:t>laoreet</a:t>
            </a:r>
            <a:r>
              <a:rPr lang="en-US"/>
              <a:t> </a:t>
            </a:r>
            <a:r>
              <a:rPr lang="en-US" err="1"/>
              <a:t>justo</a:t>
            </a:r>
            <a:r>
              <a:rPr lang="en-US"/>
              <a:t> et </a:t>
            </a:r>
            <a:r>
              <a:rPr lang="en-US" err="1"/>
              <a:t>velit</a:t>
            </a:r>
            <a:r>
              <a:rPr lang="en-US"/>
              <a:t> </a:t>
            </a:r>
            <a:r>
              <a:rPr lang="en-US" err="1"/>
              <a:t>mollis</a:t>
            </a:r>
            <a:r>
              <a:rPr lang="en-US"/>
              <a:t> </a:t>
            </a:r>
            <a:r>
              <a:rPr lang="en-US" err="1"/>
              <a:t>condimentum</a:t>
            </a:r>
            <a:r>
              <a:rPr lang="en-US"/>
              <a:t>. </a:t>
            </a:r>
            <a:r>
              <a:rPr lang="en-US" err="1"/>
              <a:t>Curabitur</a:t>
            </a:r>
            <a:r>
              <a:rPr lang="en-US"/>
              <a:t> </a:t>
            </a:r>
            <a:r>
              <a:rPr lang="en-US" err="1"/>
              <a:t>tristique</a:t>
            </a:r>
            <a:r>
              <a:rPr lang="en-US"/>
              <a:t> </a:t>
            </a:r>
            <a:r>
              <a:rPr lang="en-US" err="1"/>
              <a:t>tempor</a:t>
            </a:r>
            <a:r>
              <a:rPr lang="en-US"/>
              <a:t> dui. </a:t>
            </a:r>
            <a:r>
              <a:rPr lang="en-US" err="1"/>
              <a:t>Pellentesque</a:t>
            </a:r>
            <a:r>
              <a:rPr lang="en-US"/>
              <a:t> </a:t>
            </a:r>
            <a:r>
              <a:rPr lang="en-US" err="1"/>
              <a:t>euismod</a:t>
            </a:r>
            <a:r>
              <a:rPr lang="en-US"/>
              <a:t> mi vel </a:t>
            </a:r>
            <a:r>
              <a:rPr lang="en-US" err="1"/>
              <a:t>nibh</a:t>
            </a:r>
            <a:r>
              <a:rPr lang="en-US"/>
              <a:t> </a:t>
            </a:r>
            <a:r>
              <a:rPr lang="en-US" err="1"/>
              <a:t>iaculis</a:t>
            </a:r>
            <a:r>
              <a:rPr lang="en-US"/>
              <a:t>, vel </a:t>
            </a:r>
            <a:r>
              <a:rPr lang="en-US" err="1"/>
              <a:t>facilisis</a:t>
            </a:r>
            <a:r>
              <a:rPr lang="en-US"/>
              <a:t> </a:t>
            </a:r>
            <a:r>
              <a:rPr lang="en-US" err="1"/>
              <a:t>massa</a:t>
            </a:r>
            <a:r>
              <a:rPr lang="en-US"/>
              <a:t> </a:t>
            </a:r>
            <a:r>
              <a:rPr lang="en-US" err="1"/>
              <a:t>feugiat</a:t>
            </a:r>
            <a:r>
              <a:rPr lang="en-US"/>
              <a:t>. </a:t>
            </a:r>
            <a:r>
              <a:rPr lang="en-US" err="1"/>
              <a:t>Aliquam</a:t>
            </a:r>
            <a:r>
              <a:rPr lang="en-US"/>
              <a:t> </a:t>
            </a:r>
            <a:r>
              <a:rPr lang="en-US" err="1"/>
              <a:t>eu</a:t>
            </a:r>
            <a:r>
              <a:rPr lang="en-US"/>
              <a:t> </a:t>
            </a:r>
            <a:r>
              <a:rPr lang="en-US" err="1"/>
              <a:t>interdum</a:t>
            </a:r>
            <a:r>
              <a:rPr lang="en-US"/>
              <a:t> dolor, sit </a:t>
            </a:r>
            <a:r>
              <a:rPr lang="en-US" err="1"/>
              <a:t>amet</a:t>
            </a:r>
            <a:r>
              <a:rPr lang="en-US"/>
              <a:t> </a:t>
            </a:r>
            <a:r>
              <a:rPr lang="en-US" err="1"/>
              <a:t>mollis</a:t>
            </a:r>
            <a:r>
              <a:rPr lang="en-US"/>
              <a:t> </a:t>
            </a:r>
            <a:r>
              <a:rPr lang="en-US" err="1"/>
              <a:t>purus</a:t>
            </a:r>
            <a:r>
              <a:rPr lang="en-US"/>
              <a:t>. </a:t>
            </a:r>
            <a:r>
              <a:rPr lang="en-US" err="1"/>
              <a:t>Quisque</a:t>
            </a:r>
            <a:r>
              <a:rPr lang="en-US"/>
              <a:t> </a:t>
            </a:r>
            <a:r>
              <a:rPr lang="en-US" err="1"/>
              <a:t>bibendum</a:t>
            </a:r>
            <a:r>
              <a:rPr lang="en-US"/>
              <a:t> </a:t>
            </a:r>
            <a:r>
              <a:rPr lang="en-US" err="1"/>
              <a:t>velit</a:t>
            </a:r>
            <a:r>
              <a:rPr lang="en-US"/>
              <a:t> </a:t>
            </a:r>
            <a:r>
              <a:rPr lang="en-US" err="1"/>
              <a:t>quis</a:t>
            </a:r>
            <a:r>
              <a:rPr lang="en-US"/>
              <a:t> </a:t>
            </a:r>
            <a:r>
              <a:rPr lang="en-US" err="1"/>
              <a:t>interdum</a:t>
            </a:r>
            <a:r>
              <a:rPr lang="en-US"/>
              <a:t> fermentum. </a:t>
            </a:r>
            <a:r>
              <a:rPr lang="en-US" err="1"/>
              <a:t>Phasellus</a:t>
            </a:r>
            <a:r>
              <a:rPr lang="en-US"/>
              <a:t> </a:t>
            </a:r>
            <a:r>
              <a:rPr lang="en-US" err="1"/>
              <a:t>varius</a:t>
            </a:r>
            <a:r>
              <a:rPr lang="en-US"/>
              <a:t> </a:t>
            </a:r>
            <a:r>
              <a:rPr lang="en-US" err="1"/>
              <a:t>elementum</a:t>
            </a:r>
            <a:r>
              <a:rPr lang="en-US"/>
              <a:t> </a:t>
            </a:r>
            <a:r>
              <a:rPr lang="en-US" err="1"/>
              <a:t>placerat</a:t>
            </a:r>
            <a:r>
              <a:rPr lang="en-US"/>
              <a:t>. </a:t>
            </a:r>
            <a:r>
              <a:rPr lang="en-US" err="1"/>
              <a:t>Curabitur</a:t>
            </a:r>
            <a:r>
              <a:rPr lang="en-US"/>
              <a:t> </a:t>
            </a:r>
            <a:r>
              <a:rPr lang="en-US" err="1"/>
              <a:t>egestas</a:t>
            </a:r>
            <a:r>
              <a:rPr lang="en-US"/>
              <a:t> ante vitae eros </a:t>
            </a:r>
            <a:r>
              <a:rPr lang="en-US" err="1"/>
              <a:t>faucibus</a:t>
            </a:r>
            <a:r>
              <a:rPr lang="en-US"/>
              <a:t>, </a:t>
            </a:r>
            <a:r>
              <a:rPr lang="en-US" err="1"/>
              <a:t>ornare</a:t>
            </a:r>
            <a:r>
              <a:rPr lang="en-US"/>
              <a:t> </a:t>
            </a:r>
            <a:r>
              <a:rPr lang="en-US" err="1"/>
              <a:t>sollicitudin</a:t>
            </a:r>
            <a:r>
              <a:rPr lang="en-US"/>
              <a:t> </a:t>
            </a:r>
            <a:r>
              <a:rPr lang="en-US" err="1"/>
              <a:t>velit</a:t>
            </a:r>
            <a:r>
              <a:rPr lang="en-US"/>
              <a:t> </a:t>
            </a:r>
            <a:r>
              <a:rPr lang="en-US" err="1"/>
              <a:t>finibus</a:t>
            </a:r>
            <a:r>
              <a:rPr lang="en-US"/>
              <a:t>. Maecenas </a:t>
            </a:r>
            <a:r>
              <a:rPr lang="en-US" err="1"/>
              <a:t>eu</a:t>
            </a:r>
            <a:r>
              <a:rPr lang="en-US"/>
              <a:t> </a:t>
            </a:r>
            <a:r>
              <a:rPr lang="en-US" err="1"/>
              <a:t>purus</a:t>
            </a:r>
            <a:r>
              <a:rPr lang="en-US"/>
              <a:t> non </a:t>
            </a:r>
            <a:r>
              <a:rPr lang="en-US" err="1"/>
              <a:t>urna</a:t>
            </a:r>
            <a:r>
              <a:rPr lang="en-US"/>
              <a:t> </a:t>
            </a:r>
            <a:r>
              <a:rPr lang="en-US" err="1"/>
              <a:t>dignissim</a:t>
            </a:r>
            <a:r>
              <a:rPr lang="en-US"/>
              <a:t> pharetra. </a:t>
            </a:r>
            <a:r>
              <a:rPr lang="en-US" err="1"/>
              <a:t>Praesent</a:t>
            </a:r>
            <a:r>
              <a:rPr lang="en-US"/>
              <a:t> </a:t>
            </a:r>
            <a:r>
              <a:rPr lang="en-US" err="1"/>
              <a:t>aliquam</a:t>
            </a:r>
            <a:r>
              <a:rPr lang="en-US"/>
              <a:t> </a:t>
            </a:r>
            <a:r>
              <a:rPr lang="en-US" err="1"/>
              <a:t>nulla</a:t>
            </a:r>
            <a:r>
              <a:rPr lang="en-US"/>
              <a:t> </a:t>
            </a:r>
            <a:r>
              <a:rPr lang="en-US" err="1"/>
              <a:t>ornare</a:t>
            </a:r>
            <a:r>
              <a:rPr lang="en-US"/>
              <a:t> </a:t>
            </a:r>
            <a:r>
              <a:rPr lang="en-US" err="1"/>
              <a:t>risus</a:t>
            </a:r>
            <a:r>
              <a:rPr lang="en-US"/>
              <a:t> </a:t>
            </a:r>
            <a:r>
              <a:rPr lang="en-US" err="1"/>
              <a:t>sollicitudin</a:t>
            </a:r>
            <a:r>
              <a:rPr lang="en-US"/>
              <a:t>, in </a:t>
            </a:r>
            <a:r>
              <a:rPr lang="en-US" err="1"/>
              <a:t>tristique</a:t>
            </a:r>
            <a:r>
              <a:rPr lang="en-US"/>
              <a:t> dui </a:t>
            </a:r>
            <a:r>
              <a:rPr lang="en-US" err="1"/>
              <a:t>scelerisque</a:t>
            </a:r>
            <a:r>
              <a:rPr lang="en-US"/>
              <a:t>.</a:t>
            </a:r>
          </a:p>
          <a:p>
            <a:pPr lvl="0"/>
            <a:endParaRPr lang="en-US"/>
          </a:p>
          <a:p>
            <a:pPr lvl="0"/>
            <a:r>
              <a:rPr lang="en-US"/>
              <a:t>Donec </a:t>
            </a:r>
            <a:r>
              <a:rPr lang="en-US" err="1"/>
              <a:t>condimentum</a:t>
            </a:r>
            <a:r>
              <a:rPr lang="en-US"/>
              <a:t> </a:t>
            </a:r>
            <a:r>
              <a:rPr lang="en-US" err="1"/>
              <a:t>venenatis</a:t>
            </a:r>
            <a:r>
              <a:rPr lang="en-US"/>
              <a:t> </a:t>
            </a:r>
            <a:r>
              <a:rPr lang="en-US" err="1"/>
              <a:t>leo</a:t>
            </a:r>
            <a:r>
              <a:rPr lang="en-US"/>
              <a:t>. </a:t>
            </a:r>
            <a:r>
              <a:rPr lang="en-US" err="1"/>
              <a:t>Curabitur</a:t>
            </a:r>
            <a:r>
              <a:rPr lang="en-US"/>
              <a:t> </a:t>
            </a:r>
            <a:r>
              <a:rPr lang="en-US" err="1"/>
              <a:t>ut</a:t>
            </a:r>
            <a:r>
              <a:rPr lang="en-US"/>
              <a:t> </a:t>
            </a:r>
            <a:r>
              <a:rPr lang="en-US" err="1"/>
              <a:t>sapien</a:t>
            </a:r>
            <a:r>
              <a:rPr lang="en-US"/>
              <a:t> </a:t>
            </a:r>
            <a:r>
              <a:rPr lang="en-US" err="1"/>
              <a:t>eu</a:t>
            </a:r>
            <a:r>
              <a:rPr lang="en-US"/>
              <a:t> </a:t>
            </a:r>
            <a:r>
              <a:rPr lang="en-US" err="1"/>
              <a:t>leo</a:t>
            </a:r>
            <a:r>
              <a:rPr lang="en-US"/>
              <a:t> </a:t>
            </a:r>
            <a:r>
              <a:rPr lang="en-US" err="1"/>
              <a:t>iaculis</a:t>
            </a:r>
            <a:r>
              <a:rPr lang="en-US"/>
              <a:t> </a:t>
            </a:r>
            <a:r>
              <a:rPr lang="en-US" err="1"/>
              <a:t>consequat</a:t>
            </a:r>
            <a:r>
              <a:rPr lang="en-US"/>
              <a:t>. Duis vel </a:t>
            </a:r>
            <a:r>
              <a:rPr lang="en-US" err="1"/>
              <a:t>justo</a:t>
            </a:r>
            <a:r>
              <a:rPr lang="en-US"/>
              <a:t> </a:t>
            </a:r>
            <a:r>
              <a:rPr lang="en-US" err="1"/>
              <a:t>scelerisque</a:t>
            </a:r>
            <a:r>
              <a:rPr lang="en-US"/>
              <a:t>, </a:t>
            </a:r>
            <a:r>
              <a:rPr lang="en-US" err="1"/>
              <a:t>luctus</a:t>
            </a:r>
            <a:r>
              <a:rPr lang="en-US"/>
              <a:t> </a:t>
            </a:r>
            <a:r>
              <a:rPr lang="en-US" err="1"/>
              <a:t>lectus</a:t>
            </a:r>
            <a:r>
              <a:rPr lang="en-US"/>
              <a:t> et, </a:t>
            </a:r>
            <a:r>
              <a:rPr lang="en-US" err="1"/>
              <a:t>mattis</a:t>
            </a:r>
            <a:r>
              <a:rPr lang="en-US"/>
              <a:t> </a:t>
            </a:r>
            <a:r>
              <a:rPr lang="en-US" err="1"/>
              <a:t>arcu</a:t>
            </a:r>
            <a:r>
              <a:rPr lang="en-US"/>
              <a:t>. Aenean vestibulum </a:t>
            </a:r>
            <a:r>
              <a:rPr lang="en-US" err="1"/>
              <a:t>lectus</a:t>
            </a:r>
            <a:r>
              <a:rPr lang="en-US"/>
              <a:t> </a:t>
            </a:r>
            <a:r>
              <a:rPr lang="en-US" err="1"/>
              <a:t>ut</a:t>
            </a:r>
            <a:r>
              <a:rPr lang="en-US"/>
              <a:t> </a:t>
            </a:r>
            <a:r>
              <a:rPr lang="en-US" err="1"/>
              <a:t>sem</a:t>
            </a:r>
            <a:r>
              <a:rPr lang="en-US"/>
              <a:t> </a:t>
            </a:r>
            <a:r>
              <a:rPr lang="en-US" err="1"/>
              <a:t>placerat</a:t>
            </a:r>
            <a:r>
              <a:rPr lang="en-US"/>
              <a:t> </a:t>
            </a:r>
            <a:r>
              <a:rPr lang="en-US" err="1"/>
              <a:t>suscipit</a:t>
            </a:r>
            <a:r>
              <a:rPr lang="en-US"/>
              <a:t>. Sed </a:t>
            </a:r>
            <a:r>
              <a:rPr lang="en-US" err="1"/>
              <a:t>quis</a:t>
            </a:r>
            <a:r>
              <a:rPr lang="en-US"/>
              <a:t> ex at magna </a:t>
            </a:r>
            <a:r>
              <a:rPr lang="en-US" err="1"/>
              <a:t>sodales</a:t>
            </a:r>
            <a:r>
              <a:rPr lang="en-US"/>
              <a:t> </a:t>
            </a:r>
            <a:r>
              <a:rPr lang="en-US" err="1"/>
              <a:t>imperdiet</a:t>
            </a:r>
            <a:r>
              <a:rPr lang="en-US"/>
              <a:t>. Ut at </a:t>
            </a:r>
            <a:r>
              <a:rPr lang="en-US" err="1"/>
              <a:t>euismod</a:t>
            </a:r>
            <a:r>
              <a:rPr lang="en-US"/>
              <a:t> </a:t>
            </a:r>
            <a:r>
              <a:rPr lang="en-US" err="1"/>
              <a:t>nulla</a:t>
            </a:r>
            <a:r>
              <a:rPr lang="en-US"/>
              <a:t>. </a:t>
            </a:r>
            <a:r>
              <a:rPr lang="en-US" err="1"/>
              <a:t>Quisque</a:t>
            </a:r>
            <a:r>
              <a:rPr lang="en-US"/>
              <a:t> semper </a:t>
            </a:r>
            <a:r>
              <a:rPr lang="en-US" err="1"/>
              <a:t>eu</a:t>
            </a:r>
            <a:r>
              <a:rPr lang="en-US"/>
              <a:t> </a:t>
            </a:r>
            <a:r>
              <a:rPr lang="en-US" err="1"/>
              <a:t>metus</a:t>
            </a:r>
            <a:r>
              <a:rPr lang="en-US"/>
              <a:t> ac pulvinar. </a:t>
            </a:r>
            <a:r>
              <a:rPr lang="en-US" err="1"/>
              <a:t>Vivamus</a:t>
            </a:r>
            <a:r>
              <a:rPr lang="en-US"/>
              <a:t> et </a:t>
            </a:r>
            <a:r>
              <a:rPr lang="en-US" err="1"/>
              <a:t>arcu</a:t>
            </a:r>
            <a:r>
              <a:rPr lang="en-US"/>
              <a:t> vel </a:t>
            </a:r>
            <a:r>
              <a:rPr lang="en-US" err="1"/>
              <a:t>metus</a:t>
            </a:r>
            <a:r>
              <a:rPr lang="en-US"/>
              <a:t> </a:t>
            </a:r>
            <a:r>
              <a:rPr lang="en-US" err="1"/>
              <a:t>venenatis</a:t>
            </a:r>
            <a:r>
              <a:rPr lang="en-US"/>
              <a:t> </a:t>
            </a:r>
            <a:r>
              <a:rPr lang="en-US" err="1"/>
              <a:t>euismod</a:t>
            </a:r>
            <a:r>
              <a:rPr lang="en-US"/>
              <a:t>. Aenean </a:t>
            </a:r>
            <a:r>
              <a:rPr lang="en-US" err="1"/>
              <a:t>ultrices</a:t>
            </a:r>
            <a:r>
              <a:rPr lang="en-US"/>
              <a:t> id ligula vel </a:t>
            </a:r>
            <a:r>
              <a:rPr lang="en-US" err="1"/>
              <a:t>sagittis</a:t>
            </a:r>
            <a:r>
              <a:rPr lang="en-US"/>
              <a:t>. Sed </a:t>
            </a:r>
            <a:r>
              <a:rPr lang="en-US" err="1"/>
              <a:t>ut</a:t>
            </a:r>
            <a:r>
              <a:rPr lang="en-US"/>
              <a:t> </a:t>
            </a:r>
            <a:r>
              <a:rPr lang="en-US" err="1"/>
              <a:t>hendrerit</a:t>
            </a:r>
            <a:r>
              <a:rPr lang="en-US"/>
              <a:t> sem. Ut ac </a:t>
            </a:r>
            <a:r>
              <a:rPr lang="en-US" err="1"/>
              <a:t>lectus</a:t>
            </a:r>
            <a:r>
              <a:rPr lang="en-US"/>
              <a:t> </a:t>
            </a:r>
            <a:r>
              <a:rPr lang="en-US" err="1"/>
              <a:t>rhoncus</a:t>
            </a:r>
            <a:r>
              <a:rPr lang="en-US"/>
              <a:t>, </a:t>
            </a:r>
            <a:r>
              <a:rPr lang="en-US" err="1"/>
              <a:t>placerat</a:t>
            </a:r>
            <a:r>
              <a:rPr lang="en-US"/>
              <a:t> </a:t>
            </a:r>
            <a:r>
              <a:rPr lang="en-US" err="1"/>
              <a:t>augue</a:t>
            </a:r>
            <a:r>
              <a:rPr lang="en-US"/>
              <a:t> vitae, </a:t>
            </a:r>
            <a:r>
              <a:rPr lang="en-US" err="1"/>
              <a:t>luctus</a:t>
            </a:r>
            <a:r>
              <a:rPr lang="en-US"/>
              <a:t> </a:t>
            </a:r>
            <a:r>
              <a:rPr lang="en-US" err="1"/>
              <a:t>velit</a:t>
            </a:r>
            <a:r>
              <a:rPr lang="en-US"/>
              <a:t>. Proin non convallis nisi. </a:t>
            </a:r>
            <a:r>
              <a:rPr lang="en-US" err="1"/>
              <a:t>Nullam</a:t>
            </a:r>
            <a:r>
              <a:rPr lang="en-US"/>
              <a:t> non dui a </a:t>
            </a:r>
            <a:r>
              <a:rPr lang="en-US" err="1"/>
              <a:t>elit</a:t>
            </a:r>
            <a:r>
              <a:rPr lang="en-US"/>
              <a:t> </a:t>
            </a:r>
            <a:r>
              <a:rPr lang="en-US" err="1"/>
              <a:t>finibus</a:t>
            </a:r>
            <a:r>
              <a:rPr lang="en-US"/>
              <a:t> </a:t>
            </a:r>
            <a:r>
              <a:rPr lang="en-US" err="1"/>
              <a:t>aliquet</a:t>
            </a:r>
            <a:r>
              <a:rPr lang="en-US"/>
              <a:t> </a:t>
            </a:r>
            <a:r>
              <a:rPr lang="en-US" err="1"/>
              <a:t>ut</a:t>
            </a:r>
            <a:r>
              <a:rPr lang="en-US"/>
              <a:t> vel libero. Lorem ipsum dolor sit </a:t>
            </a:r>
            <a:r>
              <a:rPr lang="en-US" err="1"/>
              <a:t>amet</a:t>
            </a:r>
            <a:r>
              <a:rPr lang="en-US"/>
              <a:t>, </a:t>
            </a:r>
            <a:r>
              <a:rPr lang="en-US" err="1"/>
              <a:t>consectetur</a:t>
            </a:r>
            <a:r>
              <a:rPr lang="en-US"/>
              <a:t> </a:t>
            </a:r>
            <a:r>
              <a:rPr lang="en-US" err="1"/>
              <a:t>adipiscing</a:t>
            </a:r>
            <a:r>
              <a:rPr lang="en-US"/>
              <a:t> </a:t>
            </a:r>
            <a:r>
              <a:rPr lang="en-US" err="1"/>
              <a:t>elit</a:t>
            </a:r>
            <a:r>
              <a:rPr lang="en-US"/>
              <a:t>. Nam pharetra, diam in </a:t>
            </a:r>
            <a:r>
              <a:rPr lang="en-US" err="1"/>
              <a:t>facilisis</a:t>
            </a:r>
            <a:r>
              <a:rPr lang="en-US"/>
              <a:t> </a:t>
            </a:r>
            <a:r>
              <a:rPr lang="en-US" err="1"/>
              <a:t>ullamcorper</a:t>
            </a:r>
            <a:r>
              <a:rPr lang="en-US"/>
              <a:t>, </a:t>
            </a:r>
            <a:r>
              <a:rPr lang="en-US" err="1"/>
              <a:t>tellus</a:t>
            </a:r>
            <a:r>
              <a:rPr lang="en-US"/>
              <a:t> ligula </a:t>
            </a:r>
            <a:r>
              <a:rPr lang="en-US" err="1"/>
              <a:t>tincidunt</a:t>
            </a:r>
            <a:r>
              <a:rPr lang="en-US"/>
              <a:t> </a:t>
            </a:r>
            <a:r>
              <a:rPr lang="en-US" err="1"/>
              <a:t>mauris</a:t>
            </a:r>
            <a:r>
              <a:rPr lang="en-US"/>
              <a:t>, nec </a:t>
            </a:r>
            <a:r>
              <a:rPr lang="en-US" err="1"/>
              <a:t>imperdiet</a:t>
            </a:r>
            <a:r>
              <a:rPr lang="en-US"/>
              <a:t> nisi </a:t>
            </a:r>
            <a:r>
              <a:rPr lang="en-US" err="1"/>
              <a:t>urna</a:t>
            </a:r>
            <a:r>
              <a:rPr lang="en-US"/>
              <a:t> vitae </a:t>
            </a:r>
            <a:r>
              <a:rPr lang="en-US" err="1"/>
              <a:t>mauris</a:t>
            </a:r>
            <a:r>
              <a:rPr lang="en-US"/>
              <a:t>. Proin mi </a:t>
            </a:r>
            <a:r>
              <a:rPr lang="en-US" err="1"/>
              <a:t>massa</a:t>
            </a:r>
            <a:r>
              <a:rPr lang="en-US"/>
              <a:t>, </a:t>
            </a:r>
            <a:r>
              <a:rPr lang="en-US" err="1"/>
              <a:t>pretium</a:t>
            </a:r>
            <a:r>
              <a:rPr lang="en-US"/>
              <a:t> sed </a:t>
            </a:r>
            <a:r>
              <a:rPr lang="en-US" err="1"/>
              <a:t>risus</a:t>
            </a:r>
            <a:r>
              <a:rPr lang="en-US"/>
              <a:t> id, </a:t>
            </a:r>
            <a:r>
              <a:rPr lang="en-US" err="1"/>
              <a:t>elementum</a:t>
            </a:r>
            <a:r>
              <a:rPr lang="en-US"/>
              <a:t> </a:t>
            </a:r>
            <a:r>
              <a:rPr lang="en-US" err="1"/>
              <a:t>mollis</a:t>
            </a:r>
            <a:r>
              <a:rPr lang="en-US"/>
              <a:t> </a:t>
            </a:r>
            <a:r>
              <a:rPr lang="en-US" err="1"/>
              <a:t>elit</a:t>
            </a:r>
            <a:r>
              <a:rPr lang="en-US"/>
              <a:t>.</a:t>
            </a:r>
          </a:p>
          <a:p>
            <a:pPr lvl="0"/>
            <a:endParaRPr lang="en-US"/>
          </a:p>
          <a:p>
            <a:pPr lvl="0"/>
            <a:r>
              <a:rPr lang="en-US" err="1"/>
              <a:t>Pellentesque</a:t>
            </a:r>
            <a:r>
              <a:rPr lang="en-US"/>
              <a:t> </a:t>
            </a:r>
            <a:r>
              <a:rPr lang="en-US" err="1"/>
              <a:t>euismod</a:t>
            </a:r>
            <a:r>
              <a:rPr lang="en-US"/>
              <a:t> </a:t>
            </a:r>
            <a:r>
              <a:rPr lang="en-US" err="1"/>
              <a:t>sapien</a:t>
            </a:r>
            <a:r>
              <a:rPr lang="en-US"/>
              <a:t> </a:t>
            </a:r>
            <a:r>
              <a:rPr lang="en-US" err="1"/>
              <a:t>quis</a:t>
            </a:r>
            <a:r>
              <a:rPr lang="en-US"/>
              <a:t> </a:t>
            </a:r>
            <a:r>
              <a:rPr lang="en-US" err="1"/>
              <a:t>leo</a:t>
            </a:r>
            <a:r>
              <a:rPr lang="en-US"/>
              <a:t> </a:t>
            </a:r>
            <a:r>
              <a:rPr lang="en-US" err="1"/>
              <a:t>aliquet</a:t>
            </a:r>
            <a:r>
              <a:rPr lang="en-US"/>
              <a:t>, ac </a:t>
            </a:r>
            <a:r>
              <a:rPr lang="en-US" err="1"/>
              <a:t>mattis</a:t>
            </a:r>
            <a:r>
              <a:rPr lang="en-US"/>
              <a:t> </a:t>
            </a:r>
            <a:r>
              <a:rPr lang="en-US" err="1"/>
              <a:t>urna</a:t>
            </a:r>
            <a:r>
              <a:rPr lang="en-US"/>
              <a:t> </a:t>
            </a:r>
            <a:r>
              <a:rPr lang="en-US" err="1"/>
              <a:t>finibus</a:t>
            </a:r>
            <a:r>
              <a:rPr lang="en-US"/>
              <a:t>. </a:t>
            </a:r>
            <a:r>
              <a:rPr lang="en-US" err="1"/>
              <a:t>Aliquam</a:t>
            </a:r>
            <a:r>
              <a:rPr lang="en-US"/>
              <a:t> </a:t>
            </a:r>
            <a:r>
              <a:rPr lang="en-US" err="1"/>
              <a:t>erat</a:t>
            </a:r>
            <a:r>
              <a:rPr lang="en-US"/>
              <a:t> </a:t>
            </a:r>
            <a:r>
              <a:rPr lang="en-US" err="1"/>
              <a:t>volutpat</a:t>
            </a:r>
            <a:r>
              <a:rPr lang="en-US"/>
              <a:t>. </a:t>
            </a:r>
            <a:r>
              <a:rPr lang="en-US" err="1"/>
              <a:t>Vivamus</a:t>
            </a:r>
            <a:r>
              <a:rPr lang="en-US"/>
              <a:t> </a:t>
            </a:r>
            <a:r>
              <a:rPr lang="en-US" err="1"/>
              <a:t>eleifend</a:t>
            </a:r>
            <a:r>
              <a:rPr lang="en-US"/>
              <a:t> </a:t>
            </a:r>
            <a:r>
              <a:rPr lang="en-US" err="1"/>
              <a:t>velit</a:t>
            </a:r>
            <a:r>
              <a:rPr lang="en-US"/>
              <a:t> id auctor fermentum. Nam sed maximus </a:t>
            </a:r>
            <a:r>
              <a:rPr lang="en-US" err="1"/>
              <a:t>tortor</a:t>
            </a:r>
            <a:r>
              <a:rPr lang="en-US"/>
              <a:t>. Vestibulum convallis </a:t>
            </a:r>
            <a:r>
              <a:rPr lang="en-US" err="1"/>
              <a:t>eu</a:t>
            </a:r>
            <a:r>
              <a:rPr lang="en-US"/>
              <a:t> ante vitae </a:t>
            </a:r>
            <a:r>
              <a:rPr lang="en-US" err="1"/>
              <a:t>vehicula</a:t>
            </a:r>
            <a:r>
              <a:rPr lang="en-US"/>
              <a:t>. </a:t>
            </a:r>
            <a:r>
              <a:rPr lang="en-US" err="1"/>
              <a:t>Quisque</a:t>
            </a:r>
            <a:r>
              <a:rPr lang="en-US"/>
              <a:t> </a:t>
            </a:r>
            <a:r>
              <a:rPr lang="en-US" err="1"/>
              <a:t>imperdiet</a:t>
            </a:r>
            <a:r>
              <a:rPr lang="en-US"/>
              <a:t> </a:t>
            </a:r>
            <a:r>
              <a:rPr lang="en-US" err="1"/>
              <a:t>mauris</a:t>
            </a:r>
            <a:r>
              <a:rPr lang="en-US"/>
              <a:t> id </a:t>
            </a:r>
            <a:r>
              <a:rPr lang="en-US" err="1"/>
              <a:t>mauris</a:t>
            </a:r>
            <a:r>
              <a:rPr lang="en-US"/>
              <a:t> tempus, </a:t>
            </a:r>
            <a:r>
              <a:rPr lang="en-US" err="1"/>
              <a:t>eget</a:t>
            </a:r>
            <a:r>
              <a:rPr lang="en-US"/>
              <a:t> </a:t>
            </a:r>
            <a:r>
              <a:rPr lang="en-US" err="1"/>
              <a:t>suscipit</a:t>
            </a:r>
            <a:r>
              <a:rPr lang="en-US"/>
              <a:t> </a:t>
            </a:r>
            <a:r>
              <a:rPr lang="en-US" err="1"/>
              <a:t>erat</a:t>
            </a:r>
            <a:r>
              <a:rPr lang="en-US"/>
              <a:t> cursus. </a:t>
            </a:r>
            <a:r>
              <a:rPr lang="en-US" err="1"/>
              <a:t>Nulla</a:t>
            </a:r>
            <a:r>
              <a:rPr lang="en-US"/>
              <a:t> </a:t>
            </a:r>
            <a:r>
              <a:rPr lang="en-US" err="1"/>
              <a:t>porttitor</a:t>
            </a:r>
            <a:r>
              <a:rPr lang="en-US"/>
              <a:t> </a:t>
            </a:r>
            <a:r>
              <a:rPr lang="en-US" err="1"/>
              <a:t>arcu</a:t>
            </a:r>
            <a:r>
              <a:rPr lang="en-US"/>
              <a:t> </a:t>
            </a:r>
            <a:r>
              <a:rPr lang="en-US" err="1"/>
              <a:t>congue</a:t>
            </a:r>
            <a:r>
              <a:rPr lang="en-US"/>
              <a:t>, dictum ante </a:t>
            </a:r>
            <a:r>
              <a:rPr lang="en-US" err="1"/>
              <a:t>eu</a:t>
            </a:r>
            <a:r>
              <a:rPr lang="en-US"/>
              <a:t>, dictum nisi. </a:t>
            </a:r>
            <a:r>
              <a:rPr lang="en-US" err="1"/>
              <a:t>Etiam</a:t>
            </a:r>
            <a:r>
              <a:rPr lang="en-US"/>
              <a:t> </a:t>
            </a:r>
            <a:r>
              <a:rPr lang="en-US" err="1"/>
              <a:t>eu</a:t>
            </a:r>
            <a:r>
              <a:rPr lang="en-US"/>
              <a:t> dolor </a:t>
            </a:r>
            <a:r>
              <a:rPr lang="en-US" err="1"/>
              <a:t>purus</a:t>
            </a:r>
            <a:r>
              <a:rPr lang="en-US"/>
              <a:t>. </a:t>
            </a:r>
            <a:r>
              <a:rPr lang="en-US" err="1"/>
              <a:t>Nullam</a:t>
            </a:r>
            <a:r>
              <a:rPr lang="en-US"/>
              <a:t> </a:t>
            </a:r>
            <a:r>
              <a:rPr lang="en-US" err="1"/>
              <a:t>finibus</a:t>
            </a:r>
            <a:r>
              <a:rPr lang="en-US"/>
              <a:t> </a:t>
            </a:r>
            <a:r>
              <a:rPr lang="en-US" err="1"/>
              <a:t>augue</a:t>
            </a:r>
            <a:r>
              <a:rPr lang="en-US"/>
              <a:t> at nisi </a:t>
            </a:r>
            <a:r>
              <a:rPr lang="en-US" err="1"/>
              <a:t>blandit</a:t>
            </a:r>
            <a:r>
              <a:rPr lang="en-US"/>
              <a:t>, </a:t>
            </a:r>
            <a:r>
              <a:rPr lang="en-US" err="1"/>
              <a:t>eu</a:t>
            </a:r>
            <a:r>
              <a:rPr lang="en-US"/>
              <a:t> </a:t>
            </a:r>
            <a:r>
              <a:rPr lang="en-US" err="1"/>
              <a:t>iaculis</a:t>
            </a:r>
            <a:r>
              <a:rPr lang="en-US"/>
              <a:t> </a:t>
            </a:r>
            <a:r>
              <a:rPr lang="en-US" err="1"/>
              <a:t>nibh</a:t>
            </a:r>
            <a:r>
              <a:rPr lang="en-US"/>
              <a:t> </a:t>
            </a:r>
            <a:r>
              <a:rPr lang="en-US" err="1"/>
              <a:t>varius</a:t>
            </a:r>
            <a:r>
              <a:rPr lang="en-US"/>
              <a:t>. </a:t>
            </a:r>
            <a:r>
              <a:rPr lang="en-US" err="1"/>
              <a:t>Aliquam</a:t>
            </a:r>
            <a:r>
              <a:rPr lang="en-US"/>
              <a:t> semper nec ipsum in </a:t>
            </a:r>
            <a:r>
              <a:rPr lang="en-US" err="1"/>
              <a:t>ultrices</a:t>
            </a:r>
            <a:r>
              <a:rPr lang="en-US"/>
              <a:t>. Sed auctor diam non </a:t>
            </a:r>
            <a:r>
              <a:rPr lang="en-US" err="1"/>
              <a:t>velit</a:t>
            </a:r>
            <a:r>
              <a:rPr lang="en-US"/>
              <a:t> </a:t>
            </a:r>
            <a:r>
              <a:rPr lang="en-US" err="1"/>
              <a:t>tincidunt</a:t>
            </a:r>
            <a:r>
              <a:rPr lang="en-US"/>
              <a:t> </a:t>
            </a:r>
            <a:r>
              <a:rPr lang="en-US" err="1"/>
              <a:t>rhoncus</a:t>
            </a:r>
            <a:r>
              <a:rPr lang="en-US"/>
              <a:t>. </a:t>
            </a:r>
            <a:r>
              <a:rPr lang="en-US" err="1"/>
              <a:t>Pellentesque</a:t>
            </a:r>
            <a:r>
              <a:rPr lang="en-US"/>
              <a:t> </a:t>
            </a:r>
            <a:r>
              <a:rPr lang="en-US" err="1"/>
              <a:t>odio</a:t>
            </a:r>
            <a:r>
              <a:rPr lang="en-US"/>
              <a:t> </a:t>
            </a:r>
            <a:r>
              <a:rPr lang="en-US" err="1"/>
              <a:t>elit</a:t>
            </a:r>
            <a:r>
              <a:rPr lang="en-US"/>
              <a:t>, </a:t>
            </a:r>
            <a:r>
              <a:rPr lang="en-US" err="1"/>
              <a:t>dignissim</a:t>
            </a:r>
            <a:r>
              <a:rPr lang="en-US"/>
              <a:t> auctor </a:t>
            </a:r>
            <a:r>
              <a:rPr lang="en-US" err="1"/>
              <a:t>arcu</a:t>
            </a:r>
            <a:r>
              <a:rPr lang="en-US"/>
              <a:t> sit </a:t>
            </a:r>
            <a:r>
              <a:rPr lang="en-US" err="1"/>
              <a:t>amet</a:t>
            </a:r>
            <a:r>
              <a:rPr lang="en-US"/>
              <a:t>, </a:t>
            </a:r>
            <a:r>
              <a:rPr lang="en-US" err="1"/>
              <a:t>posuere</a:t>
            </a:r>
            <a:r>
              <a:rPr lang="en-US"/>
              <a:t> </a:t>
            </a:r>
            <a:r>
              <a:rPr lang="en-US" err="1"/>
              <a:t>tincidunt</a:t>
            </a:r>
            <a:r>
              <a:rPr lang="en-US"/>
              <a:t> </a:t>
            </a:r>
            <a:r>
              <a:rPr lang="en-US" err="1"/>
              <a:t>nulla</a:t>
            </a:r>
            <a:r>
              <a:rPr lang="en-US"/>
              <a:t>. Cras </a:t>
            </a:r>
            <a:r>
              <a:rPr lang="en-US" err="1"/>
              <a:t>urna</a:t>
            </a:r>
            <a:r>
              <a:rPr lang="en-US"/>
              <a:t> </a:t>
            </a:r>
            <a:r>
              <a:rPr lang="en-US" err="1"/>
              <a:t>lacus</a:t>
            </a:r>
            <a:r>
              <a:rPr lang="en-US"/>
              <a:t>, </a:t>
            </a:r>
            <a:r>
              <a:rPr lang="en-US" err="1"/>
              <a:t>venenatis</a:t>
            </a:r>
            <a:r>
              <a:rPr lang="en-US"/>
              <a:t> </a:t>
            </a:r>
            <a:r>
              <a:rPr lang="en-US" err="1"/>
              <a:t>quis</a:t>
            </a:r>
            <a:r>
              <a:rPr lang="en-US"/>
              <a:t> </a:t>
            </a:r>
            <a:r>
              <a:rPr lang="en-US" err="1"/>
              <a:t>pellentesque</a:t>
            </a:r>
            <a:r>
              <a:rPr lang="en-US"/>
              <a:t> et, </a:t>
            </a:r>
            <a:r>
              <a:rPr lang="en-US" err="1"/>
              <a:t>rhoncus</a:t>
            </a:r>
            <a:r>
              <a:rPr lang="en-US"/>
              <a:t> </a:t>
            </a:r>
            <a:r>
              <a:rPr lang="en-US" err="1"/>
              <a:t>mattis</a:t>
            </a:r>
            <a:r>
              <a:rPr lang="en-US"/>
              <a:t> </a:t>
            </a:r>
            <a:r>
              <a:rPr lang="en-US" err="1"/>
              <a:t>nulla</a:t>
            </a:r>
            <a:r>
              <a:rPr lang="en-US"/>
              <a:t>. Maecenas nec </a:t>
            </a:r>
            <a:r>
              <a:rPr lang="en-US" err="1"/>
              <a:t>elit</a:t>
            </a:r>
            <a:r>
              <a:rPr lang="en-US"/>
              <a:t> </a:t>
            </a:r>
            <a:r>
              <a:rPr lang="en-US" err="1"/>
              <a:t>ultrices</a:t>
            </a:r>
            <a:r>
              <a:rPr lang="en-US"/>
              <a:t> diam </a:t>
            </a:r>
            <a:r>
              <a:rPr lang="en-US" err="1"/>
              <a:t>hendrerit</a:t>
            </a:r>
            <a:r>
              <a:rPr lang="en-US"/>
              <a:t> vestibulum. Aenean </a:t>
            </a:r>
            <a:r>
              <a:rPr lang="en-US" err="1"/>
              <a:t>consequat</a:t>
            </a:r>
            <a:r>
              <a:rPr lang="en-US"/>
              <a:t> et </a:t>
            </a:r>
            <a:r>
              <a:rPr lang="en-US" err="1"/>
              <a:t>tortor</a:t>
            </a:r>
            <a:r>
              <a:rPr lang="en-US"/>
              <a:t> </a:t>
            </a:r>
            <a:r>
              <a:rPr lang="en-US" err="1"/>
              <a:t>eu</a:t>
            </a:r>
            <a:r>
              <a:rPr lang="en-US"/>
              <a:t> </a:t>
            </a:r>
            <a:r>
              <a:rPr lang="en-US" err="1"/>
              <a:t>bibendum</a:t>
            </a:r>
            <a:r>
              <a:rPr lang="en-US"/>
              <a:t>. Donec </a:t>
            </a:r>
            <a:r>
              <a:rPr lang="en-US" err="1"/>
              <a:t>mauris</a:t>
            </a:r>
            <a:r>
              <a:rPr lang="en-US"/>
              <a:t> </a:t>
            </a:r>
            <a:r>
              <a:rPr lang="en-US" err="1"/>
              <a:t>nulla</a:t>
            </a:r>
            <a:r>
              <a:rPr lang="en-US"/>
              <a:t>, </a:t>
            </a:r>
            <a:r>
              <a:rPr lang="en-US" err="1"/>
              <a:t>eleifend</a:t>
            </a:r>
            <a:r>
              <a:rPr lang="en-US"/>
              <a:t> a </a:t>
            </a:r>
            <a:r>
              <a:rPr lang="en-US" err="1"/>
              <a:t>fringilla</a:t>
            </a:r>
            <a:r>
              <a:rPr lang="en-US"/>
              <a:t> ac, </a:t>
            </a:r>
            <a:r>
              <a:rPr lang="en-US" err="1"/>
              <a:t>ultricies</a:t>
            </a:r>
            <a:r>
              <a:rPr lang="en-US"/>
              <a:t> id magna.</a:t>
            </a:r>
          </a:p>
        </p:txBody>
      </p:sp>
      <p:sp>
        <p:nvSpPr>
          <p:cNvPr id="17" name="Text Placeholder 16">
            <a:extLst>
              <a:ext uri="{FF2B5EF4-FFF2-40B4-BE49-F238E27FC236}">
                <a16:creationId xmlns:a16="http://schemas.microsoft.com/office/drawing/2014/main" id="{EED96D67-6624-9E38-67AD-621AF96C58F7}"/>
              </a:ext>
            </a:extLst>
          </p:cNvPr>
          <p:cNvSpPr>
            <a:spLocks noGrp="1"/>
          </p:cNvSpPr>
          <p:nvPr>
            <p:ph type="body" sz="quarter" idx="14" hasCustomPrompt="1"/>
          </p:nvPr>
        </p:nvSpPr>
        <p:spPr>
          <a:xfrm>
            <a:off x="4700588" y="1136650"/>
            <a:ext cx="6643687" cy="388177"/>
          </a:xfrm>
        </p:spPr>
        <p:txBody>
          <a:bodyPr/>
          <a:lstStyle>
            <a:lvl1pPr marL="0" indent="0">
              <a:buNone/>
              <a:defRPr sz="1700" i="1">
                <a:solidFill>
                  <a:srgbClr val="ACC6E1"/>
                </a:solidFill>
              </a:defRPr>
            </a:lvl1pPr>
            <a:lvl2pPr marL="457200" indent="0">
              <a:buNone/>
              <a:defRPr>
                <a:solidFill>
                  <a:srgbClr val="6AA598"/>
                </a:solidFill>
              </a:defRPr>
            </a:lvl2pPr>
            <a:lvl3pPr marL="914400" indent="0">
              <a:buNone/>
              <a:defRPr>
                <a:solidFill>
                  <a:srgbClr val="6AA598"/>
                </a:solidFill>
              </a:defRPr>
            </a:lvl3pPr>
            <a:lvl4pPr marL="1371600" indent="0">
              <a:buNone/>
              <a:defRPr>
                <a:solidFill>
                  <a:srgbClr val="6AA598"/>
                </a:solidFill>
              </a:defRPr>
            </a:lvl4pPr>
            <a:lvl5pPr marL="1828800" indent="0">
              <a:buNone/>
              <a:defRPr>
                <a:solidFill>
                  <a:srgbClr val="6AA598"/>
                </a:solidFill>
              </a:defRPr>
            </a:lvl5pPr>
          </a:lstStyle>
          <a:p>
            <a:pPr lvl="0"/>
            <a:r>
              <a:rPr lang="en-US"/>
              <a:t>Job Title</a:t>
            </a:r>
          </a:p>
        </p:txBody>
      </p:sp>
      <p:sp>
        <p:nvSpPr>
          <p:cNvPr id="19" name="Picture Placeholder 18">
            <a:extLst>
              <a:ext uri="{FF2B5EF4-FFF2-40B4-BE49-F238E27FC236}">
                <a16:creationId xmlns:a16="http://schemas.microsoft.com/office/drawing/2014/main" id="{2904B1B7-2DDC-4B23-1562-7AE5C17D37C0}"/>
              </a:ext>
            </a:extLst>
          </p:cNvPr>
          <p:cNvSpPr>
            <a:spLocks noGrp="1"/>
          </p:cNvSpPr>
          <p:nvPr>
            <p:ph type="pic" sz="quarter" idx="15"/>
          </p:nvPr>
        </p:nvSpPr>
        <p:spPr>
          <a:xfrm>
            <a:off x="354108" y="481352"/>
            <a:ext cx="4029075" cy="3166238"/>
          </a:xfrm>
        </p:spPr>
        <p:txBody>
          <a:bodyPr/>
          <a:lstStyle/>
          <a:p>
            <a:endParaRPr lang="en-US"/>
          </a:p>
        </p:txBody>
      </p:sp>
      <p:sp>
        <p:nvSpPr>
          <p:cNvPr id="5" name="Slide Number Placeholder 22">
            <a:extLst>
              <a:ext uri="{FF2B5EF4-FFF2-40B4-BE49-F238E27FC236}">
                <a16:creationId xmlns:a16="http://schemas.microsoft.com/office/drawing/2014/main" id="{AAC6937C-22B8-C797-AB04-AE28701BB526}"/>
              </a:ext>
            </a:extLst>
          </p:cNvPr>
          <p:cNvSpPr>
            <a:spLocks noGrp="1"/>
          </p:cNvSpPr>
          <p:nvPr>
            <p:ph type="sldNum" sz="quarter" idx="12"/>
          </p:nvPr>
        </p:nvSpPr>
        <p:spPr>
          <a:xfrm>
            <a:off x="11695206" y="6428967"/>
            <a:ext cx="2844800" cy="365125"/>
          </a:xfrm>
        </p:spPr>
        <p:txBody>
          <a:bodyPr/>
          <a:lstStyle>
            <a:lvl1pPr algn="l">
              <a:defRPr sz="1000">
                <a:solidFill>
                  <a:srgbClr val="F9F5EF"/>
                </a:solidFill>
              </a:defRPr>
            </a:lvl1pPr>
          </a:lstStyle>
          <a:p>
            <a:fld id="{7B8B4CB5-6F71-40EF-BF8A-0556FABA82B2}" type="slidenum">
              <a:rPr lang="en-US" smtClean="0"/>
              <a:pPr/>
              <a:t>‹#›</a:t>
            </a:fld>
            <a:endParaRPr lang="en-US"/>
          </a:p>
        </p:txBody>
      </p:sp>
      <p:pic>
        <p:nvPicPr>
          <p:cNvPr id="6" name="Graphic 5">
            <a:extLst>
              <a:ext uri="{FF2B5EF4-FFF2-40B4-BE49-F238E27FC236}">
                <a16:creationId xmlns:a16="http://schemas.microsoft.com/office/drawing/2014/main" id="{44B94831-FEA6-6566-9BD5-07FD9ADD5B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8064" y="6468156"/>
            <a:ext cx="6065078" cy="265140"/>
          </a:xfrm>
          <a:prstGeom prst="rect">
            <a:avLst/>
          </a:prstGeom>
        </p:spPr>
      </p:pic>
    </p:spTree>
    <p:extLst>
      <p:ext uri="{BB962C8B-B14F-4D97-AF65-F5344CB8AC3E}">
        <p14:creationId xmlns:p14="http://schemas.microsoft.com/office/powerpoint/2010/main" val="264488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5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PEN 2025 Template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B4CB5-6F71-40EF-BF8A-0556FABA82B2}" type="slidenum">
              <a:rPr lang="en-US" smtClean="0"/>
              <a:t>‹#›</a:t>
            </a:fld>
            <a:endParaRPr lang="en-US"/>
          </a:p>
        </p:txBody>
      </p:sp>
    </p:spTree>
    <p:extLst>
      <p:ext uri="{BB962C8B-B14F-4D97-AF65-F5344CB8AC3E}">
        <p14:creationId xmlns:p14="http://schemas.microsoft.com/office/powerpoint/2010/main" val="4243578127"/>
      </p:ext>
    </p:extLst>
  </p:cSld>
  <p:clrMap bg1="lt1" tx1="dk1" bg2="lt2" tx2="dk2" accent1="accent1" accent2="accent2" accent3="accent3" accent4="accent4" accent5="accent5" accent6="accent6" hlink="hlink" folHlink="folHlink"/>
  <p:sldLayoutIdLst>
    <p:sldLayoutId id="2147483729" r:id="rId1"/>
    <p:sldLayoutId id="2147483728" r:id="rId2"/>
    <p:sldLayoutId id="2147483731" r:id="rId3"/>
    <p:sldLayoutId id="2147483734" r:id="rId4"/>
    <p:sldLayoutId id="2147483751" r:id="rId5"/>
    <p:sldLayoutId id="2147483750" r:id="rId6"/>
    <p:sldLayoutId id="2147483749" r:id="rId7"/>
    <p:sldLayoutId id="2147483745" r:id="rId8"/>
    <p:sldLayoutId id="2147483748" r:id="rId9"/>
    <p:sldLayoutId id="2147483737" r:id="rId10"/>
    <p:sldLayoutId id="2147483742" r:id="rId11"/>
    <p:sldLayoutId id="2147483746" r:id="rId12"/>
    <p:sldLayoutId id="2147483747" r:id="rId13"/>
    <p:sldLayoutId id="2147483744" r:id="rId14"/>
    <p:sldLayoutId id="2147483738" r:id="rId15"/>
    <p:sldLayoutId id="2147483722" r:id="rId16"/>
    <p:sldLayoutId id="2147483721" r:id="rId17"/>
    <p:sldLayoutId id="2147483723" r:id="rId18"/>
    <p:sldLayoutId id="2147483724" r:id="rId19"/>
  </p:sldLayoutIdLst>
  <p:hf hd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52.png"/></Relationships>
</file>

<file path=ppt/slides/_rels/slide2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5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5.svg"/></Relationships>
</file>

<file path=ppt/slides/_rels/slide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48.jpeg"/><Relationship Id="rId4" Type="http://schemas.openxmlformats.org/officeDocument/2006/relationships/image" Target="../media/image2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line&#10;&#10;AI-generated content may be incorrect.">
            <a:extLst>
              <a:ext uri="{FF2B5EF4-FFF2-40B4-BE49-F238E27FC236}">
                <a16:creationId xmlns:a16="http://schemas.microsoft.com/office/drawing/2014/main" id="{61FE21BD-7701-C8EA-5BD8-CCDDC17C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1042595"/>
            <a:ext cx="6606463" cy="3634960"/>
          </a:xfrm>
          <a:prstGeom prst="rect">
            <a:avLst/>
          </a:prstGeom>
        </p:spPr>
      </p:pic>
      <p:sp>
        <p:nvSpPr>
          <p:cNvPr id="3" name="Title 2">
            <a:extLst>
              <a:ext uri="{FF2B5EF4-FFF2-40B4-BE49-F238E27FC236}">
                <a16:creationId xmlns:a16="http://schemas.microsoft.com/office/drawing/2014/main" id="{B5DDD554-96C6-6E31-0889-780AF18750FC}"/>
              </a:ext>
            </a:extLst>
          </p:cNvPr>
          <p:cNvSpPr>
            <a:spLocks noGrp="1"/>
          </p:cNvSpPr>
          <p:nvPr>
            <p:ph type="title"/>
          </p:nvPr>
        </p:nvSpPr>
        <p:spPr/>
        <p:txBody>
          <a:bodyPr>
            <a:normAutofit/>
          </a:bodyPr>
          <a:lstStyle/>
          <a:p>
            <a:r>
              <a:rPr lang="en-US" sz="3000"/>
              <a:t>Read Me First! What is the Procurement Excellence Network?</a:t>
            </a:r>
            <a:endParaRPr lang="en-US"/>
          </a:p>
        </p:txBody>
      </p:sp>
      <p:sp>
        <p:nvSpPr>
          <p:cNvPr id="2" name="Slide Number Placeholder 1">
            <a:extLst>
              <a:ext uri="{FF2B5EF4-FFF2-40B4-BE49-F238E27FC236}">
                <a16:creationId xmlns:a16="http://schemas.microsoft.com/office/drawing/2014/main" id="{9D137F25-FB7F-124A-2CA9-3C997556DCDF}"/>
              </a:ext>
            </a:extLst>
          </p:cNvPr>
          <p:cNvSpPr>
            <a:spLocks noGrp="1"/>
          </p:cNvSpPr>
          <p:nvPr>
            <p:ph type="sldNum" sz="quarter" idx="12"/>
          </p:nvPr>
        </p:nvSpPr>
        <p:spPr/>
        <p:txBody>
          <a:bodyPr/>
          <a:lstStyle/>
          <a:p>
            <a:pPr marL="0" lvl="0" indent="0" algn="r" rtl="0">
              <a:spcBef>
                <a:spcPts val="0"/>
              </a:spcBef>
              <a:spcAft>
                <a:spcPts val="0"/>
              </a:spcAft>
              <a:buNone/>
            </a:pPr>
            <a:r>
              <a:rPr lang="en-US"/>
              <a:t>   </a:t>
            </a:r>
            <a:fld id="{00000000-1234-1234-1234-123412341234}" type="slidenum">
              <a:rPr lang="en-US" smtClean="0"/>
              <a:t>1</a:t>
            </a:fld>
            <a:endParaRPr/>
          </a:p>
        </p:txBody>
      </p:sp>
      <p:sp>
        <p:nvSpPr>
          <p:cNvPr id="7" name="Rectangle 6">
            <a:extLst>
              <a:ext uri="{FF2B5EF4-FFF2-40B4-BE49-F238E27FC236}">
                <a16:creationId xmlns:a16="http://schemas.microsoft.com/office/drawing/2014/main" id="{6C995994-A395-C6AE-DF9E-B38EEFC00B86}"/>
              </a:ext>
            </a:extLst>
          </p:cNvPr>
          <p:cNvSpPr/>
          <p:nvPr/>
        </p:nvSpPr>
        <p:spPr>
          <a:xfrm>
            <a:off x="312659" y="5068862"/>
            <a:ext cx="11574541" cy="104549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Our goal with resources such as this one is to offer a template that you can adapt to your own government’s needs. </a:t>
            </a:r>
            <a:r>
              <a:rPr lang="en-US" sz="1800" dirty="0">
                <a:solidFill>
                  <a:schemeClr val="tx1"/>
                </a:solidFill>
              </a:rPr>
              <a:t>This slide deck is designed to support you along your journey toward procurement excellence by offering a template you can use to train potential vendors in how to best respond to government solicitations.</a:t>
            </a:r>
            <a:endParaRPr lang="en-US" dirty="0">
              <a:solidFill>
                <a:schemeClr val="tx1"/>
              </a:solidFill>
              <a:cs typeface="Arial" panose="020B0604020202020204"/>
            </a:endParaRPr>
          </a:p>
        </p:txBody>
      </p:sp>
      <p:sp>
        <p:nvSpPr>
          <p:cNvPr id="8" name="TextBox 7">
            <a:extLst>
              <a:ext uri="{FF2B5EF4-FFF2-40B4-BE49-F238E27FC236}">
                <a16:creationId xmlns:a16="http://schemas.microsoft.com/office/drawing/2014/main" id="{5B54A3BB-BB5D-9093-284A-51FF2C83C5E0}"/>
              </a:ext>
            </a:extLst>
          </p:cNvPr>
          <p:cNvSpPr txBox="1"/>
          <p:nvPr/>
        </p:nvSpPr>
        <p:spPr>
          <a:xfrm>
            <a:off x="7616616" y="1319626"/>
            <a:ext cx="3927684" cy="3170099"/>
          </a:xfrm>
          <a:prstGeom prst="rect">
            <a:avLst/>
          </a:prstGeom>
          <a:noFill/>
        </p:spPr>
        <p:txBody>
          <a:bodyPr wrap="square">
            <a:spAutoFit/>
          </a:bodyPr>
          <a:lstStyle/>
          <a:p>
            <a:r>
              <a:rPr lang="en-US" sz="2000" dirty="0">
                <a:effectLst/>
                <a:latin typeface="+mj-lt"/>
              </a:rPr>
              <a:t>The Procurement Excellence Network (PEN), an initiative of Partners for Public Good, is a free online hub to support public sector leaders as they drive reforms to procurement practices</a:t>
            </a:r>
            <a:r>
              <a:rPr lang="en-US" sz="2000" dirty="0">
                <a:latin typeface="+mj-lt"/>
              </a:rPr>
              <a:t>.</a:t>
            </a:r>
            <a:r>
              <a:rPr lang="en-US" sz="2000" dirty="0">
                <a:effectLst/>
                <a:latin typeface="+mj-lt"/>
              </a:rPr>
              <a:t> </a:t>
            </a:r>
            <a:r>
              <a:rPr lang="en-US" sz="2000" dirty="0">
                <a:latin typeface="+mj-lt"/>
              </a:rPr>
              <a:t>Built by and for state and local government leaders, </a:t>
            </a:r>
            <a:r>
              <a:rPr lang="en-US" sz="2000" dirty="0"/>
              <a:t>PEN offers tools, trainings, and resources and is completely free.</a:t>
            </a:r>
            <a:endParaRPr lang="en-US" sz="2000" dirty="0">
              <a:effectLst/>
              <a:latin typeface="+mj-lt"/>
            </a:endParaRPr>
          </a:p>
        </p:txBody>
      </p:sp>
      <p:sp>
        <p:nvSpPr>
          <p:cNvPr id="9" name="Rectangle: Rounded Corners 8">
            <a:extLst>
              <a:ext uri="{FF2B5EF4-FFF2-40B4-BE49-F238E27FC236}">
                <a16:creationId xmlns:a16="http://schemas.microsoft.com/office/drawing/2014/main" id="{CDDA48A6-C503-1325-41D3-206F6AA8069D}"/>
              </a:ext>
            </a:extLst>
          </p:cNvPr>
          <p:cNvSpPr/>
          <p:nvPr/>
        </p:nvSpPr>
        <p:spPr>
          <a:xfrm>
            <a:off x="1732884" y="4520733"/>
            <a:ext cx="4436094" cy="4670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procurementexcellencenetwork.org</a:t>
            </a:r>
          </a:p>
        </p:txBody>
      </p:sp>
    </p:spTree>
    <p:extLst>
      <p:ext uri="{BB962C8B-B14F-4D97-AF65-F5344CB8AC3E}">
        <p14:creationId xmlns:p14="http://schemas.microsoft.com/office/powerpoint/2010/main" val="26747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Overview and Background</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10</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a:solidFill>
                  <a:schemeClr val="bg1"/>
                </a:solidFill>
              </a:rPr>
              <a:t>RFP Overview</a:t>
            </a:r>
          </a:p>
        </p:txBody>
      </p:sp>
      <p:sp>
        <p:nvSpPr>
          <p:cNvPr id="11" name="Rectangle 10">
            <a:extLst>
              <a:ext uri="{FF2B5EF4-FFF2-40B4-BE49-F238E27FC236}">
                <a16:creationId xmlns:a16="http://schemas.microsoft.com/office/drawing/2014/main" id="{5D42E6BE-9909-58B1-0F1C-DA5D930E3585}"/>
              </a:ext>
            </a:extLst>
          </p:cNvPr>
          <p:cNvSpPr/>
          <p:nvPr/>
        </p:nvSpPr>
        <p:spPr>
          <a:xfrm>
            <a:off x="790624" y="1803711"/>
            <a:ext cx="3496896" cy="1200329"/>
          </a:xfrm>
          <a:prstGeom prst="rect">
            <a:avLst/>
          </a:prstGeom>
        </p:spPr>
        <p:txBody>
          <a:bodyPr wrap="square">
            <a:spAutoFit/>
          </a:bodyPr>
          <a:lstStyle/>
          <a:p>
            <a:pPr>
              <a:defRPr/>
            </a:pPr>
            <a:r>
              <a:rPr lang="en-US" sz="2400" b="1" i="1">
                <a:solidFill>
                  <a:schemeClr val="tx1"/>
                </a:solidFill>
                <a:highlight>
                  <a:srgbClr val="FFFF00"/>
                </a:highlight>
              </a:rPr>
              <a:t>[insert images of an example RFP overview and background]</a:t>
            </a:r>
          </a:p>
        </p:txBody>
      </p:sp>
      <p:sp>
        <p:nvSpPr>
          <p:cNvPr id="9" name="TextBox 8">
            <a:extLst>
              <a:ext uri="{FF2B5EF4-FFF2-40B4-BE49-F238E27FC236}">
                <a16:creationId xmlns:a16="http://schemas.microsoft.com/office/drawing/2014/main" id="{560397E6-D4A5-1E7D-C1EF-444652043372}"/>
              </a:ext>
            </a:extLst>
          </p:cNvPr>
          <p:cNvSpPr txBox="1"/>
          <p:nvPr/>
        </p:nvSpPr>
        <p:spPr>
          <a:xfrm>
            <a:off x="6522721" y="1819262"/>
            <a:ext cx="4120068" cy="461665"/>
          </a:xfrm>
          <a:prstGeom prst="rect">
            <a:avLst/>
          </a:prstGeom>
          <a:solidFill>
            <a:schemeClr val="accent1"/>
          </a:solidFill>
        </p:spPr>
        <p:txBody>
          <a:bodyPr wrap="square" rtlCol="0">
            <a:spAutoFit/>
          </a:bodyPr>
          <a:lstStyle/>
          <a:p>
            <a:r>
              <a:rPr lang="en-US" sz="2400" b="1" dirty="0">
                <a:solidFill>
                  <a:schemeClr val="bg1"/>
                </a:solidFill>
              </a:rPr>
              <a:t>These sections tell you:</a:t>
            </a:r>
          </a:p>
        </p:txBody>
      </p:sp>
      <p:sp>
        <p:nvSpPr>
          <p:cNvPr id="10" name="TextBox 9">
            <a:extLst>
              <a:ext uri="{FF2B5EF4-FFF2-40B4-BE49-F238E27FC236}">
                <a16:creationId xmlns:a16="http://schemas.microsoft.com/office/drawing/2014/main" id="{D505738B-B3DE-C87A-7EE4-C92A59CD8496}"/>
              </a:ext>
            </a:extLst>
          </p:cNvPr>
          <p:cNvSpPr txBox="1"/>
          <p:nvPr/>
        </p:nvSpPr>
        <p:spPr>
          <a:xfrm>
            <a:off x="6522721" y="2413001"/>
            <a:ext cx="5049616" cy="3877985"/>
          </a:xfrm>
          <a:prstGeom prst="rect">
            <a:avLst/>
          </a:prstGeom>
          <a:noFill/>
        </p:spPr>
        <p:txBody>
          <a:bodyPr wrap="square" lIns="91440" tIns="45720" rIns="91440" bIns="45720" rtlCol="0" anchor="t">
            <a:spAutoFit/>
          </a:bodyPr>
          <a:lstStyle/>
          <a:p>
            <a:pPr marL="380365" indent="-380365">
              <a:spcAft>
                <a:spcPts val="1200"/>
              </a:spcAft>
              <a:buFont typeface="Arial" panose="020B0604020202020204" pitchFamily="34" charset="0"/>
              <a:buChar char="•"/>
            </a:pPr>
            <a:r>
              <a:rPr lang="en-US" sz="2400"/>
              <a:t>What problem the </a:t>
            </a:r>
            <a:r>
              <a:rPr lang="en-US" sz="2400">
                <a:highlight>
                  <a:srgbClr val="FFFF00"/>
                </a:highlight>
              </a:rPr>
              <a:t>government </a:t>
            </a:r>
            <a:r>
              <a:rPr lang="en-US" sz="2400"/>
              <a:t>is trying to solve</a:t>
            </a:r>
            <a:endParaRPr lang="en-US"/>
          </a:p>
          <a:p>
            <a:pPr marL="380365" indent="-380365">
              <a:spcAft>
                <a:spcPts val="1200"/>
              </a:spcAft>
              <a:buFont typeface="Arial" panose="020B0604020202020204" pitchFamily="34" charset="0"/>
              <a:buChar char="•"/>
            </a:pPr>
            <a:r>
              <a:rPr lang="en-US" sz="2400"/>
              <a:t>Who are the intended users of the service or product</a:t>
            </a:r>
          </a:p>
          <a:p>
            <a:pPr marL="380365" indent="-380365">
              <a:spcAft>
                <a:spcPts val="1200"/>
              </a:spcAft>
              <a:buFont typeface="Arial" panose="020B0604020202020204" pitchFamily="34" charset="0"/>
              <a:buChar char="•"/>
            </a:pPr>
            <a:r>
              <a:rPr lang="en-US" sz="2400"/>
              <a:t>Why the government needs this service or product</a:t>
            </a:r>
          </a:p>
          <a:p>
            <a:pPr marL="380365" indent="-380365">
              <a:spcAft>
                <a:spcPts val="1200"/>
              </a:spcAft>
              <a:buFont typeface="Arial" panose="020B0604020202020204" pitchFamily="34" charset="0"/>
              <a:buChar char="•"/>
            </a:pPr>
            <a:r>
              <a:rPr lang="en-US" sz="2400"/>
              <a:t>What context and consideration a vendor needs to know about the purchase</a:t>
            </a:r>
          </a:p>
        </p:txBody>
      </p:sp>
    </p:spTree>
    <p:extLst>
      <p:ext uri="{BB962C8B-B14F-4D97-AF65-F5344CB8AC3E}">
        <p14:creationId xmlns:p14="http://schemas.microsoft.com/office/powerpoint/2010/main" val="422550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Scope of Work</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11</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RFP Overview</a:t>
            </a:r>
          </a:p>
        </p:txBody>
      </p:sp>
      <p:sp>
        <p:nvSpPr>
          <p:cNvPr id="9" name="TextBox 8">
            <a:extLst>
              <a:ext uri="{FF2B5EF4-FFF2-40B4-BE49-F238E27FC236}">
                <a16:creationId xmlns:a16="http://schemas.microsoft.com/office/drawing/2014/main" id="{560397E6-D4A5-1E7D-C1EF-444652043372}"/>
              </a:ext>
            </a:extLst>
          </p:cNvPr>
          <p:cNvSpPr txBox="1"/>
          <p:nvPr/>
        </p:nvSpPr>
        <p:spPr>
          <a:xfrm>
            <a:off x="599536" y="1275771"/>
            <a:ext cx="4120068" cy="461665"/>
          </a:xfrm>
          <a:prstGeom prst="rect">
            <a:avLst/>
          </a:prstGeom>
          <a:solidFill>
            <a:schemeClr val="accent1"/>
          </a:solidFill>
        </p:spPr>
        <p:txBody>
          <a:bodyPr wrap="square" rtlCol="0">
            <a:spAutoFit/>
          </a:bodyPr>
          <a:lstStyle/>
          <a:p>
            <a:r>
              <a:rPr lang="en-US" sz="2400" b="1">
                <a:solidFill>
                  <a:schemeClr val="bg1"/>
                </a:solidFill>
              </a:rPr>
              <a:t>This section tells you:</a:t>
            </a:r>
          </a:p>
        </p:txBody>
      </p:sp>
      <p:sp>
        <p:nvSpPr>
          <p:cNvPr id="10" name="TextBox 9">
            <a:extLst>
              <a:ext uri="{FF2B5EF4-FFF2-40B4-BE49-F238E27FC236}">
                <a16:creationId xmlns:a16="http://schemas.microsoft.com/office/drawing/2014/main" id="{D505738B-B3DE-C87A-7EE4-C92A59CD8496}"/>
              </a:ext>
            </a:extLst>
          </p:cNvPr>
          <p:cNvSpPr txBox="1"/>
          <p:nvPr/>
        </p:nvSpPr>
        <p:spPr>
          <a:xfrm>
            <a:off x="599536" y="1869510"/>
            <a:ext cx="5049616" cy="4093428"/>
          </a:xfrm>
          <a:prstGeom prst="rect">
            <a:avLst/>
          </a:prstGeom>
          <a:noFill/>
        </p:spPr>
        <p:txBody>
          <a:bodyPr wrap="square" lIns="91440" tIns="45720" rIns="91440" bIns="45720" rtlCol="0" anchor="t">
            <a:spAutoFit/>
          </a:bodyPr>
          <a:lstStyle/>
          <a:p>
            <a:pPr marL="380365" indent="-380365">
              <a:spcAft>
                <a:spcPts val="1200"/>
              </a:spcAft>
              <a:buFont typeface="Arial" panose="020B0604020202020204" pitchFamily="34" charset="0"/>
              <a:buChar char="•"/>
            </a:pPr>
            <a:r>
              <a:rPr lang="en-US" sz="2400"/>
              <a:t>What activities, deliverables, and/or products the </a:t>
            </a:r>
            <a:r>
              <a:rPr lang="en-US" sz="2400">
                <a:highlight>
                  <a:srgbClr val="FFFF00"/>
                </a:highlight>
              </a:rPr>
              <a:t>government </a:t>
            </a:r>
            <a:r>
              <a:rPr lang="en-US" sz="2400"/>
              <a:t>expects to be completed during this contract</a:t>
            </a:r>
            <a:endParaRPr lang="en-US"/>
          </a:p>
          <a:p>
            <a:pPr marL="380365" indent="-380365">
              <a:spcAft>
                <a:spcPts val="1200"/>
              </a:spcAft>
              <a:buFont typeface="Arial" panose="020B0604020202020204" pitchFamily="34" charset="0"/>
              <a:buChar char="•"/>
            </a:pPr>
            <a:r>
              <a:rPr lang="en-US" sz="2400"/>
              <a:t>What requirements the government expects the vendor to meet</a:t>
            </a:r>
          </a:p>
          <a:p>
            <a:pPr marL="380365" indent="-380365">
              <a:spcAft>
                <a:spcPts val="1200"/>
              </a:spcAft>
              <a:buFont typeface="Arial" panose="020B0604020202020204" pitchFamily="34" charset="0"/>
              <a:buChar char="•"/>
            </a:pPr>
            <a:r>
              <a:rPr lang="en-US" sz="2400"/>
              <a:t>Why those activities and requirements are crucial to the RFP’s goals and outcomes</a:t>
            </a:r>
          </a:p>
        </p:txBody>
      </p:sp>
      <p:sp>
        <p:nvSpPr>
          <p:cNvPr id="2" name="Rectangle 1">
            <a:extLst>
              <a:ext uri="{FF2B5EF4-FFF2-40B4-BE49-F238E27FC236}">
                <a16:creationId xmlns:a16="http://schemas.microsoft.com/office/drawing/2014/main" id="{B9FB48E3-0EA5-2E7D-966E-CA5CD7EE33B9}"/>
              </a:ext>
            </a:extLst>
          </p:cNvPr>
          <p:cNvSpPr/>
          <p:nvPr/>
        </p:nvSpPr>
        <p:spPr>
          <a:xfrm>
            <a:off x="7126958" y="2192674"/>
            <a:ext cx="3496896" cy="1200329"/>
          </a:xfrm>
          <a:prstGeom prst="rect">
            <a:avLst/>
          </a:prstGeom>
        </p:spPr>
        <p:txBody>
          <a:bodyPr wrap="square">
            <a:spAutoFit/>
          </a:bodyPr>
          <a:lstStyle/>
          <a:p>
            <a:pPr>
              <a:defRPr/>
            </a:pPr>
            <a:r>
              <a:rPr lang="en-US" sz="2400" b="1" i="1">
                <a:solidFill>
                  <a:schemeClr val="tx1"/>
                </a:solidFill>
                <a:highlight>
                  <a:srgbClr val="FFFF00"/>
                </a:highlight>
              </a:rPr>
              <a:t>[insert images of sample RFP scopes of work]</a:t>
            </a:r>
          </a:p>
        </p:txBody>
      </p:sp>
    </p:spTree>
    <p:extLst>
      <p:ext uri="{BB962C8B-B14F-4D97-AF65-F5344CB8AC3E}">
        <p14:creationId xmlns:p14="http://schemas.microsoft.com/office/powerpoint/2010/main" val="1901704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Performance Metrics</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12</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RFP Overview</a:t>
            </a:r>
          </a:p>
        </p:txBody>
      </p:sp>
      <p:sp>
        <p:nvSpPr>
          <p:cNvPr id="9" name="TextBox 8">
            <a:extLst>
              <a:ext uri="{FF2B5EF4-FFF2-40B4-BE49-F238E27FC236}">
                <a16:creationId xmlns:a16="http://schemas.microsoft.com/office/drawing/2014/main" id="{560397E6-D4A5-1E7D-C1EF-444652043372}"/>
              </a:ext>
            </a:extLst>
          </p:cNvPr>
          <p:cNvSpPr txBox="1"/>
          <p:nvPr/>
        </p:nvSpPr>
        <p:spPr>
          <a:xfrm>
            <a:off x="599536" y="1311355"/>
            <a:ext cx="4120068" cy="461665"/>
          </a:xfrm>
          <a:prstGeom prst="rect">
            <a:avLst/>
          </a:prstGeom>
          <a:solidFill>
            <a:schemeClr val="accent1"/>
          </a:solidFill>
        </p:spPr>
        <p:txBody>
          <a:bodyPr wrap="square" rtlCol="0">
            <a:spAutoFit/>
          </a:bodyPr>
          <a:lstStyle/>
          <a:p>
            <a:r>
              <a:rPr lang="en-US" sz="2400" b="1">
                <a:solidFill>
                  <a:schemeClr val="bg1"/>
                </a:solidFill>
              </a:rPr>
              <a:t>This section tells you:</a:t>
            </a:r>
          </a:p>
        </p:txBody>
      </p:sp>
      <p:sp>
        <p:nvSpPr>
          <p:cNvPr id="10" name="TextBox 9">
            <a:extLst>
              <a:ext uri="{FF2B5EF4-FFF2-40B4-BE49-F238E27FC236}">
                <a16:creationId xmlns:a16="http://schemas.microsoft.com/office/drawing/2014/main" id="{D505738B-B3DE-C87A-7EE4-C92A59CD8496}"/>
              </a:ext>
            </a:extLst>
          </p:cNvPr>
          <p:cNvSpPr txBox="1"/>
          <p:nvPr/>
        </p:nvSpPr>
        <p:spPr>
          <a:xfrm>
            <a:off x="599536" y="1905094"/>
            <a:ext cx="5049616" cy="3354765"/>
          </a:xfrm>
          <a:prstGeom prst="rect">
            <a:avLst/>
          </a:prstGeom>
          <a:noFill/>
        </p:spPr>
        <p:txBody>
          <a:bodyPr wrap="square" lIns="91440" tIns="45720" rIns="91440" bIns="45720" rtlCol="0" anchor="t">
            <a:spAutoFit/>
          </a:bodyPr>
          <a:lstStyle/>
          <a:p>
            <a:pPr marL="380365" indent="-380365">
              <a:spcAft>
                <a:spcPts val="1200"/>
              </a:spcAft>
              <a:buFont typeface="Arial" panose="020B0604020202020204" pitchFamily="34" charset="0"/>
              <a:buChar char="•"/>
            </a:pPr>
            <a:r>
              <a:rPr lang="en-US" sz="2400"/>
              <a:t>How the </a:t>
            </a:r>
            <a:r>
              <a:rPr lang="en-US" sz="2400">
                <a:highlight>
                  <a:srgbClr val="FFFF00"/>
                </a:highlight>
              </a:rPr>
              <a:t>government </a:t>
            </a:r>
            <a:r>
              <a:rPr lang="en-US" sz="2400"/>
              <a:t>will be tracking vendor performance and progress towards outcomes</a:t>
            </a:r>
            <a:endParaRPr lang="en-US"/>
          </a:p>
          <a:p>
            <a:pPr marL="380365" indent="-380365">
              <a:spcAft>
                <a:spcPts val="1200"/>
              </a:spcAft>
              <a:buFont typeface="Arial" panose="020B0604020202020204" pitchFamily="34" charset="0"/>
              <a:buChar char="•"/>
            </a:pPr>
            <a:r>
              <a:rPr lang="en-US" sz="2400"/>
              <a:t>Who will collect those metrics and how often</a:t>
            </a:r>
          </a:p>
          <a:p>
            <a:pPr marL="380365" indent="-380365">
              <a:spcAft>
                <a:spcPts val="1200"/>
              </a:spcAft>
              <a:buFont typeface="Arial" panose="020B0604020202020204" pitchFamily="34" charset="0"/>
              <a:buChar char="•"/>
            </a:pPr>
            <a:r>
              <a:rPr lang="en-US" sz="2400"/>
              <a:t>How the </a:t>
            </a:r>
            <a:r>
              <a:rPr lang="en-US" sz="2400">
                <a:highlight>
                  <a:srgbClr val="FFFF00"/>
                </a:highlight>
              </a:rPr>
              <a:t>government </a:t>
            </a:r>
            <a:r>
              <a:rPr lang="en-US" sz="2400"/>
              <a:t>will engage with the vendor during the contract</a:t>
            </a:r>
          </a:p>
        </p:txBody>
      </p:sp>
      <p:sp>
        <p:nvSpPr>
          <p:cNvPr id="2" name="Rectangle 1">
            <a:extLst>
              <a:ext uri="{FF2B5EF4-FFF2-40B4-BE49-F238E27FC236}">
                <a16:creationId xmlns:a16="http://schemas.microsoft.com/office/drawing/2014/main" id="{B9FB48E3-0EA5-2E7D-966E-CA5CD7EE33B9}"/>
              </a:ext>
            </a:extLst>
          </p:cNvPr>
          <p:cNvSpPr/>
          <p:nvPr/>
        </p:nvSpPr>
        <p:spPr>
          <a:xfrm>
            <a:off x="7126958" y="2192674"/>
            <a:ext cx="3496896" cy="1200329"/>
          </a:xfrm>
          <a:prstGeom prst="rect">
            <a:avLst/>
          </a:prstGeom>
        </p:spPr>
        <p:txBody>
          <a:bodyPr wrap="square">
            <a:spAutoFit/>
          </a:bodyPr>
          <a:lstStyle/>
          <a:p>
            <a:pPr>
              <a:defRPr/>
            </a:pPr>
            <a:r>
              <a:rPr lang="en-US" sz="2400" b="1" i="1">
                <a:solidFill>
                  <a:schemeClr val="tx1"/>
                </a:solidFill>
                <a:highlight>
                  <a:srgbClr val="FFFF00"/>
                </a:highlight>
              </a:rPr>
              <a:t>[insert images of sample RFP performance metrics]</a:t>
            </a:r>
          </a:p>
        </p:txBody>
      </p:sp>
      <p:sp>
        <p:nvSpPr>
          <p:cNvPr id="4" name="TextBox 3">
            <a:extLst>
              <a:ext uri="{FF2B5EF4-FFF2-40B4-BE49-F238E27FC236}">
                <a16:creationId xmlns:a16="http://schemas.microsoft.com/office/drawing/2014/main" id="{232005B6-2B26-A4EC-82E3-D964001416CC}"/>
              </a:ext>
            </a:extLst>
          </p:cNvPr>
          <p:cNvSpPr txBox="1"/>
          <p:nvPr/>
        </p:nvSpPr>
        <p:spPr>
          <a:xfrm>
            <a:off x="599536" y="5546645"/>
            <a:ext cx="10972800" cy="769441"/>
          </a:xfrm>
          <a:prstGeom prst="rect">
            <a:avLst/>
          </a:prstGeom>
          <a:solidFill>
            <a:schemeClr val="tx2"/>
          </a:solidFill>
        </p:spPr>
        <p:txBody>
          <a:bodyPr wrap="square" lIns="91440" tIns="45720" rIns="91440" bIns="45720" rtlCol="0" anchor="t">
            <a:spAutoFit/>
          </a:bodyPr>
          <a:lstStyle/>
          <a:p>
            <a:r>
              <a:rPr lang="en-US" sz="2200" b="1" dirty="0">
                <a:solidFill>
                  <a:schemeClr val="bg1"/>
                </a:solidFill>
              </a:rPr>
              <a:t>An RFP is NOT the contract </a:t>
            </a:r>
            <a:r>
              <a:rPr lang="en-US" sz="2200" dirty="0">
                <a:solidFill>
                  <a:schemeClr val="bg1"/>
                </a:solidFill>
              </a:rPr>
              <a:t>– the final performance metrics will usually ultimately be determined by the awarded vendor and the </a:t>
            </a:r>
            <a:r>
              <a:rPr lang="en-US" sz="2200" dirty="0">
                <a:highlight>
                  <a:srgbClr val="FFFF00"/>
                </a:highlight>
              </a:rPr>
              <a:t>government</a:t>
            </a:r>
            <a:r>
              <a:rPr lang="en-US" sz="2200" dirty="0">
                <a:solidFill>
                  <a:schemeClr val="bg1"/>
                </a:solidFill>
              </a:rPr>
              <a:t> jointly. </a:t>
            </a:r>
          </a:p>
        </p:txBody>
      </p:sp>
    </p:spTree>
    <p:extLst>
      <p:ext uri="{BB962C8B-B14F-4D97-AF65-F5344CB8AC3E}">
        <p14:creationId xmlns:p14="http://schemas.microsoft.com/office/powerpoint/2010/main" val="3103639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Evaluation Criteria</a:t>
            </a:r>
            <a:br>
              <a:rPr lang="en-US"/>
            </a:b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13</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a:solidFill>
                  <a:schemeClr val="bg1"/>
                </a:solidFill>
              </a:rPr>
              <a:t>RFP Overview</a:t>
            </a:r>
          </a:p>
        </p:txBody>
      </p:sp>
      <p:sp>
        <p:nvSpPr>
          <p:cNvPr id="9" name="TextBox 8">
            <a:extLst>
              <a:ext uri="{FF2B5EF4-FFF2-40B4-BE49-F238E27FC236}">
                <a16:creationId xmlns:a16="http://schemas.microsoft.com/office/drawing/2014/main" id="{560397E6-D4A5-1E7D-C1EF-444652043372}"/>
              </a:ext>
            </a:extLst>
          </p:cNvPr>
          <p:cNvSpPr txBox="1"/>
          <p:nvPr/>
        </p:nvSpPr>
        <p:spPr>
          <a:xfrm>
            <a:off x="5195470" y="951970"/>
            <a:ext cx="4120068" cy="461665"/>
          </a:xfrm>
          <a:prstGeom prst="rect">
            <a:avLst/>
          </a:prstGeom>
          <a:solidFill>
            <a:schemeClr val="accent1"/>
          </a:solidFill>
        </p:spPr>
        <p:txBody>
          <a:bodyPr wrap="square" rtlCol="0">
            <a:spAutoFit/>
          </a:bodyPr>
          <a:lstStyle/>
          <a:p>
            <a:r>
              <a:rPr lang="en-US" sz="2400" b="1" dirty="0">
                <a:solidFill>
                  <a:schemeClr val="bg1"/>
                </a:solidFill>
              </a:rPr>
              <a:t>This section tells you:</a:t>
            </a:r>
          </a:p>
        </p:txBody>
      </p:sp>
      <p:sp>
        <p:nvSpPr>
          <p:cNvPr id="10" name="TextBox 9">
            <a:extLst>
              <a:ext uri="{FF2B5EF4-FFF2-40B4-BE49-F238E27FC236}">
                <a16:creationId xmlns:a16="http://schemas.microsoft.com/office/drawing/2014/main" id="{D505738B-B3DE-C87A-7EE4-C92A59CD8496}"/>
              </a:ext>
            </a:extLst>
          </p:cNvPr>
          <p:cNvSpPr txBox="1"/>
          <p:nvPr/>
        </p:nvSpPr>
        <p:spPr>
          <a:xfrm>
            <a:off x="5195470" y="1526846"/>
            <a:ext cx="6692030" cy="5047857"/>
          </a:xfrm>
          <a:prstGeom prst="rect">
            <a:avLst/>
          </a:prstGeom>
          <a:noFill/>
        </p:spPr>
        <p:txBody>
          <a:bodyPr wrap="square" lIns="91440" tIns="45720" rIns="91440" bIns="45720" rtlCol="0" anchor="t">
            <a:spAutoFit/>
          </a:bodyPr>
          <a:lstStyle/>
          <a:p>
            <a:pPr marL="456565" indent="-456565">
              <a:spcAft>
                <a:spcPts val="1600"/>
              </a:spcAft>
              <a:buFont typeface="Arial" panose="020B0604020202020204" pitchFamily="34" charset="0"/>
              <a:buChar char="•"/>
            </a:pPr>
            <a:r>
              <a:rPr lang="en-US" sz="2400" b="1"/>
              <a:t>How responses are evaluated: </a:t>
            </a:r>
            <a:r>
              <a:rPr lang="en-US" sz="2400"/>
              <a:t>The RFP will list various categories, each with a point value, and a basic description of what a top score looks like. Typically, points add up to 100.</a:t>
            </a:r>
            <a:endParaRPr lang="en-US"/>
          </a:p>
          <a:p>
            <a:pPr marL="456565" indent="-456565">
              <a:spcAft>
                <a:spcPts val="800"/>
              </a:spcAft>
              <a:buFont typeface="Arial" panose="020B0604020202020204" pitchFamily="34" charset="0"/>
              <a:buChar char="•"/>
            </a:pPr>
            <a:r>
              <a:rPr lang="en-US" sz="2400"/>
              <a:t>Again, RFPs are primarily evaluated on </a:t>
            </a:r>
            <a:r>
              <a:rPr lang="en-US" sz="2400" b="1"/>
              <a:t>qualitative factors and price</a:t>
            </a:r>
            <a:r>
              <a:rPr lang="en-US" sz="2400"/>
              <a:t>. These can include:</a:t>
            </a:r>
          </a:p>
          <a:p>
            <a:pPr marL="1066165" lvl="1" indent="-456565">
              <a:spcAft>
                <a:spcPts val="533"/>
              </a:spcAft>
              <a:buFont typeface="Wingdings" panose="05000000000000000000" pitchFamily="2" charset="2"/>
              <a:buChar char="Ø"/>
            </a:pPr>
            <a:r>
              <a:rPr lang="en-US" sz="1850"/>
              <a:t>Qualifications and experience</a:t>
            </a:r>
          </a:p>
          <a:p>
            <a:pPr marL="1066165" lvl="1" indent="-456565">
              <a:spcAft>
                <a:spcPts val="533"/>
              </a:spcAft>
              <a:buFont typeface="Wingdings" panose="05000000000000000000" pitchFamily="2" charset="2"/>
              <a:buChar char="Ø"/>
            </a:pPr>
            <a:r>
              <a:rPr lang="en-US" sz="1850"/>
              <a:t>Service delivery</a:t>
            </a:r>
          </a:p>
          <a:p>
            <a:pPr marL="1066165" lvl="1" indent="-456565">
              <a:spcAft>
                <a:spcPts val="533"/>
              </a:spcAft>
              <a:buFont typeface="Wingdings" panose="05000000000000000000" pitchFamily="2" charset="2"/>
              <a:buChar char="Ø"/>
            </a:pPr>
            <a:r>
              <a:rPr lang="en-US" sz="1850"/>
              <a:t>Staff capacity and training</a:t>
            </a:r>
          </a:p>
          <a:p>
            <a:pPr marL="1066165" lvl="1" indent="-456565">
              <a:spcAft>
                <a:spcPts val="533"/>
              </a:spcAft>
              <a:buFont typeface="Wingdings" panose="05000000000000000000" pitchFamily="2" charset="2"/>
              <a:buChar char="Ø"/>
            </a:pPr>
            <a:r>
              <a:rPr lang="en-US" sz="1850"/>
              <a:t>Familiarity with project context or recipients</a:t>
            </a:r>
          </a:p>
          <a:p>
            <a:pPr marL="1066165" lvl="1" indent="-456565">
              <a:spcAft>
                <a:spcPts val="533"/>
              </a:spcAft>
              <a:buFont typeface="Wingdings" panose="05000000000000000000" pitchFamily="2" charset="2"/>
              <a:buChar char="Ø"/>
            </a:pPr>
            <a:r>
              <a:rPr lang="en-US" sz="1850"/>
              <a:t>Past performance</a:t>
            </a:r>
          </a:p>
        </p:txBody>
      </p:sp>
      <p:sp>
        <p:nvSpPr>
          <p:cNvPr id="2" name="Rectangle 1">
            <a:extLst>
              <a:ext uri="{FF2B5EF4-FFF2-40B4-BE49-F238E27FC236}">
                <a16:creationId xmlns:a16="http://schemas.microsoft.com/office/drawing/2014/main" id="{B9FB48E3-0EA5-2E7D-966E-CA5CD7EE33B9}"/>
              </a:ext>
            </a:extLst>
          </p:cNvPr>
          <p:cNvSpPr/>
          <p:nvPr/>
        </p:nvSpPr>
        <p:spPr>
          <a:xfrm>
            <a:off x="599536" y="1953611"/>
            <a:ext cx="3496896" cy="1200329"/>
          </a:xfrm>
          <a:prstGeom prst="rect">
            <a:avLst/>
          </a:prstGeom>
        </p:spPr>
        <p:txBody>
          <a:bodyPr wrap="square">
            <a:spAutoFit/>
          </a:bodyPr>
          <a:lstStyle/>
          <a:p>
            <a:pPr>
              <a:defRPr/>
            </a:pPr>
            <a:r>
              <a:rPr lang="en-US" sz="2400" b="1" i="1">
                <a:solidFill>
                  <a:schemeClr val="tx1"/>
                </a:solidFill>
                <a:highlight>
                  <a:srgbClr val="FFFF00"/>
                </a:highlight>
              </a:rPr>
              <a:t>[insert images of sample RFP evaluation criteria]</a:t>
            </a:r>
          </a:p>
        </p:txBody>
      </p:sp>
    </p:spTree>
    <p:extLst>
      <p:ext uri="{BB962C8B-B14F-4D97-AF65-F5344CB8AC3E}">
        <p14:creationId xmlns:p14="http://schemas.microsoft.com/office/powerpoint/2010/main" val="995393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dirty="0"/>
              <a:t>Proposal Content and Responses</a:t>
            </a:r>
            <a:endParaRPr dirty="0"/>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14</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a:solidFill>
                  <a:schemeClr val="bg1"/>
                </a:solidFill>
              </a:rPr>
              <a:t>RFP Overview</a:t>
            </a:r>
          </a:p>
        </p:txBody>
      </p:sp>
      <p:sp>
        <p:nvSpPr>
          <p:cNvPr id="9" name="TextBox 8">
            <a:extLst>
              <a:ext uri="{FF2B5EF4-FFF2-40B4-BE49-F238E27FC236}">
                <a16:creationId xmlns:a16="http://schemas.microsoft.com/office/drawing/2014/main" id="{560397E6-D4A5-1E7D-C1EF-444652043372}"/>
              </a:ext>
            </a:extLst>
          </p:cNvPr>
          <p:cNvSpPr txBox="1"/>
          <p:nvPr/>
        </p:nvSpPr>
        <p:spPr>
          <a:xfrm>
            <a:off x="599536" y="1311355"/>
            <a:ext cx="4120068" cy="461665"/>
          </a:xfrm>
          <a:prstGeom prst="rect">
            <a:avLst/>
          </a:prstGeom>
          <a:solidFill>
            <a:schemeClr val="accent1"/>
          </a:solidFill>
        </p:spPr>
        <p:txBody>
          <a:bodyPr wrap="square" rtlCol="0">
            <a:spAutoFit/>
          </a:bodyPr>
          <a:lstStyle/>
          <a:p>
            <a:r>
              <a:rPr lang="en-US" sz="2400" b="1">
                <a:solidFill>
                  <a:schemeClr val="bg1"/>
                </a:solidFill>
              </a:rPr>
              <a:t>This section tells you:</a:t>
            </a:r>
          </a:p>
        </p:txBody>
      </p:sp>
      <p:sp>
        <p:nvSpPr>
          <p:cNvPr id="10" name="TextBox 9">
            <a:extLst>
              <a:ext uri="{FF2B5EF4-FFF2-40B4-BE49-F238E27FC236}">
                <a16:creationId xmlns:a16="http://schemas.microsoft.com/office/drawing/2014/main" id="{D505738B-B3DE-C87A-7EE4-C92A59CD8496}"/>
              </a:ext>
            </a:extLst>
          </p:cNvPr>
          <p:cNvSpPr txBox="1"/>
          <p:nvPr/>
        </p:nvSpPr>
        <p:spPr>
          <a:xfrm>
            <a:off x="599536" y="1905094"/>
            <a:ext cx="5049616" cy="3570208"/>
          </a:xfrm>
          <a:prstGeom prst="rect">
            <a:avLst/>
          </a:prstGeom>
          <a:noFill/>
        </p:spPr>
        <p:txBody>
          <a:bodyPr wrap="square" lIns="91440" tIns="45720" rIns="91440" bIns="45720" rtlCol="0" anchor="t">
            <a:spAutoFit/>
          </a:bodyPr>
          <a:lstStyle/>
          <a:p>
            <a:pPr marL="380365" indent="-380365">
              <a:spcAft>
                <a:spcPts val="1200"/>
              </a:spcAft>
              <a:buFont typeface="Arial" panose="020B0604020202020204" pitchFamily="34" charset="0"/>
              <a:buChar char="•"/>
            </a:pPr>
            <a:r>
              <a:rPr lang="en-US" sz="2400"/>
              <a:t>What written content or responses you need to provide to demonstrate your qualifications</a:t>
            </a:r>
            <a:endParaRPr lang="en-US"/>
          </a:p>
          <a:p>
            <a:pPr marL="380365" indent="-380365">
              <a:spcAft>
                <a:spcPts val="1200"/>
              </a:spcAft>
              <a:buFont typeface="Arial" panose="020B0604020202020204" pitchFamily="34" charset="0"/>
              <a:buChar char="•"/>
            </a:pPr>
            <a:r>
              <a:rPr lang="en-US" sz="2400"/>
              <a:t>What the </a:t>
            </a:r>
            <a:r>
              <a:rPr lang="en-US" sz="2400">
                <a:highlight>
                  <a:srgbClr val="FFFF00"/>
                </a:highlight>
              </a:rPr>
              <a:t>government </a:t>
            </a:r>
            <a:r>
              <a:rPr lang="en-US" sz="2400"/>
              <a:t>will use to determine your “score” on various evaluation criteria to determine the strongest RFP response</a:t>
            </a:r>
          </a:p>
        </p:txBody>
      </p:sp>
      <p:sp>
        <p:nvSpPr>
          <p:cNvPr id="2" name="Rectangle 1">
            <a:extLst>
              <a:ext uri="{FF2B5EF4-FFF2-40B4-BE49-F238E27FC236}">
                <a16:creationId xmlns:a16="http://schemas.microsoft.com/office/drawing/2014/main" id="{B9FB48E3-0EA5-2E7D-966E-CA5CD7EE33B9}"/>
              </a:ext>
            </a:extLst>
          </p:cNvPr>
          <p:cNvSpPr/>
          <p:nvPr/>
        </p:nvSpPr>
        <p:spPr>
          <a:xfrm>
            <a:off x="7126958" y="2192674"/>
            <a:ext cx="3496896" cy="1200329"/>
          </a:xfrm>
          <a:prstGeom prst="rect">
            <a:avLst/>
          </a:prstGeom>
        </p:spPr>
        <p:txBody>
          <a:bodyPr wrap="square">
            <a:spAutoFit/>
          </a:bodyPr>
          <a:lstStyle/>
          <a:p>
            <a:pPr>
              <a:defRPr/>
            </a:pPr>
            <a:r>
              <a:rPr lang="en-US" sz="2400" b="1" i="1">
                <a:solidFill>
                  <a:schemeClr val="tx1"/>
                </a:solidFill>
                <a:highlight>
                  <a:srgbClr val="FFFF00"/>
                </a:highlight>
              </a:rPr>
              <a:t>[insert images of sample RFP response question and forms]</a:t>
            </a:r>
          </a:p>
        </p:txBody>
      </p:sp>
      <p:sp>
        <p:nvSpPr>
          <p:cNvPr id="4" name="TextBox 3">
            <a:extLst>
              <a:ext uri="{FF2B5EF4-FFF2-40B4-BE49-F238E27FC236}">
                <a16:creationId xmlns:a16="http://schemas.microsoft.com/office/drawing/2014/main" id="{232005B6-2B26-A4EC-82E3-D964001416CC}"/>
              </a:ext>
            </a:extLst>
          </p:cNvPr>
          <p:cNvSpPr txBox="1"/>
          <p:nvPr/>
        </p:nvSpPr>
        <p:spPr>
          <a:xfrm>
            <a:off x="609600" y="5607376"/>
            <a:ext cx="10972800" cy="769441"/>
          </a:xfrm>
          <a:prstGeom prst="rect">
            <a:avLst/>
          </a:prstGeom>
          <a:solidFill>
            <a:schemeClr val="tx2"/>
          </a:solidFill>
        </p:spPr>
        <p:txBody>
          <a:bodyPr wrap="square" lIns="91440" tIns="45720" rIns="91440" bIns="45720" rtlCol="0" anchor="t">
            <a:spAutoFit/>
          </a:bodyPr>
          <a:lstStyle/>
          <a:p>
            <a:r>
              <a:rPr lang="en-US" sz="2200" dirty="0">
                <a:solidFill>
                  <a:schemeClr val="bg1"/>
                </a:solidFill>
              </a:rPr>
              <a:t>Our goal is to keep things </a:t>
            </a:r>
            <a:r>
              <a:rPr lang="en-US" sz="2200" b="1" dirty="0">
                <a:solidFill>
                  <a:schemeClr val="bg1"/>
                </a:solidFill>
              </a:rPr>
              <a:t>simple and accessible</a:t>
            </a:r>
            <a:r>
              <a:rPr lang="en-US" sz="2200" dirty="0">
                <a:solidFill>
                  <a:schemeClr val="bg1"/>
                </a:solidFill>
              </a:rPr>
              <a:t>: all respondents answer the same questions or prompts in the same manner to share their qualifications and strengths.</a:t>
            </a:r>
          </a:p>
        </p:txBody>
      </p:sp>
    </p:spTree>
    <p:extLst>
      <p:ext uri="{BB962C8B-B14F-4D97-AF65-F5344CB8AC3E}">
        <p14:creationId xmlns:p14="http://schemas.microsoft.com/office/powerpoint/2010/main" val="368991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g11726472ecb_0_72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2" name="Title 3">
            <a:extLst>
              <a:ext uri="{FF2B5EF4-FFF2-40B4-BE49-F238E27FC236}">
                <a16:creationId xmlns:a16="http://schemas.microsoft.com/office/drawing/2014/main" id="{2E06A4D8-0E58-C055-446D-11870B49FE26}"/>
              </a:ext>
            </a:extLst>
          </p:cNvPr>
          <p:cNvSpPr txBox="1">
            <a:spLocks/>
          </p:cNvSpPr>
          <p:nvPr/>
        </p:nvSpPr>
        <p:spPr>
          <a:xfrm>
            <a:off x="450850" y="501649"/>
            <a:ext cx="10668000" cy="533400"/>
          </a:xfrm>
          <a:prstGeom prst="rect">
            <a:avLst/>
          </a:prstGeom>
        </p:spPr>
        <p:txBody>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sz="3200" b="0" dirty="0"/>
              <a:t>Quiz Time!</a:t>
            </a:r>
          </a:p>
        </p:txBody>
      </p:sp>
      <p:sp>
        <p:nvSpPr>
          <p:cNvPr id="3" name="TextBox 2">
            <a:extLst>
              <a:ext uri="{FF2B5EF4-FFF2-40B4-BE49-F238E27FC236}">
                <a16:creationId xmlns:a16="http://schemas.microsoft.com/office/drawing/2014/main" id="{D79FA8A3-6799-299E-AC39-6C5E511E4B8A}"/>
              </a:ext>
            </a:extLst>
          </p:cNvPr>
          <p:cNvSpPr txBox="1"/>
          <p:nvPr/>
        </p:nvSpPr>
        <p:spPr>
          <a:xfrm>
            <a:off x="1083391" y="1407120"/>
            <a:ext cx="9652000" cy="523220"/>
          </a:xfrm>
          <a:prstGeom prst="rect">
            <a:avLst/>
          </a:prstGeom>
          <a:noFill/>
        </p:spPr>
        <p:txBody>
          <a:bodyPr wrap="square" rtlCol="0">
            <a:spAutoFit/>
          </a:bodyPr>
          <a:lstStyle/>
          <a:p>
            <a:r>
              <a:rPr lang="en-US" sz="2800" b="1">
                <a:solidFill>
                  <a:schemeClr val="bg1"/>
                </a:solidFill>
              </a:rPr>
              <a:t>What are RFP responses evaluated on?</a:t>
            </a:r>
          </a:p>
        </p:txBody>
      </p:sp>
      <p:sp>
        <p:nvSpPr>
          <p:cNvPr id="5" name="TextBox 4">
            <a:extLst>
              <a:ext uri="{FF2B5EF4-FFF2-40B4-BE49-F238E27FC236}">
                <a16:creationId xmlns:a16="http://schemas.microsoft.com/office/drawing/2014/main" id="{12D594E2-682C-DD45-71E2-FF4A42EAA398}"/>
              </a:ext>
            </a:extLst>
          </p:cNvPr>
          <p:cNvSpPr txBox="1"/>
          <p:nvPr/>
        </p:nvSpPr>
        <p:spPr>
          <a:xfrm>
            <a:off x="1083391" y="2302411"/>
            <a:ext cx="10035459" cy="4108817"/>
          </a:xfrm>
          <a:prstGeom prst="rect">
            <a:avLst/>
          </a:prstGeom>
          <a:noFill/>
          <a:ln w="6350">
            <a:solidFill>
              <a:srgbClr val="E6E6E6"/>
            </a:solidFill>
            <a:prstDash val="dash"/>
          </a:ln>
        </p:spPr>
        <p:txBody>
          <a:bodyPr wrap="square" lIns="91440" tIns="45720" rIns="91440" bIns="45720" rtlCol="0" anchor="t">
            <a:spAutoFit/>
          </a:bodyPr>
          <a:lstStyle/>
          <a:p>
            <a:pPr marL="456565" indent="-456565">
              <a:spcAft>
                <a:spcPts val="1800"/>
              </a:spcAft>
              <a:buClr>
                <a:schemeClr val="bg1"/>
              </a:buClr>
              <a:buFont typeface="+mj-lt"/>
              <a:buAutoNum type="alphaUcPeriod"/>
            </a:pPr>
            <a:r>
              <a:rPr lang="en-US" sz="2400" b="1">
                <a:solidFill>
                  <a:schemeClr val="bg1"/>
                </a:solidFill>
              </a:rPr>
              <a:t>There are no evaluation criteria - responses are selected based only on cost. </a:t>
            </a:r>
          </a:p>
          <a:p>
            <a:pPr marL="456565" indent="-456565">
              <a:spcAft>
                <a:spcPts val="1800"/>
              </a:spcAft>
              <a:buClr>
                <a:schemeClr val="bg1"/>
              </a:buClr>
              <a:buFont typeface="+mj-lt"/>
              <a:buAutoNum type="alphaUcPeriod"/>
            </a:pPr>
            <a:r>
              <a:rPr lang="en-US" sz="2400" b="1">
                <a:solidFill>
                  <a:schemeClr val="bg1"/>
                </a:solidFill>
              </a:rPr>
              <a:t>Responses are primarily evaluated on qualitative factors, such as past performance and staff capacity, and price.</a:t>
            </a:r>
          </a:p>
          <a:p>
            <a:pPr marL="456565" indent="-456565">
              <a:spcAft>
                <a:spcPts val="1800"/>
              </a:spcAft>
              <a:buClr>
                <a:schemeClr val="bg1"/>
              </a:buClr>
              <a:buFont typeface="+mj-lt"/>
              <a:buAutoNum type="alphaUcPeriod"/>
            </a:pPr>
            <a:r>
              <a:rPr lang="en-US" sz="2400" b="1">
                <a:solidFill>
                  <a:schemeClr val="bg1"/>
                </a:solidFill>
              </a:rPr>
              <a:t>Responses are evaluated based on the quality of the government’s relationship with the proposer and how well you know each other.</a:t>
            </a:r>
          </a:p>
          <a:p>
            <a:pPr marL="456565" indent="-456565">
              <a:spcAft>
                <a:spcPts val="1800"/>
              </a:spcAft>
              <a:buClr>
                <a:schemeClr val="bg1"/>
              </a:buClr>
              <a:buFont typeface="+mj-lt"/>
              <a:buAutoNum type="alphaUcPeriod"/>
            </a:pPr>
            <a:r>
              <a:rPr lang="en-US" sz="2400" b="1">
                <a:solidFill>
                  <a:schemeClr val="bg1"/>
                </a:solidFill>
              </a:rPr>
              <a:t>You can choose to “opt out” of certain evaluation criteria and not be evaluated on some components.</a:t>
            </a:r>
          </a:p>
        </p:txBody>
      </p:sp>
    </p:spTree>
    <p:extLst>
      <p:ext uri="{BB962C8B-B14F-4D97-AF65-F5344CB8AC3E}">
        <p14:creationId xmlns:p14="http://schemas.microsoft.com/office/powerpoint/2010/main" val="3614678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5" name="Title 4">
            <a:extLst>
              <a:ext uri="{FF2B5EF4-FFF2-40B4-BE49-F238E27FC236}">
                <a16:creationId xmlns:a16="http://schemas.microsoft.com/office/drawing/2014/main" id="{6B562B04-D6C9-9B1D-EB90-9C21F2A9C3B4}"/>
              </a:ext>
            </a:extLst>
          </p:cNvPr>
          <p:cNvSpPr>
            <a:spLocks noGrp="1"/>
          </p:cNvSpPr>
          <p:nvPr>
            <p:ph type="ctrTitle"/>
          </p:nvPr>
        </p:nvSpPr>
        <p:spPr/>
        <p:txBody>
          <a:bodyPr/>
          <a:lstStyle/>
          <a:p>
            <a:r>
              <a:rPr lang="en-US" altLang="en-US" sz="6000" spc="-160" dirty="0"/>
              <a:t>So how do I respond to an RFP correctly? How and what do I need to submit?</a:t>
            </a:r>
            <a:endParaRPr lang="en-US" dirty="0"/>
          </a:p>
        </p:txBody>
      </p:sp>
      <p:sp>
        <p:nvSpPr>
          <p:cNvPr id="1263" name="Google Shape;1263;g11726472ecb_0_720"/>
          <p:cNvSpPr txBox="1">
            <a:spLocks noGrp="1"/>
          </p:cNvSpPr>
          <p:nvPr>
            <p:ph type="sldNum" sz="quarter" idx="4294967295"/>
          </p:nvPr>
        </p:nvSpPr>
        <p:spPr>
          <a:xfrm>
            <a:off x="9347200" y="6429375"/>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Tree>
    <p:extLst>
      <p:ext uri="{BB962C8B-B14F-4D97-AF65-F5344CB8AC3E}">
        <p14:creationId xmlns:p14="http://schemas.microsoft.com/office/powerpoint/2010/main" val="424977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693200-8759-4264-6A8D-AD5F1BEFFB85}"/>
              </a:ext>
            </a:extLst>
          </p:cNvPr>
          <p:cNvSpPr>
            <a:spLocks noGrp="1"/>
          </p:cNvSpPr>
          <p:nvPr>
            <p:ph idx="1"/>
          </p:nvPr>
        </p:nvSpPr>
        <p:spPr/>
        <p:txBody>
          <a:bodyPr/>
          <a:lstStyle/>
          <a:p>
            <a:endParaRPr lang="en-US"/>
          </a:p>
        </p:txBody>
      </p:sp>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What should ALWAYS be in my RFP response?</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17</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42880" y="2"/>
            <a:ext cx="1849120" cy="76944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RFP Response Submission</a:t>
            </a:r>
          </a:p>
        </p:txBody>
      </p:sp>
      <p:sp>
        <p:nvSpPr>
          <p:cNvPr id="9" name="TextBox 8">
            <a:extLst>
              <a:ext uri="{FF2B5EF4-FFF2-40B4-BE49-F238E27FC236}">
                <a16:creationId xmlns:a16="http://schemas.microsoft.com/office/drawing/2014/main" id="{560397E6-D4A5-1E7D-C1EF-444652043372}"/>
              </a:ext>
            </a:extLst>
          </p:cNvPr>
          <p:cNvSpPr txBox="1"/>
          <p:nvPr/>
        </p:nvSpPr>
        <p:spPr>
          <a:xfrm>
            <a:off x="599536" y="1120264"/>
            <a:ext cx="4825904" cy="461665"/>
          </a:xfrm>
          <a:prstGeom prst="rect">
            <a:avLst/>
          </a:prstGeom>
          <a:solidFill>
            <a:schemeClr val="accent1"/>
          </a:solidFill>
        </p:spPr>
        <p:txBody>
          <a:bodyPr wrap="square" rtlCol="0">
            <a:spAutoFit/>
          </a:bodyPr>
          <a:lstStyle/>
          <a:p>
            <a:r>
              <a:rPr lang="en-US" sz="2400" b="1" dirty="0">
                <a:solidFill>
                  <a:schemeClr val="bg1"/>
                </a:solidFill>
              </a:rPr>
              <a:t>EVERY</a:t>
            </a:r>
            <a:r>
              <a:rPr lang="en-US" sz="2400" b="1" i="1" dirty="0">
                <a:solidFill>
                  <a:schemeClr val="bg1"/>
                </a:solidFill>
              </a:rPr>
              <a:t> </a:t>
            </a:r>
            <a:r>
              <a:rPr lang="en-US" sz="2400" b="1" dirty="0">
                <a:solidFill>
                  <a:schemeClr val="bg1"/>
                </a:solidFill>
              </a:rPr>
              <a:t>RFP response requires</a:t>
            </a:r>
            <a:r>
              <a:rPr lang="en-US" sz="2400" b="1" i="1" dirty="0">
                <a:solidFill>
                  <a:schemeClr val="bg1"/>
                </a:solidFill>
              </a:rPr>
              <a:t>: </a:t>
            </a:r>
          </a:p>
        </p:txBody>
      </p:sp>
      <p:sp>
        <p:nvSpPr>
          <p:cNvPr id="10" name="TextBox 9">
            <a:extLst>
              <a:ext uri="{FF2B5EF4-FFF2-40B4-BE49-F238E27FC236}">
                <a16:creationId xmlns:a16="http://schemas.microsoft.com/office/drawing/2014/main" id="{D505738B-B3DE-C87A-7EE4-C92A59CD8496}"/>
              </a:ext>
            </a:extLst>
          </p:cNvPr>
          <p:cNvSpPr txBox="1"/>
          <p:nvPr/>
        </p:nvSpPr>
        <p:spPr>
          <a:xfrm>
            <a:off x="599536" y="1804615"/>
            <a:ext cx="5049616" cy="3457357"/>
          </a:xfrm>
          <a:prstGeom prst="rect">
            <a:avLst/>
          </a:prstGeom>
          <a:noFill/>
        </p:spPr>
        <p:txBody>
          <a:bodyPr wrap="square" rtlCol="0">
            <a:spAutoFit/>
          </a:bodyPr>
          <a:lstStyle/>
          <a:p>
            <a:pPr marL="380990" indent="-380990">
              <a:spcAft>
                <a:spcPts val="800"/>
              </a:spcAft>
              <a:buFont typeface="Arial" panose="020B0604020202020204" pitchFamily="34" charset="0"/>
              <a:buChar char="•"/>
            </a:pPr>
            <a:r>
              <a:rPr lang="en-US" sz="2400">
                <a:highlight>
                  <a:srgbClr val="FFFF00"/>
                </a:highlight>
              </a:rPr>
              <a:t>Cover letter</a:t>
            </a:r>
          </a:p>
          <a:p>
            <a:pPr marL="380990" indent="-380990">
              <a:spcAft>
                <a:spcPts val="800"/>
              </a:spcAft>
              <a:buFont typeface="Arial" panose="020B0604020202020204" pitchFamily="34" charset="0"/>
              <a:buChar char="•"/>
            </a:pPr>
            <a:r>
              <a:rPr lang="en-US" sz="2400">
                <a:highlight>
                  <a:srgbClr val="FFFF00"/>
                </a:highlight>
              </a:rPr>
              <a:t>Respondent information sheet</a:t>
            </a:r>
          </a:p>
          <a:p>
            <a:pPr marL="380990" indent="-380990">
              <a:spcAft>
                <a:spcPts val="800"/>
              </a:spcAft>
              <a:buFont typeface="Arial" panose="020B0604020202020204" pitchFamily="34" charset="0"/>
              <a:buChar char="•"/>
            </a:pPr>
            <a:r>
              <a:rPr lang="en-US" sz="2400">
                <a:highlight>
                  <a:srgbClr val="FFFF00"/>
                </a:highlight>
              </a:rPr>
              <a:t>Proposal response form/written proposal narrative</a:t>
            </a:r>
          </a:p>
          <a:p>
            <a:pPr marL="380990" indent="-380990">
              <a:spcAft>
                <a:spcPts val="800"/>
              </a:spcAft>
              <a:buFont typeface="Arial" panose="020B0604020202020204" pitchFamily="34" charset="0"/>
              <a:buChar char="•"/>
            </a:pPr>
            <a:r>
              <a:rPr lang="en-US" sz="2400">
                <a:highlight>
                  <a:srgbClr val="FFFF00"/>
                </a:highlight>
              </a:rPr>
              <a:t>Price summary sheet</a:t>
            </a:r>
          </a:p>
          <a:p>
            <a:pPr marL="380990" indent="-380990">
              <a:spcAft>
                <a:spcPts val="800"/>
              </a:spcAft>
              <a:buFont typeface="Arial" panose="020B0604020202020204" pitchFamily="34" charset="0"/>
              <a:buChar char="•"/>
            </a:pPr>
            <a:r>
              <a:rPr lang="en-US" sz="2400">
                <a:highlight>
                  <a:srgbClr val="FFFF00"/>
                </a:highlight>
              </a:rPr>
              <a:t>Any additional information (recommendations, materials) required by the RFP.</a:t>
            </a:r>
          </a:p>
        </p:txBody>
      </p:sp>
      <p:sp>
        <p:nvSpPr>
          <p:cNvPr id="2" name="Rectangle 1">
            <a:extLst>
              <a:ext uri="{FF2B5EF4-FFF2-40B4-BE49-F238E27FC236}">
                <a16:creationId xmlns:a16="http://schemas.microsoft.com/office/drawing/2014/main" id="{B9FB48E3-0EA5-2E7D-966E-CA5CD7EE33B9}"/>
              </a:ext>
            </a:extLst>
          </p:cNvPr>
          <p:cNvSpPr/>
          <p:nvPr/>
        </p:nvSpPr>
        <p:spPr>
          <a:xfrm>
            <a:off x="7126958" y="2192674"/>
            <a:ext cx="3496896" cy="1200329"/>
          </a:xfrm>
          <a:prstGeom prst="rect">
            <a:avLst/>
          </a:prstGeom>
        </p:spPr>
        <p:txBody>
          <a:bodyPr wrap="square">
            <a:spAutoFit/>
          </a:bodyPr>
          <a:lstStyle/>
          <a:p>
            <a:pPr>
              <a:defRPr/>
            </a:pPr>
            <a:r>
              <a:rPr lang="en-US" sz="2400" b="1" i="1">
                <a:solidFill>
                  <a:schemeClr val="tx1"/>
                </a:solidFill>
                <a:highlight>
                  <a:srgbClr val="FFFF00"/>
                </a:highlight>
              </a:rPr>
              <a:t>[insert image of checklist/response form for your RFP]</a:t>
            </a:r>
          </a:p>
        </p:txBody>
      </p:sp>
      <p:sp>
        <p:nvSpPr>
          <p:cNvPr id="5" name="TextBox 4">
            <a:extLst>
              <a:ext uri="{FF2B5EF4-FFF2-40B4-BE49-F238E27FC236}">
                <a16:creationId xmlns:a16="http://schemas.microsoft.com/office/drawing/2014/main" id="{E86929BA-A757-9E87-4604-CC9768CD98F9}"/>
              </a:ext>
            </a:extLst>
          </p:cNvPr>
          <p:cNvSpPr txBox="1"/>
          <p:nvPr/>
        </p:nvSpPr>
        <p:spPr>
          <a:xfrm>
            <a:off x="558896" y="5580567"/>
            <a:ext cx="10972800" cy="830997"/>
          </a:xfrm>
          <a:prstGeom prst="rect">
            <a:avLst/>
          </a:prstGeom>
          <a:noFill/>
          <a:ln>
            <a:noFill/>
          </a:ln>
        </p:spPr>
        <p:txBody>
          <a:bodyPr wrap="square" rtlCol="0">
            <a:spAutoFit/>
          </a:bodyPr>
          <a:lstStyle/>
          <a:p>
            <a:r>
              <a:rPr lang="en-US" sz="2400" b="1" dirty="0"/>
              <a:t>Supplementary materials vary greatly between RFPs. Make sure to read the checklist included in </a:t>
            </a:r>
            <a:r>
              <a:rPr lang="en-US" sz="2400" b="1" i="1" dirty="0"/>
              <a:t>your </a:t>
            </a:r>
            <a:r>
              <a:rPr lang="en-US" sz="2400" b="1" dirty="0"/>
              <a:t>RFP. </a:t>
            </a:r>
          </a:p>
        </p:txBody>
      </p:sp>
    </p:spTree>
    <p:extLst>
      <p:ext uri="{BB962C8B-B14F-4D97-AF65-F5344CB8AC3E}">
        <p14:creationId xmlns:p14="http://schemas.microsoft.com/office/powerpoint/2010/main" val="1924981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How should I submit my RFP response?</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18</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42880" y="2"/>
            <a:ext cx="1849120" cy="76944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RFP Response Submission</a:t>
            </a:r>
          </a:p>
        </p:txBody>
      </p:sp>
      <p:sp>
        <p:nvSpPr>
          <p:cNvPr id="2" name="Rectangle 1">
            <a:extLst>
              <a:ext uri="{FF2B5EF4-FFF2-40B4-BE49-F238E27FC236}">
                <a16:creationId xmlns:a16="http://schemas.microsoft.com/office/drawing/2014/main" id="{B9FB48E3-0EA5-2E7D-966E-CA5CD7EE33B9}"/>
              </a:ext>
            </a:extLst>
          </p:cNvPr>
          <p:cNvSpPr/>
          <p:nvPr/>
        </p:nvSpPr>
        <p:spPr>
          <a:xfrm>
            <a:off x="2537319" y="2419025"/>
            <a:ext cx="7117362" cy="1200329"/>
          </a:xfrm>
          <a:prstGeom prst="rect">
            <a:avLst/>
          </a:prstGeom>
        </p:spPr>
        <p:txBody>
          <a:bodyPr wrap="square">
            <a:spAutoFit/>
          </a:bodyPr>
          <a:lstStyle/>
          <a:p>
            <a:pPr>
              <a:defRPr/>
            </a:pPr>
            <a:r>
              <a:rPr lang="en-US" sz="2400" b="1" i="1">
                <a:solidFill>
                  <a:schemeClr val="tx1"/>
                </a:solidFill>
                <a:highlight>
                  <a:srgbClr val="FFFF00"/>
                </a:highlight>
              </a:rPr>
              <a:t>Reserve this slide for explaining how to digitally or physically your RFP/solicitation responses.</a:t>
            </a:r>
          </a:p>
        </p:txBody>
      </p:sp>
    </p:spTree>
    <p:extLst>
      <p:ext uri="{BB962C8B-B14F-4D97-AF65-F5344CB8AC3E}">
        <p14:creationId xmlns:p14="http://schemas.microsoft.com/office/powerpoint/2010/main" val="1672940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g11726472ecb_0_72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2" name="Title 3">
            <a:extLst>
              <a:ext uri="{FF2B5EF4-FFF2-40B4-BE49-F238E27FC236}">
                <a16:creationId xmlns:a16="http://schemas.microsoft.com/office/drawing/2014/main" id="{2E06A4D8-0E58-C055-446D-11870B49FE26}"/>
              </a:ext>
            </a:extLst>
          </p:cNvPr>
          <p:cNvSpPr txBox="1">
            <a:spLocks/>
          </p:cNvSpPr>
          <p:nvPr/>
        </p:nvSpPr>
        <p:spPr>
          <a:xfrm>
            <a:off x="450850" y="501649"/>
            <a:ext cx="10668000" cy="533400"/>
          </a:xfrm>
          <a:prstGeom prst="rect">
            <a:avLst/>
          </a:prstGeom>
        </p:spPr>
        <p:txBody>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sz="3200" dirty="0"/>
              <a:t>Quiz Time!</a:t>
            </a:r>
          </a:p>
        </p:txBody>
      </p:sp>
      <p:sp>
        <p:nvSpPr>
          <p:cNvPr id="3" name="TextBox 2">
            <a:extLst>
              <a:ext uri="{FF2B5EF4-FFF2-40B4-BE49-F238E27FC236}">
                <a16:creationId xmlns:a16="http://schemas.microsoft.com/office/drawing/2014/main" id="{D79FA8A3-6799-299E-AC39-6C5E511E4B8A}"/>
              </a:ext>
            </a:extLst>
          </p:cNvPr>
          <p:cNvSpPr txBox="1"/>
          <p:nvPr/>
        </p:nvSpPr>
        <p:spPr>
          <a:xfrm>
            <a:off x="1083391" y="1407120"/>
            <a:ext cx="9652000" cy="523220"/>
          </a:xfrm>
          <a:prstGeom prst="rect">
            <a:avLst/>
          </a:prstGeom>
          <a:noFill/>
        </p:spPr>
        <p:txBody>
          <a:bodyPr wrap="square" rtlCol="0">
            <a:spAutoFit/>
          </a:bodyPr>
          <a:lstStyle/>
          <a:p>
            <a:r>
              <a:rPr lang="en-US" sz="2800" b="1">
                <a:solidFill>
                  <a:schemeClr val="bg1"/>
                </a:solidFill>
              </a:rPr>
              <a:t>Which of these statements is TRUE?</a:t>
            </a:r>
          </a:p>
        </p:txBody>
      </p:sp>
      <p:sp>
        <p:nvSpPr>
          <p:cNvPr id="5" name="TextBox 4">
            <a:extLst>
              <a:ext uri="{FF2B5EF4-FFF2-40B4-BE49-F238E27FC236}">
                <a16:creationId xmlns:a16="http://schemas.microsoft.com/office/drawing/2014/main" id="{12D594E2-682C-DD45-71E2-FF4A42EAA398}"/>
              </a:ext>
            </a:extLst>
          </p:cNvPr>
          <p:cNvSpPr txBox="1"/>
          <p:nvPr/>
        </p:nvSpPr>
        <p:spPr>
          <a:xfrm>
            <a:off x="1083391" y="2302411"/>
            <a:ext cx="10035459" cy="830997"/>
          </a:xfrm>
          <a:prstGeom prst="rect">
            <a:avLst/>
          </a:prstGeom>
          <a:noFill/>
          <a:ln w="6350">
            <a:solidFill>
              <a:srgbClr val="E6E6E6"/>
            </a:solidFill>
            <a:prstDash val="dash"/>
          </a:ln>
        </p:spPr>
        <p:txBody>
          <a:bodyPr wrap="square" lIns="91440" tIns="45720" rIns="91440" bIns="45720" rtlCol="0" anchor="t">
            <a:spAutoFit/>
          </a:bodyPr>
          <a:lstStyle/>
          <a:p>
            <a:pPr marL="456565" indent="-456565">
              <a:spcAft>
                <a:spcPts val="1800"/>
              </a:spcAft>
              <a:buClr>
                <a:schemeClr val="bg1"/>
              </a:buClr>
              <a:buFont typeface="+mj-lt"/>
              <a:buAutoNum type="alphaUcPeriod"/>
            </a:pPr>
            <a:r>
              <a:rPr lang="en-US" sz="2400" b="1" dirty="0">
                <a:highlight>
                  <a:srgbClr val="FFFF00"/>
                </a:highlight>
              </a:rPr>
              <a:t>Add 4 options for a quiz question about RFP submission – this will depend on your government!</a:t>
            </a:r>
            <a:endParaRPr lang="en-US" dirty="0"/>
          </a:p>
        </p:txBody>
      </p:sp>
    </p:spTree>
    <p:extLst>
      <p:ext uri="{BB962C8B-B14F-4D97-AF65-F5344CB8AC3E}">
        <p14:creationId xmlns:p14="http://schemas.microsoft.com/office/powerpoint/2010/main" val="900149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3" name="Text Placeholder 2">
            <a:extLst>
              <a:ext uri="{FF2B5EF4-FFF2-40B4-BE49-F238E27FC236}">
                <a16:creationId xmlns:a16="http://schemas.microsoft.com/office/drawing/2014/main" id="{3CF65601-5E89-23FC-0BE5-914B1CFC2BD9}"/>
              </a:ext>
            </a:extLst>
          </p:cNvPr>
          <p:cNvSpPr>
            <a:spLocks noGrp="1"/>
          </p:cNvSpPr>
          <p:nvPr>
            <p:ph idx="1"/>
          </p:nvPr>
        </p:nvSpPr>
        <p:spPr/>
        <p:txBody>
          <a:bodyPr>
            <a:normAutofit fontScale="92500" lnSpcReduction="10000"/>
          </a:bodyPr>
          <a:lstStyle/>
          <a:p>
            <a:pPr marL="114300" indent="0">
              <a:buNone/>
            </a:pPr>
            <a:r>
              <a:rPr lang="en-US" sz="1700"/>
              <a:t>We’re so happy you’ve decided to run an RFP/solicitation training for prospective vendors. Often vendors, especially small and diverse businesses, find the RFP process overwhelming and bureaucratic. A new process that’s hard to understand often discourages these businesses from even applying. But that doesn’t have to be the case!  An open, recorded webinar on an RFP’s structure, content, and requirements will go a long way in making the process more accessible and, in turn, increasing the number of high-quality RFP responses from small and diverse businesses.</a:t>
            </a:r>
          </a:p>
          <a:p>
            <a:pPr marL="114300" indent="0">
              <a:buNone/>
            </a:pPr>
            <a:endParaRPr lang="en-US" sz="1700"/>
          </a:p>
          <a:p>
            <a:pPr marL="114300" indent="0">
              <a:spcBef>
                <a:spcPts val="0"/>
              </a:spcBef>
              <a:spcAft>
                <a:spcPts val="600"/>
              </a:spcAft>
              <a:buNone/>
            </a:pPr>
            <a:r>
              <a:rPr lang="en-US" sz="1700"/>
              <a:t>Some top-line considerations and reminders:</a:t>
            </a:r>
          </a:p>
          <a:p>
            <a:pPr>
              <a:spcBef>
                <a:spcPts val="0"/>
              </a:spcBef>
              <a:spcAft>
                <a:spcPts val="1200"/>
              </a:spcAft>
            </a:pPr>
            <a:r>
              <a:rPr lang="en-US" sz="1700" b="1"/>
              <a:t>Emphasize how happy you are to see new, small, and diverse businesses participating: </a:t>
            </a:r>
            <a:r>
              <a:rPr lang="en-US" sz="1700"/>
              <a:t>Show how much your government wants to partner with new vendors. Encouragement goes a long way!</a:t>
            </a:r>
            <a:endParaRPr lang="en-US" sz="1700" b="1"/>
          </a:p>
          <a:p>
            <a:pPr>
              <a:spcBef>
                <a:spcPts val="0"/>
              </a:spcBef>
              <a:spcAft>
                <a:spcPts val="1200"/>
              </a:spcAft>
            </a:pPr>
            <a:r>
              <a:rPr lang="en-US" sz="1700" b="1"/>
              <a:t>Leave plenty of time for Q&amp;A</a:t>
            </a:r>
            <a:r>
              <a:rPr lang="en-US" sz="1700"/>
              <a:t>: Prospective vendors value open time with Purchasing staff to better understand the procurement process and build relationships with government representatives.</a:t>
            </a:r>
          </a:p>
          <a:p>
            <a:pPr>
              <a:spcBef>
                <a:spcPts val="0"/>
              </a:spcBef>
              <a:spcAft>
                <a:spcPts val="1200"/>
              </a:spcAft>
            </a:pPr>
            <a:r>
              <a:rPr lang="en-US" sz="1700" b="1"/>
              <a:t>Customize these slides to your government’s needs: </a:t>
            </a:r>
            <a:r>
              <a:rPr lang="en-US" sz="1700"/>
              <a:t>Everyone’s process and RFP is different, so feel free to add on the content or adjust our template slides to best articulate what YOUR Purchasing team needs for RFP responses.</a:t>
            </a:r>
            <a:endParaRPr lang="en-US" sz="1700" b="1"/>
          </a:p>
          <a:p>
            <a:pPr>
              <a:spcBef>
                <a:spcPts val="0"/>
              </a:spcBef>
              <a:spcAft>
                <a:spcPts val="1200"/>
              </a:spcAft>
            </a:pPr>
            <a:r>
              <a:rPr lang="en-US" sz="1700" b="1"/>
              <a:t>Post the slides (and ideally recording) on your website: </a:t>
            </a:r>
            <a:r>
              <a:rPr lang="en-US" sz="1700"/>
              <a:t>Live webinars are special in that they simultaneously engage vendors in the moment and create content. A presentation like this is a great resource for new vendors who may not be available to sit in on a live webinar.</a:t>
            </a:r>
            <a:endParaRPr lang="en-US" sz="1700" b="1"/>
          </a:p>
        </p:txBody>
      </p:sp>
      <p:sp>
        <p:nvSpPr>
          <p:cNvPr id="1504" name="Google Shape;1504;g11726472ecb_0_844"/>
          <p:cNvSpPr txBox="1">
            <a:spLocks noGrp="1"/>
          </p:cNvSpPr>
          <p:nvPr>
            <p:ph type="title"/>
          </p:nvPr>
        </p:nvSpPr>
        <p:spPr>
          <a:prstGeom prst="rect">
            <a:avLst/>
          </a:prstGeom>
          <a:noFill/>
          <a:ln>
            <a:noFill/>
          </a:ln>
        </p:spPr>
        <p:txBody>
          <a:bodyPr spcFirstLastPara="1" wrap="square" lIns="68575" tIns="0" rIns="68575" bIns="34275" anchor="t" anchorCtr="0">
            <a:noAutofit/>
          </a:bodyPr>
          <a:lstStyle/>
          <a:p>
            <a:pPr marL="0" lvl="0" indent="0" algn="l" rtl="0">
              <a:lnSpc>
                <a:spcPct val="100000"/>
              </a:lnSpc>
              <a:spcBef>
                <a:spcPts val="0"/>
              </a:spcBef>
              <a:spcAft>
                <a:spcPts val="0"/>
              </a:spcAft>
              <a:buClr>
                <a:schemeClr val="dk1"/>
              </a:buClr>
              <a:buSzPts val="2400"/>
              <a:buFont typeface="Arial"/>
              <a:buNone/>
            </a:pPr>
            <a:r>
              <a:rPr lang="en-US"/>
              <a:t>Read Me First! Framing for RFP/Solicitation Response Trainings for Vendors</a:t>
            </a:r>
            <a:endParaRPr/>
          </a:p>
        </p:txBody>
      </p:sp>
      <p:sp>
        <p:nvSpPr>
          <p:cNvPr id="1503" name="Google Shape;1503;g11726472ecb_0_844"/>
          <p:cNvSpPr txBox="1">
            <a:spLocks noGrp="1"/>
          </p:cNvSpPr>
          <p:nvPr>
            <p:ph type="sldNum" sz="quarter" idx="12"/>
          </p:nvPr>
        </p:nvSpPr>
        <p:spPr>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1000"/>
              <a:buFont typeface="Arial"/>
              <a:buNone/>
            </a:pPr>
            <a:r>
              <a:rPr lang="en-US"/>
              <a:t>   </a:t>
            </a:r>
            <a:fld id="{00000000-1234-1234-1234-123412341234}" type="slidenum">
              <a:rPr lang="en-US"/>
              <a:t>2</a:t>
            </a:fld>
            <a:endParaRPr/>
          </a:p>
        </p:txBody>
      </p:sp>
    </p:spTree>
    <p:extLst>
      <p:ext uri="{BB962C8B-B14F-4D97-AF65-F5344CB8AC3E}">
        <p14:creationId xmlns:p14="http://schemas.microsoft.com/office/powerpoint/2010/main" val="2675092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5" name="Title 4">
            <a:extLst>
              <a:ext uri="{FF2B5EF4-FFF2-40B4-BE49-F238E27FC236}">
                <a16:creationId xmlns:a16="http://schemas.microsoft.com/office/drawing/2014/main" id="{BC4C5785-1D20-4D95-EBB7-E1FF7127A1F4}"/>
              </a:ext>
            </a:extLst>
          </p:cNvPr>
          <p:cNvSpPr>
            <a:spLocks noGrp="1"/>
          </p:cNvSpPr>
          <p:nvPr>
            <p:ph type="ctrTitle"/>
          </p:nvPr>
        </p:nvSpPr>
        <p:spPr/>
        <p:txBody>
          <a:bodyPr/>
          <a:lstStyle/>
          <a:p>
            <a:r>
              <a:rPr lang="en-US" altLang="en-US" sz="6000" spc="-160" dirty="0"/>
              <a:t>5 Most Common Errors Proposers Make in RFP Responses</a:t>
            </a:r>
            <a:endParaRPr lang="en-US" dirty="0"/>
          </a:p>
        </p:txBody>
      </p:sp>
      <p:sp>
        <p:nvSpPr>
          <p:cNvPr id="1263" name="Google Shape;1263;g11726472ecb_0_720"/>
          <p:cNvSpPr txBox="1">
            <a:spLocks noGrp="1"/>
          </p:cNvSpPr>
          <p:nvPr>
            <p:ph type="sldNum" sz="quarter" idx="4294967295"/>
          </p:nvPr>
        </p:nvSpPr>
        <p:spPr>
          <a:xfrm>
            <a:off x="9347200" y="6429375"/>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Tree>
    <p:extLst>
      <p:ext uri="{BB962C8B-B14F-4D97-AF65-F5344CB8AC3E}">
        <p14:creationId xmlns:p14="http://schemas.microsoft.com/office/powerpoint/2010/main" val="246403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1. Not Including the Right Documents</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21</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9326880" y="2"/>
            <a:ext cx="286512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5 Most Common Errors</a:t>
            </a:r>
          </a:p>
        </p:txBody>
      </p:sp>
      <p:sp>
        <p:nvSpPr>
          <p:cNvPr id="2" name="Rectangle 1">
            <a:extLst>
              <a:ext uri="{FF2B5EF4-FFF2-40B4-BE49-F238E27FC236}">
                <a16:creationId xmlns:a16="http://schemas.microsoft.com/office/drawing/2014/main" id="{B9FB48E3-0EA5-2E7D-966E-CA5CD7EE33B9}"/>
              </a:ext>
            </a:extLst>
          </p:cNvPr>
          <p:cNvSpPr/>
          <p:nvPr/>
        </p:nvSpPr>
        <p:spPr>
          <a:xfrm>
            <a:off x="599536" y="3019190"/>
            <a:ext cx="4338224" cy="1569660"/>
          </a:xfrm>
          <a:prstGeom prst="rect">
            <a:avLst/>
          </a:prstGeom>
        </p:spPr>
        <p:txBody>
          <a:bodyPr wrap="square">
            <a:spAutoFit/>
          </a:bodyPr>
          <a:lstStyle/>
          <a:p>
            <a:pPr>
              <a:defRPr/>
            </a:pPr>
            <a:r>
              <a:rPr lang="en-US" sz="2400" b="1" i="1">
                <a:solidFill>
                  <a:schemeClr val="tx1"/>
                </a:solidFill>
                <a:highlight>
                  <a:srgbClr val="FFFF00"/>
                </a:highlight>
              </a:rPr>
              <a:t>[insert an image of the checklist you common include in your RFP or solicitation]</a:t>
            </a:r>
          </a:p>
        </p:txBody>
      </p:sp>
      <p:sp>
        <p:nvSpPr>
          <p:cNvPr id="4" name="TextBox 3">
            <a:extLst>
              <a:ext uri="{FF2B5EF4-FFF2-40B4-BE49-F238E27FC236}">
                <a16:creationId xmlns:a16="http://schemas.microsoft.com/office/drawing/2014/main" id="{211B2DFF-4567-7ABA-90F7-C31C7F87E31F}"/>
              </a:ext>
            </a:extLst>
          </p:cNvPr>
          <p:cNvSpPr txBox="1"/>
          <p:nvPr/>
        </p:nvSpPr>
        <p:spPr>
          <a:xfrm>
            <a:off x="599536" y="1224683"/>
            <a:ext cx="10972800" cy="1200329"/>
          </a:xfrm>
          <a:prstGeom prst="rect">
            <a:avLst/>
          </a:prstGeom>
          <a:solidFill>
            <a:schemeClr val="tx2"/>
          </a:solidFill>
        </p:spPr>
        <p:txBody>
          <a:bodyPr wrap="square" rtlCol="0">
            <a:spAutoFit/>
          </a:bodyPr>
          <a:lstStyle/>
          <a:p>
            <a:r>
              <a:rPr lang="en-US" sz="2400">
                <a:solidFill>
                  <a:schemeClr val="bg1"/>
                </a:solidFill>
              </a:rPr>
              <a:t>Make sure to read the respondent checklist carefully: include in your RFP response ALL the materials requested. No more, no less. If all the required documents are not included, you will be considered </a:t>
            </a:r>
            <a:r>
              <a:rPr lang="en-US" sz="2400" b="1">
                <a:solidFill>
                  <a:schemeClr val="bg1"/>
                </a:solidFill>
              </a:rPr>
              <a:t>non-responsive.</a:t>
            </a:r>
            <a:endParaRPr lang="en-US" sz="2400">
              <a:solidFill>
                <a:schemeClr val="bg1"/>
              </a:solidFill>
            </a:endParaRPr>
          </a:p>
        </p:txBody>
      </p:sp>
      <p:sp>
        <p:nvSpPr>
          <p:cNvPr id="5" name="TextBox 4">
            <a:extLst>
              <a:ext uri="{FF2B5EF4-FFF2-40B4-BE49-F238E27FC236}">
                <a16:creationId xmlns:a16="http://schemas.microsoft.com/office/drawing/2014/main" id="{264D7CF7-5F5C-F6DC-F2A4-F61489444CBC}"/>
              </a:ext>
            </a:extLst>
          </p:cNvPr>
          <p:cNvSpPr txBox="1"/>
          <p:nvPr/>
        </p:nvSpPr>
        <p:spPr>
          <a:xfrm>
            <a:off x="6815211" y="4020961"/>
            <a:ext cx="4729239" cy="1569660"/>
          </a:xfrm>
          <a:prstGeom prst="rect">
            <a:avLst/>
          </a:prstGeom>
          <a:solidFill>
            <a:schemeClr val="tx2"/>
          </a:solidFill>
          <a:ln>
            <a:noFill/>
          </a:ln>
        </p:spPr>
        <p:txBody>
          <a:bodyPr wrap="square" rtlCol="0">
            <a:spAutoFit/>
          </a:bodyPr>
          <a:lstStyle/>
          <a:p>
            <a:r>
              <a:rPr lang="en-US" sz="2400" dirty="0">
                <a:solidFill>
                  <a:schemeClr val="bg1"/>
                </a:solidFill>
              </a:rPr>
              <a:t>You also don’t get any extra points for attaching material that was not asked for! Only include materials listed on this checklist!</a:t>
            </a:r>
          </a:p>
        </p:txBody>
      </p:sp>
    </p:spTree>
    <p:extLst>
      <p:ext uri="{BB962C8B-B14F-4D97-AF65-F5344CB8AC3E}">
        <p14:creationId xmlns:p14="http://schemas.microsoft.com/office/powerpoint/2010/main" val="4213884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a:buSzPts val="3200"/>
            </a:pPr>
            <a:r>
              <a:rPr lang="en-US" dirty="0"/>
              <a:t>2. Not Customizing Your Response to the </a:t>
            </a:r>
            <a:r>
              <a:rPr lang="en-US" dirty="0">
                <a:highlight>
                  <a:srgbClr val="FFFF00"/>
                </a:highlight>
              </a:rPr>
              <a:t>Government's</a:t>
            </a:r>
            <a:r>
              <a:rPr lang="en-US" dirty="0"/>
              <a:t> Needs</a:t>
            </a:r>
            <a:endParaRPr dirty="0"/>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22</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9326880" y="2"/>
            <a:ext cx="286512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5 Most Common Errors</a:t>
            </a:r>
          </a:p>
        </p:txBody>
      </p:sp>
      <p:sp>
        <p:nvSpPr>
          <p:cNvPr id="6" name="TextBox 5">
            <a:extLst>
              <a:ext uri="{FF2B5EF4-FFF2-40B4-BE49-F238E27FC236}">
                <a16:creationId xmlns:a16="http://schemas.microsoft.com/office/drawing/2014/main" id="{AF886E04-FCD2-55FB-8BCD-000D52E6F8C1}"/>
              </a:ext>
            </a:extLst>
          </p:cNvPr>
          <p:cNvSpPr txBox="1"/>
          <p:nvPr/>
        </p:nvSpPr>
        <p:spPr>
          <a:xfrm>
            <a:off x="599536" y="1564333"/>
            <a:ext cx="11287964" cy="1446550"/>
          </a:xfrm>
          <a:prstGeom prst="rect">
            <a:avLst/>
          </a:prstGeom>
          <a:solidFill>
            <a:schemeClr val="tx2"/>
          </a:solidFill>
        </p:spPr>
        <p:txBody>
          <a:bodyPr wrap="square" lIns="91440" tIns="45720" rIns="91440" bIns="45720" rtlCol="0" anchor="t">
            <a:spAutoFit/>
          </a:bodyPr>
          <a:lstStyle/>
          <a:p>
            <a:r>
              <a:rPr lang="en-US" sz="2200">
                <a:solidFill>
                  <a:schemeClr val="bg1"/>
                </a:solidFill>
              </a:rPr>
              <a:t>Procurement staff can see a “copy-paste” job from a mile away. Don’t recycle, customize! Make sure that your RFP response genuinely responds to the questions asked and demonstrates how your firm can meet </a:t>
            </a:r>
            <a:r>
              <a:rPr lang="en-US" sz="2200" i="1">
                <a:solidFill>
                  <a:schemeClr val="bg1"/>
                </a:solidFill>
                <a:highlight>
                  <a:srgbClr val="FFFF00"/>
                </a:highlight>
              </a:rPr>
              <a:t>the government's </a:t>
            </a:r>
            <a:r>
              <a:rPr lang="en-US" sz="2200">
                <a:solidFill>
                  <a:schemeClr val="bg1"/>
                </a:solidFill>
              </a:rPr>
              <a:t>needs, not any client’s. Check that you’ve addressed all evaluation criteria.</a:t>
            </a:r>
          </a:p>
        </p:txBody>
      </p:sp>
      <p:pic>
        <p:nvPicPr>
          <p:cNvPr id="8" name="Picture 6" descr="Steps to Consider Prior to Customizing the Acumatica Portal">
            <a:extLst>
              <a:ext uri="{FF2B5EF4-FFF2-40B4-BE49-F238E27FC236}">
                <a16:creationId xmlns:a16="http://schemas.microsoft.com/office/drawing/2014/main" id="{D8AF2ED3-1E38-1D57-D5CE-965A78C53D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442" y="3428759"/>
            <a:ext cx="4358991" cy="27146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CC943B70-FA28-4E60-6822-782C1B2A6210}"/>
              </a:ext>
            </a:extLst>
          </p:cNvPr>
          <p:cNvPicPr>
            <a:picLocks noChangeAspect="1"/>
          </p:cNvPicPr>
          <p:nvPr/>
        </p:nvPicPr>
        <p:blipFill>
          <a:blip r:embed="rId4"/>
          <a:stretch>
            <a:fillRect/>
          </a:stretch>
        </p:blipFill>
        <p:spPr>
          <a:xfrm>
            <a:off x="602105" y="3288278"/>
            <a:ext cx="4929265" cy="3291967"/>
          </a:xfrm>
          <a:prstGeom prst="rect">
            <a:avLst/>
          </a:prstGeom>
          <a:ln>
            <a:noFill/>
          </a:ln>
        </p:spPr>
      </p:pic>
    </p:spTree>
    <p:extLst>
      <p:ext uri="{BB962C8B-B14F-4D97-AF65-F5344CB8AC3E}">
        <p14:creationId xmlns:p14="http://schemas.microsoft.com/office/powerpoint/2010/main" val="3078719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3. Not Featuring Specific Examples in Your Response</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23</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9326880" y="2"/>
            <a:ext cx="286512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5 Most Common Errors</a:t>
            </a:r>
          </a:p>
        </p:txBody>
      </p:sp>
      <p:sp>
        <p:nvSpPr>
          <p:cNvPr id="6" name="TextBox 5">
            <a:extLst>
              <a:ext uri="{FF2B5EF4-FFF2-40B4-BE49-F238E27FC236}">
                <a16:creationId xmlns:a16="http://schemas.microsoft.com/office/drawing/2014/main" id="{31435DB6-BFDC-9740-0248-200BE703A55D}"/>
              </a:ext>
            </a:extLst>
          </p:cNvPr>
          <p:cNvSpPr txBox="1"/>
          <p:nvPr/>
        </p:nvSpPr>
        <p:spPr>
          <a:xfrm>
            <a:off x="599536" y="1450632"/>
            <a:ext cx="11287664" cy="769441"/>
          </a:xfrm>
          <a:prstGeom prst="rect">
            <a:avLst/>
          </a:prstGeom>
          <a:solidFill>
            <a:schemeClr val="tx2"/>
          </a:solidFill>
        </p:spPr>
        <p:txBody>
          <a:bodyPr wrap="square" rtlCol="0">
            <a:spAutoFit/>
          </a:bodyPr>
          <a:lstStyle/>
          <a:p>
            <a:r>
              <a:rPr lang="en-US" sz="2200" dirty="0">
                <a:solidFill>
                  <a:schemeClr val="bg1"/>
                </a:solidFill>
              </a:rPr>
              <a:t>One of the best ways to demonstrate your value-add as a vendor is to share specific examples of how your services address our needs. </a:t>
            </a:r>
          </a:p>
        </p:txBody>
      </p:sp>
      <p:sp>
        <p:nvSpPr>
          <p:cNvPr id="7" name="TextBox 6">
            <a:extLst>
              <a:ext uri="{FF2B5EF4-FFF2-40B4-BE49-F238E27FC236}">
                <a16:creationId xmlns:a16="http://schemas.microsoft.com/office/drawing/2014/main" id="{89892DD5-ECC0-7124-8A58-D7EB0490D080}"/>
              </a:ext>
            </a:extLst>
          </p:cNvPr>
          <p:cNvSpPr txBox="1"/>
          <p:nvPr/>
        </p:nvSpPr>
        <p:spPr>
          <a:xfrm>
            <a:off x="6888715" y="2783860"/>
            <a:ext cx="4998485" cy="3139321"/>
          </a:xfrm>
          <a:prstGeom prst="rect">
            <a:avLst/>
          </a:prstGeom>
          <a:solidFill>
            <a:schemeClr val="tx2"/>
          </a:solidFill>
        </p:spPr>
        <p:txBody>
          <a:bodyPr wrap="square" rtlCol="0">
            <a:spAutoFit/>
          </a:bodyPr>
          <a:lstStyle/>
          <a:p>
            <a:r>
              <a:rPr lang="en-US" sz="2200" u="sng" dirty="0">
                <a:solidFill>
                  <a:schemeClr val="bg1"/>
                </a:solidFill>
              </a:rPr>
              <a:t>Don’t</a:t>
            </a:r>
            <a:r>
              <a:rPr lang="en-US" sz="2200" dirty="0">
                <a:solidFill>
                  <a:schemeClr val="bg1"/>
                </a:solidFill>
              </a:rPr>
              <a:t> rely on generic descriptions and vague promises! Answer the RFP response questions using examples of past projects or descriptions of your approach. If you’re a new vendor in this space and can’t draw on many past examples, describe the unique approach your firm or organization will bring to the project.</a:t>
            </a:r>
          </a:p>
        </p:txBody>
      </p:sp>
      <p:pic>
        <p:nvPicPr>
          <p:cNvPr id="2" name="Picture 3">
            <a:extLst>
              <a:ext uri="{FF2B5EF4-FFF2-40B4-BE49-F238E27FC236}">
                <a16:creationId xmlns:a16="http://schemas.microsoft.com/office/drawing/2014/main" id="{EF01BFC1-5F0F-9CD3-1DE2-83EECDEAEFD6}"/>
              </a:ext>
            </a:extLst>
          </p:cNvPr>
          <p:cNvPicPr>
            <a:picLocks noChangeAspect="1"/>
          </p:cNvPicPr>
          <p:nvPr/>
        </p:nvPicPr>
        <p:blipFill>
          <a:blip r:embed="rId3"/>
          <a:stretch>
            <a:fillRect/>
          </a:stretch>
        </p:blipFill>
        <p:spPr>
          <a:xfrm>
            <a:off x="599536" y="2783860"/>
            <a:ext cx="5961084" cy="3139321"/>
          </a:xfrm>
          <a:prstGeom prst="rect">
            <a:avLst/>
          </a:prstGeom>
          <a:ln>
            <a:solidFill>
              <a:schemeClr val="tx1"/>
            </a:solidFill>
          </a:ln>
        </p:spPr>
      </p:pic>
    </p:spTree>
    <p:extLst>
      <p:ext uri="{BB962C8B-B14F-4D97-AF65-F5344CB8AC3E}">
        <p14:creationId xmlns:p14="http://schemas.microsoft.com/office/powerpoint/2010/main" val="953752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FD5169-B661-7A4D-A3B6-F937C765F9BE}"/>
              </a:ext>
            </a:extLst>
          </p:cNvPr>
          <p:cNvSpPr>
            <a:spLocks noGrp="1"/>
          </p:cNvSpPr>
          <p:nvPr>
            <p:ph idx="1"/>
          </p:nvPr>
        </p:nvSpPr>
        <p:spPr/>
        <p:txBody>
          <a:bodyPr/>
          <a:lstStyle/>
          <a:p>
            <a:endParaRPr lang="en-US"/>
          </a:p>
        </p:txBody>
      </p:sp>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4. Sharing Overly Lengthy Responses to See “What Sticks”</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24</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9326880" y="2"/>
            <a:ext cx="286512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5 Most Common Errors</a:t>
            </a:r>
          </a:p>
        </p:txBody>
      </p:sp>
      <p:pic>
        <p:nvPicPr>
          <p:cNvPr id="2" name="Picture 2" descr="1,597 Long Scroll Stock Photos, Pictures &amp;amp; Royalty-Free Images - iStock">
            <a:extLst>
              <a:ext uri="{FF2B5EF4-FFF2-40B4-BE49-F238E27FC236}">
                <a16:creationId xmlns:a16="http://schemas.microsoft.com/office/drawing/2014/main" id="{66E72C0E-FC18-7125-195A-157AC9679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680" y="1315721"/>
            <a:ext cx="7114511" cy="4743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52E8F0-0877-A595-93ED-16518AF9A49C}"/>
              </a:ext>
            </a:extLst>
          </p:cNvPr>
          <p:cNvSpPr txBox="1"/>
          <p:nvPr/>
        </p:nvSpPr>
        <p:spPr>
          <a:xfrm>
            <a:off x="599536" y="2090172"/>
            <a:ext cx="6227984" cy="2123658"/>
          </a:xfrm>
          <a:prstGeom prst="rect">
            <a:avLst/>
          </a:prstGeom>
          <a:solidFill>
            <a:schemeClr val="tx2"/>
          </a:solidFill>
        </p:spPr>
        <p:txBody>
          <a:bodyPr wrap="square" lIns="91440" tIns="45720" rIns="91440" bIns="45720" rtlCol="0" anchor="t">
            <a:spAutoFit/>
          </a:bodyPr>
          <a:lstStyle/>
          <a:p>
            <a:r>
              <a:rPr lang="en-US" sz="2200" dirty="0">
                <a:solidFill>
                  <a:schemeClr val="bg1"/>
                </a:solidFill>
              </a:rPr>
              <a:t>Longer responses do not mean better responses! We like brevity. Focus on the questions being asked. If 150 words answer the question, then a 1000-word responses only make it harder for </a:t>
            </a:r>
            <a:r>
              <a:rPr lang="en-US" sz="2200" dirty="0">
                <a:highlight>
                  <a:srgbClr val="FFFF00"/>
                </a:highlight>
              </a:rPr>
              <a:t>the government</a:t>
            </a:r>
            <a:r>
              <a:rPr lang="en-US" sz="2200" dirty="0"/>
              <a:t> </a:t>
            </a:r>
            <a:r>
              <a:rPr lang="en-US" sz="2200" dirty="0">
                <a:solidFill>
                  <a:schemeClr val="bg1"/>
                </a:solidFill>
              </a:rPr>
              <a:t>to read and review your proposal in a timely manner.</a:t>
            </a:r>
          </a:p>
        </p:txBody>
      </p:sp>
    </p:spTree>
    <p:extLst>
      <p:ext uri="{BB962C8B-B14F-4D97-AF65-F5344CB8AC3E}">
        <p14:creationId xmlns:p14="http://schemas.microsoft.com/office/powerpoint/2010/main" val="2514012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0F2982D-5A3A-A269-97CB-3A7B513C1AFC}"/>
              </a:ext>
            </a:extLst>
          </p:cNvPr>
          <p:cNvSpPr>
            <a:spLocks noGrp="1"/>
          </p:cNvSpPr>
          <p:nvPr>
            <p:ph idx="1"/>
          </p:nvPr>
        </p:nvSpPr>
        <p:spPr/>
        <p:txBody>
          <a:bodyPr/>
          <a:lstStyle/>
          <a:p>
            <a:endParaRPr lang="en-US"/>
          </a:p>
        </p:txBody>
      </p:sp>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5. Forgetting to Review Before Submission</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25</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9326880" y="2"/>
            <a:ext cx="286512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a:solidFill>
                  <a:schemeClr val="bg1"/>
                </a:solidFill>
              </a:rPr>
              <a:t>5 Most Common Errors</a:t>
            </a:r>
          </a:p>
        </p:txBody>
      </p:sp>
      <p:sp>
        <p:nvSpPr>
          <p:cNvPr id="2" name="TextBox 1">
            <a:extLst>
              <a:ext uri="{FF2B5EF4-FFF2-40B4-BE49-F238E27FC236}">
                <a16:creationId xmlns:a16="http://schemas.microsoft.com/office/drawing/2014/main" id="{66B15A70-BBA0-E147-DDF4-9990C0061ECF}"/>
              </a:ext>
            </a:extLst>
          </p:cNvPr>
          <p:cNvSpPr txBox="1"/>
          <p:nvPr/>
        </p:nvSpPr>
        <p:spPr>
          <a:xfrm>
            <a:off x="599536" y="1390256"/>
            <a:ext cx="4978399" cy="4832092"/>
          </a:xfrm>
          <a:prstGeom prst="rect">
            <a:avLst/>
          </a:prstGeom>
          <a:solidFill>
            <a:schemeClr val="tx2"/>
          </a:solidFill>
        </p:spPr>
        <p:txBody>
          <a:bodyPr wrap="square" lIns="91440" tIns="45720" rIns="91440" bIns="45720" rtlCol="0" anchor="t">
            <a:spAutoFit/>
          </a:bodyPr>
          <a:lstStyle/>
          <a:p>
            <a:r>
              <a:rPr lang="en-US" sz="2200" dirty="0">
                <a:solidFill>
                  <a:schemeClr val="bg1"/>
                </a:solidFill>
              </a:rPr>
              <a:t>You’d be surprised to see how many error-filled RFPs the </a:t>
            </a:r>
            <a:r>
              <a:rPr lang="en-US" sz="2200" dirty="0">
                <a:highlight>
                  <a:srgbClr val="FFFF00"/>
                </a:highlight>
              </a:rPr>
              <a:t>government</a:t>
            </a:r>
            <a:r>
              <a:rPr lang="en-US" sz="2200" dirty="0">
                <a:solidFill>
                  <a:schemeClr val="bg1"/>
                </a:solidFill>
              </a:rPr>
              <a:t> receives. Make sure to:</a:t>
            </a:r>
          </a:p>
          <a:p>
            <a:endParaRPr lang="en-US" sz="2200" dirty="0">
              <a:solidFill>
                <a:schemeClr val="bg1"/>
              </a:solidFill>
            </a:endParaRPr>
          </a:p>
          <a:p>
            <a:pPr marL="380365" indent="-380365">
              <a:buClr>
                <a:schemeClr val="bg1"/>
              </a:buClr>
              <a:buFont typeface="Arial" panose="020B0604020202020204" pitchFamily="34" charset="0"/>
              <a:buChar char="•"/>
            </a:pPr>
            <a:r>
              <a:rPr lang="en-US" sz="2200" dirty="0">
                <a:solidFill>
                  <a:schemeClr val="bg1"/>
                </a:solidFill>
              </a:rPr>
              <a:t>Do a proper spell check. </a:t>
            </a:r>
          </a:p>
          <a:p>
            <a:pPr marL="380365" indent="-380365">
              <a:buClr>
                <a:schemeClr val="bg1"/>
              </a:buClr>
              <a:buFont typeface="Arial" panose="020B0604020202020204" pitchFamily="34" charset="0"/>
              <a:buChar char="•"/>
            </a:pPr>
            <a:r>
              <a:rPr lang="en-US" sz="2200" dirty="0">
                <a:solidFill>
                  <a:schemeClr val="bg1"/>
                </a:solidFill>
              </a:rPr>
              <a:t>Review formatting and grammar. </a:t>
            </a:r>
          </a:p>
          <a:p>
            <a:pPr marL="380365" indent="-380365">
              <a:buClr>
                <a:schemeClr val="bg1"/>
              </a:buClr>
              <a:buFont typeface="Arial" panose="020B0604020202020204" pitchFamily="34" charset="0"/>
              <a:buChar char="•"/>
            </a:pPr>
            <a:r>
              <a:rPr lang="en-US" sz="2200" dirty="0">
                <a:solidFill>
                  <a:schemeClr val="bg1"/>
                </a:solidFill>
              </a:rPr>
              <a:t>Remove Track Changes and Google Doc comments. </a:t>
            </a:r>
          </a:p>
          <a:p>
            <a:endParaRPr lang="en-US" sz="2200" dirty="0">
              <a:solidFill>
                <a:schemeClr val="bg1"/>
              </a:solidFill>
            </a:endParaRPr>
          </a:p>
          <a:p>
            <a:r>
              <a:rPr lang="en-US" sz="2200" dirty="0">
                <a:solidFill>
                  <a:schemeClr val="bg1"/>
                </a:solidFill>
              </a:rPr>
              <a:t>Ask colleagues to review your RFP response and confirm that you included all the necessary materials AND demonstrate that you meet the specifications.</a:t>
            </a:r>
          </a:p>
        </p:txBody>
      </p:sp>
      <p:pic>
        <p:nvPicPr>
          <p:cNvPr id="6" name="Picture 6">
            <a:extLst>
              <a:ext uri="{FF2B5EF4-FFF2-40B4-BE49-F238E27FC236}">
                <a16:creationId xmlns:a16="http://schemas.microsoft.com/office/drawing/2014/main" id="{7FE158F8-A990-6489-6F55-A5D7DBC853A0}"/>
              </a:ext>
            </a:extLst>
          </p:cNvPr>
          <p:cNvPicPr>
            <a:picLocks noChangeAspect="1"/>
          </p:cNvPicPr>
          <p:nvPr/>
        </p:nvPicPr>
        <p:blipFill>
          <a:blip r:embed="rId3"/>
          <a:stretch>
            <a:fillRect/>
          </a:stretch>
        </p:blipFill>
        <p:spPr>
          <a:xfrm>
            <a:off x="7747416" y="939919"/>
            <a:ext cx="3954904" cy="2642196"/>
          </a:xfrm>
          <a:prstGeom prst="rect">
            <a:avLst/>
          </a:prstGeom>
          <a:ln>
            <a:solidFill>
              <a:schemeClr val="tx1"/>
            </a:solidFill>
          </a:ln>
        </p:spPr>
      </p:pic>
      <p:pic>
        <p:nvPicPr>
          <p:cNvPr id="5" name="Picture 5" descr="Graphical user interface, text, application, chat or text message&#10;&#10;Description automatically generated">
            <a:extLst>
              <a:ext uri="{FF2B5EF4-FFF2-40B4-BE49-F238E27FC236}">
                <a16:creationId xmlns:a16="http://schemas.microsoft.com/office/drawing/2014/main" id="{0C94B685-7B55-5AC8-424A-6F8DF34183D5}"/>
              </a:ext>
            </a:extLst>
          </p:cNvPr>
          <p:cNvPicPr>
            <a:picLocks noChangeAspect="1"/>
          </p:cNvPicPr>
          <p:nvPr/>
        </p:nvPicPr>
        <p:blipFill>
          <a:blip r:embed="rId4"/>
          <a:stretch>
            <a:fillRect/>
          </a:stretch>
        </p:blipFill>
        <p:spPr>
          <a:xfrm>
            <a:off x="5836171" y="2999451"/>
            <a:ext cx="4567003" cy="3857129"/>
          </a:xfrm>
          <a:prstGeom prst="rect">
            <a:avLst/>
          </a:prstGeom>
        </p:spPr>
      </p:pic>
    </p:spTree>
    <p:extLst>
      <p:ext uri="{BB962C8B-B14F-4D97-AF65-F5344CB8AC3E}">
        <p14:creationId xmlns:p14="http://schemas.microsoft.com/office/powerpoint/2010/main" val="113725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3" name="Google Shape;1263;g11726472ecb_0_72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2" name="Title 3">
            <a:extLst>
              <a:ext uri="{FF2B5EF4-FFF2-40B4-BE49-F238E27FC236}">
                <a16:creationId xmlns:a16="http://schemas.microsoft.com/office/drawing/2014/main" id="{2E06A4D8-0E58-C055-446D-11870B49FE26}"/>
              </a:ext>
            </a:extLst>
          </p:cNvPr>
          <p:cNvSpPr txBox="1">
            <a:spLocks/>
          </p:cNvSpPr>
          <p:nvPr/>
        </p:nvSpPr>
        <p:spPr>
          <a:xfrm>
            <a:off x="450850" y="501649"/>
            <a:ext cx="10668000" cy="533400"/>
          </a:xfrm>
          <a:prstGeom prst="rect">
            <a:avLst/>
          </a:prstGeom>
        </p:spPr>
        <p:txBody>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sz="3200" b="0" dirty="0"/>
              <a:t>Quiz Time!</a:t>
            </a:r>
          </a:p>
        </p:txBody>
      </p:sp>
      <p:sp>
        <p:nvSpPr>
          <p:cNvPr id="3" name="TextBox 2">
            <a:extLst>
              <a:ext uri="{FF2B5EF4-FFF2-40B4-BE49-F238E27FC236}">
                <a16:creationId xmlns:a16="http://schemas.microsoft.com/office/drawing/2014/main" id="{D79FA8A3-6799-299E-AC39-6C5E511E4B8A}"/>
              </a:ext>
            </a:extLst>
          </p:cNvPr>
          <p:cNvSpPr txBox="1"/>
          <p:nvPr/>
        </p:nvSpPr>
        <p:spPr>
          <a:xfrm>
            <a:off x="1083391" y="1407120"/>
            <a:ext cx="9652000" cy="954107"/>
          </a:xfrm>
          <a:prstGeom prst="rect">
            <a:avLst/>
          </a:prstGeom>
          <a:noFill/>
        </p:spPr>
        <p:txBody>
          <a:bodyPr wrap="square" rtlCol="0">
            <a:spAutoFit/>
          </a:bodyPr>
          <a:lstStyle/>
          <a:p>
            <a:r>
              <a:rPr lang="en-US" sz="2800" b="1">
                <a:solidFill>
                  <a:schemeClr val="bg1"/>
                </a:solidFill>
              </a:rPr>
              <a:t>What should you review before submitting your RFP response?</a:t>
            </a:r>
          </a:p>
        </p:txBody>
      </p:sp>
      <p:sp>
        <p:nvSpPr>
          <p:cNvPr id="5" name="TextBox 4">
            <a:extLst>
              <a:ext uri="{FF2B5EF4-FFF2-40B4-BE49-F238E27FC236}">
                <a16:creationId xmlns:a16="http://schemas.microsoft.com/office/drawing/2014/main" id="{12D594E2-682C-DD45-71E2-FF4A42EAA398}"/>
              </a:ext>
            </a:extLst>
          </p:cNvPr>
          <p:cNvSpPr txBox="1"/>
          <p:nvPr/>
        </p:nvSpPr>
        <p:spPr>
          <a:xfrm>
            <a:off x="1073150" y="2612127"/>
            <a:ext cx="10035459" cy="2631490"/>
          </a:xfrm>
          <a:prstGeom prst="rect">
            <a:avLst/>
          </a:prstGeom>
          <a:noFill/>
          <a:ln w="6350">
            <a:solidFill>
              <a:srgbClr val="E6E6E6"/>
            </a:solidFill>
            <a:prstDash val="dash"/>
          </a:ln>
        </p:spPr>
        <p:txBody>
          <a:bodyPr wrap="square" lIns="91440" tIns="45720" rIns="91440" bIns="45720" rtlCol="0" anchor="t">
            <a:spAutoFit/>
          </a:bodyPr>
          <a:lstStyle/>
          <a:p>
            <a:pPr marL="456565" indent="-456565">
              <a:spcAft>
                <a:spcPts val="1800"/>
              </a:spcAft>
              <a:buClr>
                <a:schemeClr val="bg1"/>
              </a:buClr>
              <a:buFont typeface="+mj-lt"/>
              <a:buAutoNum type="alphaUcPeriod"/>
            </a:pPr>
            <a:r>
              <a:rPr lang="en-US" sz="2400" b="1" dirty="0">
                <a:solidFill>
                  <a:schemeClr val="bg1"/>
                </a:solidFill>
              </a:rPr>
              <a:t>Whether your responses answer the questions asked in the RFP and address </a:t>
            </a:r>
            <a:r>
              <a:rPr lang="en-US" sz="2400" b="1" dirty="0">
                <a:highlight>
                  <a:srgbClr val="FFFF00"/>
                </a:highlight>
              </a:rPr>
              <a:t>government's</a:t>
            </a:r>
            <a:r>
              <a:rPr lang="en-US" sz="2400" b="1" dirty="0">
                <a:solidFill>
                  <a:schemeClr val="bg1"/>
                </a:solidFill>
              </a:rPr>
              <a:t> needs</a:t>
            </a:r>
            <a:endParaRPr lang="en-US" dirty="0">
              <a:solidFill>
                <a:schemeClr val="bg1"/>
              </a:solidFill>
            </a:endParaRPr>
          </a:p>
          <a:p>
            <a:pPr marL="456565" indent="-456565">
              <a:spcAft>
                <a:spcPts val="1800"/>
              </a:spcAft>
              <a:buClr>
                <a:schemeClr val="bg1"/>
              </a:buClr>
              <a:buFont typeface="+mj-lt"/>
              <a:buAutoNum type="alphaUcPeriod"/>
            </a:pPr>
            <a:r>
              <a:rPr lang="en-US" sz="2400" b="1" dirty="0">
                <a:solidFill>
                  <a:schemeClr val="bg1"/>
                </a:solidFill>
              </a:rPr>
              <a:t>Spelling and grammar</a:t>
            </a:r>
          </a:p>
          <a:p>
            <a:pPr marL="456565" indent="-456565">
              <a:spcAft>
                <a:spcPts val="1800"/>
              </a:spcAft>
              <a:buClr>
                <a:schemeClr val="bg1"/>
              </a:buClr>
              <a:buFont typeface="+mj-lt"/>
              <a:buAutoNum type="alphaUcPeriod"/>
            </a:pPr>
            <a:r>
              <a:rPr lang="en-US" sz="2400" b="1" dirty="0">
                <a:solidFill>
                  <a:schemeClr val="bg1"/>
                </a:solidFill>
              </a:rPr>
              <a:t>Whether or not you included the right attachments</a:t>
            </a:r>
          </a:p>
          <a:p>
            <a:pPr marL="456565" indent="-456565">
              <a:spcAft>
                <a:spcPts val="1800"/>
              </a:spcAft>
              <a:buClr>
                <a:schemeClr val="bg1"/>
              </a:buClr>
              <a:buFont typeface="+mj-lt"/>
              <a:buAutoNum type="alphaUcPeriod"/>
            </a:pPr>
            <a:r>
              <a:rPr lang="en-US" sz="2400" b="1" dirty="0">
                <a:solidFill>
                  <a:schemeClr val="bg1"/>
                </a:solidFill>
              </a:rPr>
              <a:t>You should review all these components before submitting!</a:t>
            </a:r>
          </a:p>
        </p:txBody>
      </p:sp>
    </p:spTree>
    <p:extLst>
      <p:ext uri="{BB962C8B-B14F-4D97-AF65-F5344CB8AC3E}">
        <p14:creationId xmlns:p14="http://schemas.microsoft.com/office/powerpoint/2010/main" val="2700928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0953-BF03-4C47-984C-132B47F48D16}"/>
              </a:ext>
            </a:extLst>
          </p:cNvPr>
          <p:cNvSpPr>
            <a:spLocks noGrp="1"/>
          </p:cNvSpPr>
          <p:nvPr>
            <p:ph type="ctrTitle"/>
          </p:nvPr>
        </p:nvSpPr>
        <p:spPr>
          <a:xfrm>
            <a:off x="1320800" y="2278063"/>
            <a:ext cx="9550400" cy="1150937"/>
          </a:xfrm>
        </p:spPr>
        <p:txBody>
          <a:bodyPr>
            <a:normAutofit/>
          </a:bodyPr>
          <a:lstStyle/>
          <a:p>
            <a:r>
              <a:rPr lang="en-US" dirty="0"/>
              <a:t>Thank you!</a:t>
            </a:r>
          </a:p>
        </p:txBody>
      </p:sp>
      <p:sp>
        <p:nvSpPr>
          <p:cNvPr id="7" name="Subtitle 6">
            <a:extLst>
              <a:ext uri="{FF2B5EF4-FFF2-40B4-BE49-F238E27FC236}">
                <a16:creationId xmlns:a16="http://schemas.microsoft.com/office/drawing/2014/main" id="{64592E8B-70E4-AF48-4428-4566C2388674}"/>
              </a:ext>
            </a:extLst>
          </p:cNvPr>
          <p:cNvSpPr>
            <a:spLocks noGrp="1"/>
          </p:cNvSpPr>
          <p:nvPr>
            <p:ph type="subTitle" idx="1"/>
          </p:nvPr>
        </p:nvSpPr>
        <p:spPr>
          <a:xfrm>
            <a:off x="1320800" y="3563938"/>
            <a:ext cx="9550400" cy="1431808"/>
          </a:xfrm>
        </p:spPr>
        <p:txBody>
          <a:bodyPr>
            <a:normAutofit fontScale="92500" lnSpcReduction="10000"/>
          </a:bodyPr>
          <a:lstStyle/>
          <a:p>
            <a:r>
              <a:rPr lang="en-US" dirty="0"/>
              <a:t>We’re so happy you joined this training and are looking forward to your RFP/solicitation responses. We will save the slides and the recording on our website for future reference. You can also reach out to the Purchasing team at any time at [insert email or phone number(s)].</a:t>
            </a:r>
          </a:p>
          <a:p>
            <a:endParaRPr lang="en-US" dirty="0"/>
          </a:p>
        </p:txBody>
      </p:sp>
      <p:sp>
        <p:nvSpPr>
          <p:cNvPr id="3" name="Slide Number Placeholder 2">
            <a:extLst>
              <a:ext uri="{FF2B5EF4-FFF2-40B4-BE49-F238E27FC236}">
                <a16:creationId xmlns:a16="http://schemas.microsoft.com/office/drawing/2014/main" id="{50B1AA96-D55E-4884-9765-FDBFC11D8896}"/>
              </a:ext>
            </a:extLst>
          </p:cNvPr>
          <p:cNvSpPr>
            <a:spLocks noGrp="1"/>
          </p:cNvSpPr>
          <p:nvPr>
            <p:ph type="sldNum" sz="quarter" idx="4294967295"/>
          </p:nvPr>
        </p:nvSpPr>
        <p:spPr>
          <a:xfrm>
            <a:off x="9347200" y="6429375"/>
            <a:ext cx="2844800" cy="365125"/>
          </a:xfrm>
        </p:spPr>
        <p:txBody>
          <a:bodyPr/>
          <a:lstStyle/>
          <a:p>
            <a:fld id="{9BA150B5-8DFC-458F-AD8B-0D6E73DD8F1E}" type="slidenum">
              <a:rPr lang="en-US" smtClean="0"/>
              <a:t>27</a:t>
            </a:fld>
            <a:endParaRPr lang="en-US"/>
          </a:p>
        </p:txBody>
      </p:sp>
      <p:sp>
        <p:nvSpPr>
          <p:cNvPr id="5" name="Title 1">
            <a:extLst>
              <a:ext uri="{FF2B5EF4-FFF2-40B4-BE49-F238E27FC236}">
                <a16:creationId xmlns:a16="http://schemas.microsoft.com/office/drawing/2014/main" id="{4ACCD938-B74D-4BC9-B991-B7DC6FA86AFD}"/>
              </a:ext>
            </a:extLst>
          </p:cNvPr>
          <p:cNvSpPr txBox="1">
            <a:spLocks/>
          </p:cNvSpPr>
          <p:nvPr/>
        </p:nvSpPr>
        <p:spPr>
          <a:xfrm>
            <a:off x="4433725" y="893150"/>
            <a:ext cx="6566975" cy="143950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r>
              <a:rPr lang="en-US" sz="4200" dirty="0">
                <a:solidFill>
                  <a:schemeClr val="bg1"/>
                </a:solidFill>
              </a:rPr>
              <a:t>Questions? Comments?</a:t>
            </a:r>
            <a:endParaRPr lang="en-US" sz="4200" b="0" i="1" dirty="0">
              <a:solidFill>
                <a:schemeClr val="bg1"/>
              </a:solidFill>
            </a:endParaRPr>
          </a:p>
        </p:txBody>
      </p:sp>
    </p:spTree>
    <p:extLst>
      <p:ext uri="{BB962C8B-B14F-4D97-AF65-F5344CB8AC3E}">
        <p14:creationId xmlns:p14="http://schemas.microsoft.com/office/powerpoint/2010/main" val="383158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3" name="Text Placeholder 2">
            <a:extLst>
              <a:ext uri="{FF2B5EF4-FFF2-40B4-BE49-F238E27FC236}">
                <a16:creationId xmlns:a16="http://schemas.microsoft.com/office/drawing/2014/main" id="{3CF65601-5E89-23FC-0BE5-914B1CFC2BD9}"/>
              </a:ext>
            </a:extLst>
          </p:cNvPr>
          <p:cNvSpPr>
            <a:spLocks noGrp="1"/>
          </p:cNvSpPr>
          <p:nvPr>
            <p:ph idx="1"/>
          </p:nvPr>
        </p:nvSpPr>
        <p:spPr>
          <a:xfrm>
            <a:off x="371452" y="1353015"/>
            <a:ext cx="10972800" cy="4648201"/>
          </a:xfrm>
        </p:spPr>
        <p:txBody>
          <a:bodyPr>
            <a:normAutofit lnSpcReduction="10000"/>
          </a:bodyPr>
          <a:lstStyle/>
          <a:p>
            <a:pPr>
              <a:spcBef>
                <a:spcPts val="0"/>
              </a:spcBef>
              <a:spcAft>
                <a:spcPts val="1800"/>
              </a:spcAft>
            </a:pPr>
            <a:r>
              <a:rPr lang="en-US" dirty="0"/>
              <a:t>When does a government issue an RFP? In what cases would another procurement method be used (three quotes, sole source)? </a:t>
            </a:r>
          </a:p>
          <a:p>
            <a:pPr>
              <a:spcBef>
                <a:spcPts val="0"/>
              </a:spcBef>
              <a:spcAft>
                <a:spcPts val="1800"/>
              </a:spcAft>
            </a:pPr>
            <a:r>
              <a:rPr lang="en-US" dirty="0"/>
              <a:t>What happens after I submit my proposal? </a:t>
            </a:r>
          </a:p>
          <a:p>
            <a:pPr>
              <a:spcBef>
                <a:spcPts val="0"/>
              </a:spcBef>
              <a:spcAft>
                <a:spcPts val="1800"/>
              </a:spcAft>
            </a:pPr>
            <a:r>
              <a:rPr lang="en-US" dirty="0"/>
              <a:t>Who from the government will be responsible for reading my proposal and evaluating it? </a:t>
            </a:r>
          </a:p>
          <a:p>
            <a:pPr>
              <a:spcBef>
                <a:spcPts val="0"/>
              </a:spcBef>
              <a:spcAft>
                <a:spcPts val="1800"/>
              </a:spcAft>
            </a:pPr>
            <a:r>
              <a:rPr lang="en-US" dirty="0"/>
              <a:t>What kind of notice and/or feedback should I expect to receive if I did NOT win the contract?</a:t>
            </a:r>
          </a:p>
          <a:p>
            <a:pPr>
              <a:spcBef>
                <a:spcPts val="0"/>
              </a:spcBef>
              <a:spcAft>
                <a:spcPts val="1800"/>
              </a:spcAft>
            </a:pPr>
            <a:r>
              <a:rPr lang="en-US" dirty="0"/>
              <a:t>If I win the contract, what other documentation or support materials should I expect to submit prior to contract start? How can I prepare myself for contracting with </a:t>
            </a:r>
            <a:r>
              <a:rPr lang="en-US" dirty="0">
                <a:highlight>
                  <a:srgbClr val="FFFF00"/>
                </a:highlight>
              </a:rPr>
              <a:t>government</a:t>
            </a:r>
            <a:r>
              <a:rPr lang="en-US" dirty="0"/>
              <a:t>?</a:t>
            </a:r>
          </a:p>
          <a:p>
            <a:endParaRPr lang="en-US" sz="1700" b="1" dirty="0"/>
          </a:p>
        </p:txBody>
      </p:sp>
      <p:sp>
        <p:nvSpPr>
          <p:cNvPr id="1504" name="Google Shape;1504;g11726472ecb_0_844"/>
          <p:cNvSpPr txBox="1">
            <a:spLocks noGrp="1"/>
          </p:cNvSpPr>
          <p:nvPr>
            <p:ph type="title"/>
          </p:nvPr>
        </p:nvSpPr>
        <p:spPr>
          <a:prstGeom prst="rect">
            <a:avLst/>
          </a:prstGeom>
          <a:noFill/>
          <a:ln>
            <a:noFill/>
          </a:ln>
        </p:spPr>
        <p:txBody>
          <a:bodyPr spcFirstLastPara="1" wrap="square" lIns="68575" tIns="0" rIns="68575" bIns="34275" anchor="t" anchorCtr="0">
            <a:noAutofit/>
          </a:bodyPr>
          <a:lstStyle/>
          <a:p>
            <a:pPr marL="0" lvl="0" indent="0" algn="l" rtl="0">
              <a:lnSpc>
                <a:spcPct val="100000"/>
              </a:lnSpc>
              <a:spcBef>
                <a:spcPts val="0"/>
              </a:spcBef>
              <a:spcAft>
                <a:spcPts val="0"/>
              </a:spcAft>
              <a:buClr>
                <a:schemeClr val="dk1"/>
              </a:buClr>
              <a:buSzPts val="2400"/>
              <a:buFont typeface="Arial"/>
              <a:buNone/>
            </a:pPr>
            <a:r>
              <a:rPr lang="en-US"/>
              <a:t>Liked doing this webinar? Want to add some additional content? Here are topics to consider:</a:t>
            </a:r>
            <a:endParaRPr/>
          </a:p>
        </p:txBody>
      </p:sp>
      <p:sp>
        <p:nvSpPr>
          <p:cNvPr id="1503" name="Google Shape;1503;g11726472ecb_0_844"/>
          <p:cNvSpPr txBox="1">
            <a:spLocks noGrp="1"/>
          </p:cNvSpPr>
          <p:nvPr>
            <p:ph type="sldNum" sz="quarter" idx="12"/>
          </p:nvPr>
        </p:nvSpPr>
        <p:spPr>
          <a:prstGeom prst="rect">
            <a:avLst/>
          </a:prstGeom>
          <a:noFill/>
          <a:ln>
            <a:noFill/>
          </a:ln>
        </p:spPr>
        <p:txBody>
          <a:bodyPr spcFirstLastPara="1" wrap="square" lIns="68575" tIns="34275" rIns="68575" bIns="34275" anchor="ctr" anchorCtr="0">
            <a:noAutofit/>
          </a:bodyPr>
          <a:lstStyle/>
          <a:p>
            <a:pPr marL="0" lvl="0" indent="0" algn="r" rtl="0">
              <a:lnSpc>
                <a:spcPct val="100000"/>
              </a:lnSpc>
              <a:spcBef>
                <a:spcPts val="0"/>
              </a:spcBef>
              <a:spcAft>
                <a:spcPts val="0"/>
              </a:spcAft>
              <a:buClr>
                <a:srgbClr val="888888"/>
              </a:buClr>
              <a:buSzPts val="1000"/>
              <a:buFont typeface="Arial"/>
              <a:buNone/>
            </a:pPr>
            <a:r>
              <a:rPr lang="en-US"/>
              <a:t>   </a:t>
            </a:r>
            <a:fld id="{00000000-1234-1234-1234-123412341234}" type="slidenum">
              <a:rPr lang="en-US"/>
              <a:t>28</a:t>
            </a:fld>
            <a:endParaRPr/>
          </a:p>
        </p:txBody>
      </p:sp>
    </p:spTree>
    <p:extLst>
      <p:ext uri="{BB962C8B-B14F-4D97-AF65-F5344CB8AC3E}">
        <p14:creationId xmlns:p14="http://schemas.microsoft.com/office/powerpoint/2010/main" val="383705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g11726472ecb_2_186"/>
          <p:cNvSpPr txBox="1">
            <a:spLocks noGrp="1"/>
          </p:cNvSpPr>
          <p:nvPr>
            <p:ph type="ctrTitle"/>
          </p:nvPr>
        </p:nvSpPr>
        <p:spPr>
          <a:xfrm>
            <a:off x="1698891" y="1307562"/>
            <a:ext cx="9550400" cy="1150937"/>
          </a:xfrm>
          <a:noFill/>
          <a:ln>
            <a:noFill/>
          </a:ln>
        </p:spPr>
        <p:txBody>
          <a:bodyPr spcFirstLastPara="1" wrap="square" lIns="91425" tIns="45700" rIns="91425" bIns="45700" anchor="ctr" anchorCtr="0">
            <a:normAutofit fontScale="90000"/>
          </a:bodyPr>
          <a:lstStyle/>
          <a:p>
            <a:r>
              <a:rPr lang="en-US" dirty="0"/>
              <a:t>Responding to Solicitations 101:</a:t>
            </a:r>
          </a:p>
        </p:txBody>
      </p:sp>
      <p:sp>
        <p:nvSpPr>
          <p:cNvPr id="6" name="Subtitle 5">
            <a:extLst>
              <a:ext uri="{FF2B5EF4-FFF2-40B4-BE49-F238E27FC236}">
                <a16:creationId xmlns:a16="http://schemas.microsoft.com/office/drawing/2014/main" id="{C952D2F2-40DD-E84E-04B1-8503252DE567}"/>
              </a:ext>
            </a:extLst>
          </p:cNvPr>
          <p:cNvSpPr>
            <a:spLocks noGrp="1"/>
          </p:cNvSpPr>
          <p:nvPr>
            <p:ph type="subTitle" idx="1"/>
          </p:nvPr>
        </p:nvSpPr>
        <p:spPr>
          <a:xfrm>
            <a:off x="1698625" y="2593974"/>
            <a:ext cx="6765151" cy="1173163"/>
          </a:xfrm>
        </p:spPr>
        <p:txBody>
          <a:bodyPr>
            <a:normAutofit fontScale="92500" lnSpcReduction="10000"/>
          </a:bodyPr>
          <a:lstStyle/>
          <a:p>
            <a:r>
              <a:rPr lang="en-US" sz="1800" dirty="0"/>
              <a:t>How to Submit Strong, Compelling RFP Responses for </a:t>
            </a:r>
            <a:r>
              <a:rPr lang="en-US" sz="1800" dirty="0">
                <a:highlight>
                  <a:srgbClr val="FFFF00"/>
                </a:highlight>
              </a:rPr>
              <a:t>[insert government name]</a:t>
            </a:r>
          </a:p>
          <a:p>
            <a:endParaRPr lang="en-US" sz="1800" dirty="0">
              <a:highlight>
                <a:srgbClr val="FFFF00"/>
              </a:highlight>
            </a:endParaRPr>
          </a:p>
          <a:p>
            <a:r>
              <a:rPr lang="en-US" sz="1800" dirty="0">
                <a:highlight>
                  <a:srgbClr val="FFFF00"/>
                </a:highlight>
              </a:rPr>
              <a:t>[Government] – [Month 00, 0000]</a:t>
            </a:r>
          </a:p>
        </p:txBody>
      </p:sp>
      <p:sp>
        <p:nvSpPr>
          <p:cNvPr id="1487" name="Google Shape;1487;g11726472ecb_2_186"/>
          <p:cNvSpPr txBox="1">
            <a:spLocks noGrp="1"/>
          </p:cNvSpPr>
          <p:nvPr>
            <p:ph type="body" sz="quarter" idx="10"/>
          </p:nvPr>
        </p:nvSpPr>
        <p:spPr>
          <a:xfrm>
            <a:off x="8601247" y="5601226"/>
            <a:ext cx="3052391" cy="253118"/>
          </a:xfrm>
          <a:noFill/>
          <a:ln>
            <a:noFill/>
          </a:ln>
        </p:spPr>
        <p:txBody>
          <a:bodyPr spcFirstLastPara="1" wrap="square" lIns="91425" tIns="45700" rIns="91425" bIns="45700" anchor="t" anchorCtr="0">
            <a:normAutofit fontScale="62500" lnSpcReduction="20000"/>
          </a:bodyPr>
          <a:lstStyle/>
          <a:p>
            <a:pPr lvl="0"/>
            <a:r>
              <a:rPr lang="en-US"/>
              <a:t>[Government] - [Month 00, 0000]</a:t>
            </a:r>
          </a:p>
        </p:txBody>
      </p:sp>
      <p:pic>
        <p:nvPicPr>
          <p:cNvPr id="3" name="Graphic 2" descr="Contract outline">
            <a:extLst>
              <a:ext uri="{FF2B5EF4-FFF2-40B4-BE49-F238E27FC236}">
                <a16:creationId xmlns:a16="http://schemas.microsoft.com/office/drawing/2014/main" id="{DD24CF9E-692F-DC8F-2BC1-9B61D15D73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1625" y="1925837"/>
            <a:ext cx="3006325" cy="3006325"/>
          </a:xfrm>
          <a:prstGeom prst="rect">
            <a:avLst/>
          </a:prstGeom>
        </p:spPr>
      </p:pic>
      <p:sp>
        <p:nvSpPr>
          <p:cNvPr id="4" name="Google Shape;1497;g11726472ecb_2_486">
            <a:extLst>
              <a:ext uri="{FF2B5EF4-FFF2-40B4-BE49-F238E27FC236}">
                <a16:creationId xmlns:a16="http://schemas.microsoft.com/office/drawing/2014/main" id="{FE125B52-082F-0683-42A6-4F9320B22CEF}"/>
              </a:ext>
            </a:extLst>
          </p:cNvPr>
          <p:cNvSpPr txBox="1"/>
          <p:nvPr/>
        </p:nvSpPr>
        <p:spPr>
          <a:xfrm>
            <a:off x="7064100" y="0"/>
            <a:ext cx="5127900" cy="1569630"/>
          </a:xfrm>
          <a:prstGeom prst="rect">
            <a:avLst/>
          </a:prstGeom>
          <a:solidFill>
            <a:schemeClr val="accent6"/>
          </a:solidFill>
          <a:ln w="28575" cap="flat" cmpd="sng">
            <a:solidFill>
              <a:schemeClr val="tx1"/>
            </a:solidFill>
            <a:prstDash val="solid"/>
            <a:round/>
            <a:headEnd type="none" w="sm" len="sm"/>
            <a:tailEnd type="none" w="sm" len="sm"/>
          </a:ln>
        </p:spPr>
        <p:txBody>
          <a:bodyPr spcFirstLastPara="1" wrap="square" lIns="91425" tIns="91425" rIns="91425" bIns="91425" anchor="t" anchorCtr="0">
            <a:spAutoFit/>
          </a:bodyPr>
          <a:lstStyle/>
          <a:p>
            <a:pPr>
              <a:buSzPts val="1800"/>
            </a:pPr>
            <a:r>
              <a:rPr lang="en-US" sz="1800" b="0" i="0" u="none" strike="noStrike" cap="none">
                <a:solidFill>
                  <a:srgbClr val="000000"/>
                </a:solidFill>
                <a:latin typeface="Arial"/>
                <a:ea typeface="Arial"/>
                <a:cs typeface="Arial"/>
                <a:sym typeface="Arial"/>
              </a:rPr>
              <a:t>Feel fre</a:t>
            </a:r>
            <a:r>
              <a:rPr lang="en-US" sz="1800"/>
              <a:t>e to add an icon or two of your government, government’s seal, and/or department/agency. You also can put this content into your government's slide template. Branding is encouraged!</a:t>
            </a:r>
            <a:endParaRPr sz="1800" b="0" i="0" u="none" strike="noStrike" cap="none">
              <a:solidFill>
                <a:srgbClr val="000000"/>
              </a:solidFill>
              <a:latin typeface="Arial"/>
              <a:ea typeface="Arial"/>
              <a:cs typeface="Arial"/>
              <a:sym typeface="Arial"/>
            </a:endParaRPr>
          </a:p>
        </p:txBody>
      </p:sp>
      <p:sp>
        <p:nvSpPr>
          <p:cNvPr id="5" name="Google Shape;1497;g11726472ecb_2_486">
            <a:extLst>
              <a:ext uri="{FF2B5EF4-FFF2-40B4-BE49-F238E27FC236}">
                <a16:creationId xmlns:a16="http://schemas.microsoft.com/office/drawing/2014/main" id="{5FFEB92C-044D-BB25-C26A-439F6BECC098}"/>
              </a:ext>
            </a:extLst>
          </p:cNvPr>
          <p:cNvSpPr txBox="1"/>
          <p:nvPr/>
        </p:nvSpPr>
        <p:spPr>
          <a:xfrm>
            <a:off x="6982177" y="5266065"/>
            <a:ext cx="5191163" cy="1569630"/>
          </a:xfrm>
          <a:prstGeom prst="rect">
            <a:avLst/>
          </a:prstGeom>
          <a:solidFill>
            <a:schemeClr val="accent6"/>
          </a:solidFill>
          <a:ln w="28575" cap="flat" cmpd="sng">
            <a:solidFill>
              <a:schemeClr val="tx1"/>
            </a:solidFill>
            <a:prstDash val="solid"/>
            <a:round/>
            <a:headEnd type="none" w="sm" len="sm"/>
            <a:tailEnd type="none" w="sm" len="sm"/>
          </a:ln>
        </p:spPr>
        <p:txBody>
          <a:bodyPr spcFirstLastPara="1" wrap="square" lIns="91425" tIns="91425" rIns="91425" bIns="91425" anchor="t" anchorCtr="0">
            <a:spAutoFit/>
          </a:bodyPr>
          <a:lstStyle/>
          <a:p>
            <a:pPr>
              <a:buSzPts val="1800"/>
            </a:pPr>
            <a:r>
              <a:rPr lang="en-US" sz="1800" b="0" i="0" u="none" strike="noStrike" cap="none" dirty="0">
                <a:solidFill>
                  <a:srgbClr val="000000"/>
                </a:solidFill>
                <a:latin typeface="Arial"/>
                <a:ea typeface="Arial"/>
                <a:cs typeface="Arial"/>
                <a:sym typeface="Arial"/>
              </a:rPr>
              <a:t>If a bullet, shape, or text box </a:t>
            </a:r>
            <a:r>
              <a:rPr lang="en-US" sz="1800" b="0" i="0" u="none" strike="noStrike" cap="none" dirty="0">
                <a:solidFill>
                  <a:srgbClr val="000000"/>
                </a:solidFill>
                <a:highlight>
                  <a:srgbClr val="FFFF00"/>
                </a:highlight>
                <a:latin typeface="Arial"/>
                <a:ea typeface="Arial"/>
                <a:cs typeface="Arial"/>
                <a:sym typeface="Arial"/>
              </a:rPr>
              <a:t>is </a:t>
            </a:r>
            <a:r>
              <a:rPr lang="en-US" sz="1800" b="1" i="0" u="sng" strike="noStrike" cap="none" dirty="0">
                <a:solidFill>
                  <a:srgbClr val="000000"/>
                </a:solidFill>
                <a:highlight>
                  <a:srgbClr val="FFFF00"/>
                </a:highlight>
                <a:latin typeface="Arial"/>
                <a:ea typeface="Arial"/>
                <a:cs typeface="Arial"/>
                <a:sym typeface="Arial"/>
              </a:rPr>
              <a:t>highlighted in yellow</a:t>
            </a:r>
            <a:r>
              <a:rPr lang="en-US" sz="1800" b="0" i="0" u="none" strike="noStrike" cap="none" dirty="0">
                <a:solidFill>
                  <a:srgbClr val="000000"/>
                </a:solidFill>
                <a:latin typeface="Arial"/>
                <a:ea typeface="Arial"/>
                <a:cs typeface="Arial"/>
                <a:sym typeface="Arial"/>
              </a:rPr>
              <a:t>, that means you should </a:t>
            </a:r>
            <a:r>
              <a:rPr lang="en-US" sz="1800" b="0" i="0" u="none" strike="noStrike" cap="none" dirty="0">
                <a:solidFill>
                  <a:srgbClr val="000000"/>
                </a:solidFill>
                <a:highlight>
                  <a:srgbClr val="FFFF00"/>
                </a:highlight>
                <a:latin typeface="Arial"/>
                <a:ea typeface="Arial"/>
                <a:cs typeface="Arial"/>
                <a:sym typeface="Arial"/>
              </a:rPr>
              <a:t>change the text </a:t>
            </a:r>
            <a:r>
              <a:rPr lang="en-US" sz="1800" b="0" i="0" u="none" strike="noStrike" cap="none" dirty="0">
                <a:solidFill>
                  <a:srgbClr val="000000"/>
                </a:solidFill>
                <a:latin typeface="Arial"/>
                <a:ea typeface="Arial"/>
                <a:cs typeface="Arial"/>
                <a:sym typeface="Arial"/>
              </a:rPr>
              <a:t>to adapt to </a:t>
            </a:r>
            <a:r>
              <a:rPr lang="en-US" sz="1800" dirty="0"/>
              <a:t>your government’s</a:t>
            </a:r>
            <a:r>
              <a:rPr lang="en-US" sz="1800" b="0" i="0" u="none" strike="noStrike" cap="none" dirty="0">
                <a:solidFill>
                  <a:srgbClr val="000000"/>
                </a:solidFill>
                <a:latin typeface="Arial"/>
                <a:ea typeface="Arial"/>
                <a:cs typeface="Arial"/>
                <a:sym typeface="Arial"/>
              </a:rPr>
              <a:t> needs. Look at the notes for talking points. All other text you can keep as is! (And delete this box, of course.)</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Creating a Great Customer Experience</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4</a:t>
            </a:fld>
            <a:endParaRPr/>
          </a:p>
        </p:txBody>
      </p:sp>
      <p:pic>
        <p:nvPicPr>
          <p:cNvPr id="1193" name="Google Shape;1193;g11726472ecb_0_0" descr="Circles with arrows"/>
          <p:cNvPicPr preferRelativeResize="0"/>
          <p:nvPr/>
        </p:nvPicPr>
        <p:blipFill rotWithShape="1">
          <a:blip r:embed="rId3">
            <a:alphaModFix/>
          </a:blip>
          <a:srcRect/>
          <a:stretch/>
        </p:blipFill>
        <p:spPr>
          <a:xfrm>
            <a:off x="749539" y="994782"/>
            <a:ext cx="817411" cy="838203"/>
          </a:xfrm>
          <a:prstGeom prst="rect">
            <a:avLst/>
          </a:prstGeom>
          <a:noFill/>
          <a:ln>
            <a:noFill/>
          </a:ln>
        </p:spPr>
      </p:pic>
      <p:sp>
        <p:nvSpPr>
          <p:cNvPr id="2" name="TextBox 1">
            <a:extLst>
              <a:ext uri="{FF2B5EF4-FFF2-40B4-BE49-F238E27FC236}">
                <a16:creationId xmlns:a16="http://schemas.microsoft.com/office/drawing/2014/main" id="{D4BB2AB9-BD76-2F62-9934-425745794DA6}"/>
              </a:ext>
            </a:extLst>
          </p:cNvPr>
          <p:cNvSpPr txBox="1"/>
          <p:nvPr/>
        </p:nvSpPr>
        <p:spPr>
          <a:xfrm>
            <a:off x="609600" y="1079917"/>
            <a:ext cx="10972800" cy="1107996"/>
          </a:xfrm>
          <a:prstGeom prst="rect">
            <a:avLst/>
          </a:prstGeom>
          <a:solidFill>
            <a:schemeClr val="tx2"/>
          </a:solidFill>
        </p:spPr>
        <p:txBody>
          <a:bodyPr wrap="square" lIns="91440" tIns="45720" rIns="91440" bIns="45720" rtlCol="0" anchor="t">
            <a:spAutoFit/>
          </a:bodyPr>
          <a:lstStyle/>
          <a:p>
            <a:r>
              <a:rPr lang="en-US" sz="2200" dirty="0">
                <a:solidFill>
                  <a:schemeClr val="bg1"/>
                </a:solidFill>
              </a:rPr>
              <a:t>Making our procurement process as accessible and friendly as possible is a priority for the</a:t>
            </a:r>
            <a:r>
              <a:rPr lang="en-US" sz="2200" dirty="0"/>
              <a:t> </a:t>
            </a:r>
            <a:r>
              <a:rPr lang="en-US" sz="2200" dirty="0">
                <a:highlight>
                  <a:srgbClr val="FFFF00"/>
                </a:highlight>
              </a:rPr>
              <a:t>government name</a:t>
            </a:r>
            <a:r>
              <a:rPr lang="en-US" sz="2200" dirty="0">
                <a:solidFill>
                  <a:schemeClr val="bg1"/>
                </a:solidFill>
              </a:rPr>
              <a:t>. We want your experience to be clear, efficient, and welcoming, no matter what service or product your firm or organization provides.</a:t>
            </a:r>
          </a:p>
        </p:txBody>
      </p:sp>
      <p:sp>
        <p:nvSpPr>
          <p:cNvPr id="3" name="Rectangle 2">
            <a:extLst>
              <a:ext uri="{FF2B5EF4-FFF2-40B4-BE49-F238E27FC236}">
                <a16:creationId xmlns:a16="http://schemas.microsoft.com/office/drawing/2014/main" id="{4502EF76-9C4B-E03C-6DD8-B42A35175B13}"/>
              </a:ext>
            </a:extLst>
          </p:cNvPr>
          <p:cNvSpPr/>
          <p:nvPr/>
        </p:nvSpPr>
        <p:spPr>
          <a:xfrm>
            <a:off x="609600" y="5529729"/>
            <a:ext cx="10962736" cy="769441"/>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5400000" scaled="1"/>
            <a:tileRect/>
          </a:gradFill>
        </p:spPr>
        <p:txBody>
          <a:bodyPr wrap="square" lIns="91440" tIns="45720" rIns="91440" bIns="45720" anchor="t">
            <a:spAutoFit/>
          </a:bodyPr>
          <a:lstStyle/>
          <a:p>
            <a:pPr>
              <a:defRPr/>
            </a:pPr>
            <a:r>
              <a:rPr lang="en-US" sz="2200" b="1">
                <a:solidFill>
                  <a:schemeClr val="tx1"/>
                </a:solidFill>
              </a:rPr>
              <a:t>We especially welcome businesses and organizations that are new to contracting with the </a:t>
            </a:r>
            <a:r>
              <a:rPr lang="en-US" sz="2200" b="1">
                <a:solidFill>
                  <a:schemeClr val="tx1"/>
                </a:solidFill>
                <a:highlight>
                  <a:srgbClr val="FFFF00"/>
                </a:highlight>
              </a:rPr>
              <a:t>government</a:t>
            </a:r>
            <a:r>
              <a:rPr lang="en-US" sz="2200" b="1">
                <a:solidFill>
                  <a:schemeClr val="tx1"/>
                </a:solidFill>
              </a:rPr>
              <a:t> – we’re so glad you’re here!</a:t>
            </a:r>
          </a:p>
        </p:txBody>
      </p:sp>
      <p:pic>
        <p:nvPicPr>
          <p:cNvPr id="4" name="Picture 3">
            <a:extLst>
              <a:ext uri="{FF2B5EF4-FFF2-40B4-BE49-F238E27FC236}">
                <a16:creationId xmlns:a16="http://schemas.microsoft.com/office/drawing/2014/main" id="{F3056468-42E0-C5F9-AE16-7128FC566E0C}"/>
              </a:ext>
            </a:extLst>
          </p:cNvPr>
          <p:cNvPicPr>
            <a:picLocks noChangeAspect="1"/>
          </p:cNvPicPr>
          <p:nvPr/>
        </p:nvPicPr>
        <p:blipFill>
          <a:blip r:embed="rId4"/>
          <a:stretch>
            <a:fillRect/>
          </a:stretch>
        </p:blipFill>
        <p:spPr>
          <a:xfrm>
            <a:off x="647550" y="2560624"/>
            <a:ext cx="3556881" cy="2368883"/>
          </a:xfrm>
          <a:prstGeom prst="rect">
            <a:avLst/>
          </a:prstGeom>
          <a:ln>
            <a:solidFill>
              <a:schemeClr val="tx1"/>
            </a:solidFill>
          </a:ln>
        </p:spPr>
      </p:pic>
      <p:pic>
        <p:nvPicPr>
          <p:cNvPr id="1026" name="Picture 2" descr="person using a laptop">
            <a:extLst>
              <a:ext uri="{FF2B5EF4-FFF2-40B4-BE49-F238E27FC236}">
                <a16:creationId xmlns:a16="http://schemas.microsoft.com/office/drawing/2014/main" id="{DCBE9610-59FF-8573-CFDE-6B6ECF0595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2889" y="2518561"/>
            <a:ext cx="3679511" cy="2453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1408590-AB7B-6307-77DB-72F8B7B84662}"/>
              </a:ext>
            </a:extLst>
          </p:cNvPr>
          <p:cNvSpPr/>
          <p:nvPr/>
        </p:nvSpPr>
        <p:spPr>
          <a:xfrm>
            <a:off x="4817995" y="3398916"/>
            <a:ext cx="2807171" cy="707886"/>
          </a:xfrm>
          <a:prstGeom prst="rect">
            <a:avLst/>
          </a:prstGeom>
        </p:spPr>
        <p:txBody>
          <a:bodyPr wrap="square" lIns="91440" tIns="45720" rIns="91440" bIns="45720" anchor="t">
            <a:spAutoFit/>
          </a:bodyPr>
          <a:lstStyle/>
          <a:p>
            <a:pPr>
              <a:defRPr/>
            </a:pPr>
            <a:r>
              <a:rPr lang="en-US" sz="2000" b="1" i="1">
                <a:solidFill>
                  <a:schemeClr val="tx1"/>
                </a:solidFill>
                <a:highlight>
                  <a:srgbClr val="FFFF00"/>
                </a:highlight>
              </a:rPr>
              <a:t>[insert seal from government]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41ECCCD-CDB5-D2BD-E97F-FA7125559926}"/>
              </a:ext>
            </a:extLst>
          </p:cNvPr>
          <p:cNvSpPr>
            <a:spLocks noGrp="1"/>
          </p:cNvSpPr>
          <p:nvPr>
            <p:ph idx="1"/>
          </p:nvPr>
        </p:nvSpPr>
        <p:spPr/>
        <p:txBody>
          <a:bodyPr/>
          <a:lstStyle/>
          <a:p>
            <a:r>
              <a:rPr lang="en-US" b="1" dirty="0"/>
              <a:t>WHAT: </a:t>
            </a:r>
            <a:r>
              <a:rPr lang="en-US" dirty="0"/>
              <a:t>an overview of the Request for Proposal (RFP) document’s structure, content, and purpose. This presentation doesn't focus on other procurement types, such as Invitations to Bid (ITB).</a:t>
            </a:r>
          </a:p>
          <a:p>
            <a:pPr marL="0" indent="0">
              <a:buNone/>
            </a:pPr>
            <a:endParaRPr lang="en-US" dirty="0"/>
          </a:p>
          <a:p>
            <a:r>
              <a:rPr lang="en-US" b="1" dirty="0"/>
              <a:t>HOW: </a:t>
            </a:r>
            <a:r>
              <a:rPr lang="en-US" dirty="0"/>
              <a:t>guidelines for submitting RFP responses to the </a:t>
            </a:r>
            <a:r>
              <a:rPr lang="en-US" dirty="0">
                <a:highlight>
                  <a:srgbClr val="FFFF00"/>
                </a:highlight>
              </a:rPr>
              <a:t>insert appropriate office</a:t>
            </a:r>
            <a:r>
              <a:rPr lang="en-US" dirty="0"/>
              <a:t> correctly. </a:t>
            </a:r>
          </a:p>
          <a:p>
            <a:pPr marL="0" indent="0">
              <a:buNone/>
            </a:pPr>
            <a:endParaRPr lang="en-US" dirty="0"/>
          </a:p>
          <a:p>
            <a:r>
              <a:rPr lang="en-US" b="1" dirty="0"/>
              <a:t>HOW: </a:t>
            </a:r>
            <a:r>
              <a:rPr lang="en-US" dirty="0"/>
              <a:t>5 tips for writing strong and compelling RFP responses that best highlight your firm or organization’s strengths.</a:t>
            </a:r>
          </a:p>
        </p:txBody>
      </p:sp>
      <p:sp>
        <p:nvSpPr>
          <p:cNvPr id="1191" name="Google Shape;1191;g11726472ecb_0_0"/>
          <p:cNvSpPr txBox="1">
            <a:spLocks noGrp="1"/>
          </p:cNvSpPr>
          <p:nvPr>
            <p:ph type="title"/>
          </p:nvPr>
        </p:nvSpPr>
        <p:spPr>
          <a:xfrm>
            <a:off x="371452" y="267419"/>
            <a:ext cx="10972800" cy="538939"/>
          </a:xfrm>
          <a:noFill/>
          <a:ln>
            <a:noFill/>
          </a:ln>
        </p:spPr>
        <p:txBody>
          <a:bodyPr spcFirstLastPara="1" wrap="square" lIns="91425" tIns="0" rIns="91425" bIns="45700" anchor="t" anchorCtr="0">
            <a:noAutofit/>
          </a:bodyPr>
          <a:lstStyle/>
          <a:p>
            <a:pPr lvl="0"/>
            <a:r>
              <a:rPr lang="en-US"/>
              <a:t>Responding to Solicitations 101 will cover…</a:t>
            </a:r>
          </a:p>
        </p:txBody>
      </p:sp>
      <p:sp>
        <p:nvSpPr>
          <p:cNvPr id="1190" name="Google Shape;1190;g11726472ecb_0_0"/>
          <p:cNvSpPr txBox="1">
            <a:spLocks noGrp="1"/>
          </p:cNvSpPr>
          <p:nvPr>
            <p:ph type="sldNum" sz="quarter" idx="12"/>
          </p:nvPr>
        </p:nvSpPr>
        <p:spPr>
          <a:xfrm>
            <a:off x="11695206" y="6428967"/>
            <a:ext cx="2844800" cy="365125"/>
          </a:xfrm>
          <a:noFill/>
          <a:ln>
            <a:noFill/>
          </a:ln>
        </p:spPr>
        <p:txBody>
          <a:bodyPr spcFirstLastPara="1" wrap="square" lIns="91425" tIns="45700" rIns="91425" bIns="45700" anchor="ctr" anchorCtr="0">
            <a:noAutofit/>
          </a:bodyPr>
          <a:lstStyle/>
          <a:p>
            <a:pPr lvl="0"/>
            <a:r>
              <a:rPr lang="en-US"/>
              <a:t>   </a:t>
            </a:r>
            <a:fld id="{00000000-1234-1234-1234-123412341234}" type="slidenum">
              <a:rPr lang="en-US"/>
              <a:pPr lvl="0"/>
              <a:t>5</a:t>
            </a:fld>
            <a:endParaRPr/>
          </a:p>
        </p:txBody>
      </p:sp>
      <p:sp>
        <p:nvSpPr>
          <p:cNvPr id="6" name="TextBox 5">
            <a:extLst>
              <a:ext uri="{FF2B5EF4-FFF2-40B4-BE49-F238E27FC236}">
                <a16:creationId xmlns:a16="http://schemas.microsoft.com/office/drawing/2014/main" id="{A261D83F-AD22-FFAF-7F4F-FBEDC6E1368B}"/>
              </a:ext>
            </a:extLst>
          </p:cNvPr>
          <p:cNvSpPr txBox="1"/>
          <p:nvPr/>
        </p:nvSpPr>
        <p:spPr>
          <a:xfrm>
            <a:off x="559669" y="5196588"/>
            <a:ext cx="11072661" cy="769441"/>
          </a:xfrm>
          <a:prstGeom prst="rect">
            <a:avLst/>
          </a:prstGeom>
          <a:solidFill>
            <a:schemeClr val="tx2"/>
          </a:solidFill>
        </p:spPr>
        <p:txBody>
          <a:bodyPr wrap="square" lIns="91440" tIns="45720" rIns="91440" bIns="45720" rtlCol="0" anchor="t">
            <a:spAutoFit/>
          </a:bodyPr>
          <a:lstStyle/>
          <a:p>
            <a:r>
              <a:rPr lang="en-US" sz="2200" b="1" dirty="0">
                <a:solidFill>
                  <a:schemeClr val="bg1"/>
                </a:solidFill>
              </a:rPr>
              <a:t>GOAL</a:t>
            </a:r>
            <a:r>
              <a:rPr lang="en-US" sz="2200" dirty="0">
                <a:solidFill>
                  <a:schemeClr val="bg1"/>
                </a:solidFill>
              </a:rPr>
              <a:t>: To learn how to respond to RFPs effectively and accurately, such that you present RFP responses that best highlight your firm or organization’s strengths.</a:t>
            </a:r>
          </a:p>
        </p:txBody>
      </p:sp>
    </p:spTree>
    <p:extLst>
      <p:ext uri="{BB962C8B-B14F-4D97-AF65-F5344CB8AC3E}">
        <p14:creationId xmlns:p14="http://schemas.microsoft.com/office/powerpoint/2010/main" val="245063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Housekeeping</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6</a:t>
            </a:fld>
            <a:endParaRPr/>
          </a:p>
        </p:txBody>
      </p:sp>
      <p:sp>
        <p:nvSpPr>
          <p:cNvPr id="2" name="Content Placeholder 2">
            <a:extLst>
              <a:ext uri="{FF2B5EF4-FFF2-40B4-BE49-F238E27FC236}">
                <a16:creationId xmlns:a16="http://schemas.microsoft.com/office/drawing/2014/main" id="{9CA6795F-B978-D356-604F-012E65B71688}"/>
              </a:ext>
            </a:extLst>
          </p:cNvPr>
          <p:cNvSpPr txBox="1">
            <a:spLocks/>
          </p:cNvSpPr>
          <p:nvPr/>
        </p:nvSpPr>
        <p:spPr>
          <a:xfrm>
            <a:off x="599536" y="1295401"/>
            <a:ext cx="7223664" cy="477758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914400" marR="0" lvl="1" indent="-323850" algn="l" rtl="0">
              <a:lnSpc>
                <a:spcPct val="100000"/>
              </a:lnSpc>
              <a:spcBef>
                <a:spcPts val="400"/>
              </a:spcBef>
              <a:spcAft>
                <a:spcPts val="0"/>
              </a:spcAft>
              <a:buClr>
                <a:schemeClr val="dk1"/>
              </a:buClr>
              <a:buSzPts val="1500"/>
              <a:buFont typeface="Courier New"/>
              <a:buChar char="o"/>
              <a:defRPr sz="2000" b="0" i="0" u="none" strike="noStrike" cap="none">
                <a:solidFill>
                  <a:schemeClr val="dk1"/>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1828800" marR="0" lvl="3" indent="-30480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4pPr>
            <a:lvl5pPr marL="2286000" marR="0" lvl="4" indent="-30480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9pPr>
          </a:lstStyle>
          <a:p>
            <a:pPr>
              <a:spcBef>
                <a:spcPts val="0"/>
              </a:spcBef>
              <a:spcAft>
                <a:spcPts val="1800"/>
              </a:spcAft>
              <a:buClrTx/>
              <a:buSzPct val="100000"/>
            </a:pPr>
            <a:r>
              <a:rPr lang="en-US" sz="2800" dirty="0">
                <a:solidFill>
                  <a:schemeClr val="tx1"/>
                </a:solidFill>
              </a:rPr>
              <a:t>Have a question? Put it in the chat! We’ll save </a:t>
            </a:r>
            <a:r>
              <a:rPr lang="en-US" sz="2800" b="1" dirty="0">
                <a:solidFill>
                  <a:schemeClr val="tx1"/>
                </a:solidFill>
              </a:rPr>
              <a:t>the last 15 minutes to address your questions and comments</a:t>
            </a:r>
            <a:r>
              <a:rPr lang="en-US" sz="2800" dirty="0">
                <a:solidFill>
                  <a:schemeClr val="tx1"/>
                </a:solidFill>
              </a:rPr>
              <a:t>. We’ll also address questions in the chat over breaks during the “quiz” sections of the training. </a:t>
            </a:r>
          </a:p>
          <a:p>
            <a:pPr>
              <a:spcBef>
                <a:spcPts val="0"/>
              </a:spcBef>
              <a:spcAft>
                <a:spcPts val="1800"/>
              </a:spcAft>
              <a:buClrTx/>
              <a:buSzPct val="100000"/>
            </a:pPr>
            <a:r>
              <a:rPr lang="en-US" sz="2800" dirty="0">
                <a:solidFill>
                  <a:schemeClr val="tx1"/>
                </a:solidFill>
              </a:rPr>
              <a:t>Stay muted unless speaking.</a:t>
            </a:r>
            <a:endParaRPr lang="en-US" sz="2800" b="1" dirty="0">
              <a:solidFill>
                <a:schemeClr val="tx1"/>
              </a:solidFill>
            </a:endParaRPr>
          </a:p>
          <a:p>
            <a:pPr>
              <a:spcBef>
                <a:spcPts val="0"/>
              </a:spcBef>
              <a:spcAft>
                <a:spcPts val="1800"/>
              </a:spcAft>
              <a:buClrTx/>
              <a:buSzPct val="100000"/>
            </a:pPr>
            <a:r>
              <a:rPr lang="en-US" sz="2800" dirty="0">
                <a:solidFill>
                  <a:schemeClr val="tx1"/>
                </a:solidFill>
              </a:rPr>
              <a:t>This session will be recorded for future reference and posted on </a:t>
            </a:r>
            <a:r>
              <a:rPr lang="en-US" sz="2800" dirty="0">
                <a:solidFill>
                  <a:schemeClr val="tx1"/>
                </a:solidFill>
                <a:highlight>
                  <a:srgbClr val="FFFF00"/>
                </a:highlight>
              </a:rPr>
              <a:t>insert link to government’s website</a:t>
            </a:r>
            <a:r>
              <a:rPr lang="en-US" sz="2800" dirty="0">
                <a:solidFill>
                  <a:schemeClr val="tx1"/>
                </a:solidFill>
              </a:rPr>
              <a:t>.</a:t>
            </a:r>
          </a:p>
          <a:p>
            <a:endParaRPr lang="en-US" dirty="0"/>
          </a:p>
        </p:txBody>
      </p:sp>
      <p:pic>
        <p:nvPicPr>
          <p:cNvPr id="4" name="Graphic 3" descr="Mop and bucket outline">
            <a:extLst>
              <a:ext uri="{FF2B5EF4-FFF2-40B4-BE49-F238E27FC236}">
                <a16:creationId xmlns:a16="http://schemas.microsoft.com/office/drawing/2014/main" id="{723D66BC-DF78-77B2-BE95-D0245A33D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3200" y="1569720"/>
            <a:ext cx="3261360" cy="3261360"/>
          </a:xfrm>
          <a:prstGeom prst="rect">
            <a:avLst/>
          </a:prstGeom>
        </p:spPr>
      </p:pic>
    </p:spTree>
    <p:extLst>
      <p:ext uri="{BB962C8B-B14F-4D97-AF65-F5344CB8AC3E}">
        <p14:creationId xmlns:p14="http://schemas.microsoft.com/office/powerpoint/2010/main" val="166336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What is an RFP?</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7</a:t>
            </a:fld>
            <a:endParaRPr/>
          </a:p>
        </p:txBody>
      </p:sp>
      <p:sp>
        <p:nvSpPr>
          <p:cNvPr id="2" name="Content Placeholder 2">
            <a:extLst>
              <a:ext uri="{FF2B5EF4-FFF2-40B4-BE49-F238E27FC236}">
                <a16:creationId xmlns:a16="http://schemas.microsoft.com/office/drawing/2014/main" id="{E330287F-D603-933D-413C-F5259C6D925D}"/>
              </a:ext>
            </a:extLst>
          </p:cNvPr>
          <p:cNvSpPr txBox="1">
            <a:spLocks/>
          </p:cNvSpPr>
          <p:nvPr/>
        </p:nvSpPr>
        <p:spPr>
          <a:xfrm>
            <a:off x="3921760" y="994782"/>
            <a:ext cx="7965739" cy="569309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533"/>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1pPr>
            <a:lvl2pPr marL="914400" marR="0" lvl="1" indent="-323850" algn="l" rtl="0">
              <a:lnSpc>
                <a:spcPct val="100000"/>
              </a:lnSpc>
              <a:spcBef>
                <a:spcPts val="400"/>
              </a:spcBef>
              <a:spcAft>
                <a:spcPts val="0"/>
              </a:spcAft>
              <a:buClr>
                <a:schemeClr val="dk1"/>
              </a:buClr>
              <a:buSzPts val="1500"/>
              <a:buFont typeface="Courier New"/>
              <a:buChar char="o"/>
              <a:defRPr sz="2000" b="0" i="0" u="none" strike="noStrike" cap="none">
                <a:solidFill>
                  <a:schemeClr val="dk1"/>
                </a:solidFill>
                <a:latin typeface="Arial"/>
                <a:ea typeface="Arial"/>
                <a:cs typeface="Arial"/>
                <a:sym typeface="Arial"/>
              </a:defRPr>
            </a:lvl2pPr>
            <a:lvl3pPr marL="1371600" marR="0" lvl="2" indent="-317500" algn="l" rtl="0">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3pPr>
            <a:lvl4pPr marL="1828800" marR="0" lvl="3" indent="-30480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4pPr>
            <a:lvl5pPr marL="2286000" marR="0" lvl="4" indent="-304800" algn="l" rtl="0">
              <a:lnSpc>
                <a:spcPct val="100000"/>
              </a:lnSpc>
              <a:spcBef>
                <a:spcPts val="267"/>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Arial"/>
                <a:ea typeface="Arial"/>
                <a:cs typeface="Arial"/>
                <a:sym typeface="Arial"/>
              </a:defRPr>
            </a:lvl9pPr>
          </a:lstStyle>
          <a:p>
            <a:pPr>
              <a:spcBef>
                <a:spcPts val="0"/>
              </a:spcBef>
              <a:spcAft>
                <a:spcPts val="1800"/>
              </a:spcAft>
              <a:buClrTx/>
            </a:pPr>
            <a:r>
              <a:rPr lang="en-US" sz="2250" b="1" u="sng" dirty="0">
                <a:solidFill>
                  <a:schemeClr val="tx1"/>
                </a:solidFill>
              </a:rPr>
              <a:t>A problem to solve</a:t>
            </a:r>
            <a:r>
              <a:rPr lang="en-US" sz="2250" dirty="0">
                <a:solidFill>
                  <a:schemeClr val="tx1"/>
                </a:solidFill>
              </a:rPr>
              <a:t>: An RFP is a document that the </a:t>
            </a:r>
            <a:r>
              <a:rPr lang="en-US" sz="2250" dirty="0">
                <a:solidFill>
                  <a:schemeClr val="tx1"/>
                </a:solidFill>
                <a:highlight>
                  <a:srgbClr val="FFFF00"/>
                </a:highlight>
              </a:rPr>
              <a:t>government </a:t>
            </a:r>
            <a:r>
              <a:rPr lang="en-US" sz="2250" dirty="0">
                <a:solidFill>
                  <a:schemeClr val="tx1"/>
                </a:solidFill>
              </a:rPr>
              <a:t>uses to purchase goods and services in a fair, efficient, and transparent way. It also is a tool government uses to spend taxpayer money fairly and responsibly. The RFP will describe what is needed and expected from a vendor and what successful delivery of a service or product looks like.</a:t>
            </a:r>
          </a:p>
          <a:p>
            <a:pPr>
              <a:spcBef>
                <a:spcPts val="0"/>
              </a:spcBef>
              <a:spcAft>
                <a:spcPts val="1800"/>
              </a:spcAft>
              <a:buClrTx/>
            </a:pPr>
            <a:r>
              <a:rPr lang="en-US" sz="2250" b="1" u="sng" dirty="0">
                <a:solidFill>
                  <a:schemeClr val="tx1"/>
                </a:solidFill>
              </a:rPr>
              <a:t>A job description</a:t>
            </a:r>
            <a:r>
              <a:rPr lang="en-US" sz="2250" dirty="0">
                <a:solidFill>
                  <a:schemeClr val="tx1"/>
                </a:solidFill>
              </a:rPr>
              <a:t>: The RFP will also lay out how candidates’ responses will be evaluated based on a set of criteria. RFPs are primarily evaluated on </a:t>
            </a:r>
            <a:r>
              <a:rPr lang="en-US" sz="2250" b="1" dirty="0">
                <a:solidFill>
                  <a:schemeClr val="tx1"/>
                </a:solidFill>
              </a:rPr>
              <a:t>qualitative factors (e.g., experience, qualifications) and price</a:t>
            </a:r>
            <a:r>
              <a:rPr lang="en-US" sz="2250" dirty="0">
                <a:solidFill>
                  <a:schemeClr val="tx1"/>
                </a:solidFill>
              </a:rPr>
              <a:t>. </a:t>
            </a:r>
          </a:p>
          <a:p>
            <a:pPr>
              <a:spcBef>
                <a:spcPts val="0"/>
              </a:spcBef>
              <a:spcAft>
                <a:spcPts val="1800"/>
              </a:spcAft>
              <a:buClrTx/>
            </a:pPr>
            <a:r>
              <a:rPr lang="en-US" sz="2250" b="1" u="sng" dirty="0">
                <a:solidFill>
                  <a:schemeClr val="tx1"/>
                </a:solidFill>
              </a:rPr>
              <a:t>An opportunity for innovation</a:t>
            </a:r>
            <a:r>
              <a:rPr lang="en-US" sz="2250" b="1" dirty="0">
                <a:solidFill>
                  <a:schemeClr val="tx1"/>
                </a:solidFill>
              </a:rPr>
              <a:t>: </a:t>
            </a:r>
            <a:r>
              <a:rPr lang="en-US" sz="2250" dirty="0">
                <a:solidFill>
                  <a:schemeClr val="tx1"/>
                </a:solidFill>
              </a:rPr>
              <a:t>Upon reading the RFP, you can reach out to procurement staff with questions and comments regarding the specifications or scope of work. </a:t>
            </a: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RFP Overview</a:t>
            </a:r>
          </a:p>
        </p:txBody>
      </p:sp>
      <p:sp>
        <p:nvSpPr>
          <p:cNvPr id="4" name="Rectangle 3">
            <a:extLst>
              <a:ext uri="{FF2B5EF4-FFF2-40B4-BE49-F238E27FC236}">
                <a16:creationId xmlns:a16="http://schemas.microsoft.com/office/drawing/2014/main" id="{C5FF6EFD-E3B2-F75B-24D0-3F99849DEBBE}"/>
              </a:ext>
            </a:extLst>
          </p:cNvPr>
          <p:cNvSpPr/>
          <p:nvPr/>
        </p:nvSpPr>
        <p:spPr>
          <a:xfrm>
            <a:off x="770304" y="2484516"/>
            <a:ext cx="3151456" cy="830997"/>
          </a:xfrm>
          <a:prstGeom prst="rect">
            <a:avLst/>
          </a:prstGeom>
        </p:spPr>
        <p:txBody>
          <a:bodyPr wrap="square">
            <a:spAutoFit/>
          </a:bodyPr>
          <a:lstStyle/>
          <a:p>
            <a:pPr>
              <a:defRPr/>
            </a:pPr>
            <a:r>
              <a:rPr lang="en-US" sz="2400" b="1" i="1">
                <a:solidFill>
                  <a:schemeClr val="tx1"/>
                </a:solidFill>
                <a:highlight>
                  <a:srgbClr val="FFFF00"/>
                </a:highlight>
              </a:rPr>
              <a:t>[insert images of your RFP]</a:t>
            </a:r>
          </a:p>
        </p:txBody>
      </p:sp>
    </p:spTree>
    <p:extLst>
      <p:ext uri="{BB962C8B-B14F-4D97-AF65-F5344CB8AC3E}">
        <p14:creationId xmlns:p14="http://schemas.microsoft.com/office/powerpoint/2010/main" val="398028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5" name="Title 4">
            <a:extLst>
              <a:ext uri="{FF2B5EF4-FFF2-40B4-BE49-F238E27FC236}">
                <a16:creationId xmlns:a16="http://schemas.microsoft.com/office/drawing/2014/main" id="{D34D9217-3E4C-426C-FC25-09EB0CE0D794}"/>
              </a:ext>
            </a:extLst>
          </p:cNvPr>
          <p:cNvSpPr>
            <a:spLocks noGrp="1"/>
          </p:cNvSpPr>
          <p:nvPr>
            <p:ph type="ctrTitle"/>
          </p:nvPr>
        </p:nvSpPr>
        <p:spPr/>
        <p:txBody>
          <a:bodyPr/>
          <a:lstStyle/>
          <a:p>
            <a:r>
              <a:rPr lang="en-US" altLang="en-US" sz="6000" spc="-160" dirty="0"/>
              <a:t>What does an RFP typically look like? What is the purpose of each section?</a:t>
            </a:r>
            <a:endParaRPr lang="en-US" dirty="0"/>
          </a:p>
        </p:txBody>
      </p:sp>
      <p:sp>
        <p:nvSpPr>
          <p:cNvPr id="1263" name="Google Shape;1263;g11726472ecb_0_720"/>
          <p:cNvSpPr txBox="1">
            <a:spLocks noGrp="1"/>
          </p:cNvSpPr>
          <p:nvPr>
            <p:ph type="sldNum" sz="quarter" idx="4294967295"/>
          </p:nvPr>
        </p:nvSpPr>
        <p:spPr>
          <a:xfrm>
            <a:off x="9347200" y="6429375"/>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extLst>
      <p:ext uri="{BB962C8B-B14F-4D97-AF65-F5344CB8AC3E}">
        <p14:creationId xmlns:p14="http://schemas.microsoft.com/office/powerpoint/2010/main" val="3614829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1" name="Google Shape;1191;g11726472ecb_0_0"/>
          <p:cNvSpPr txBox="1">
            <a:spLocks noGrp="1"/>
          </p:cNvSpPr>
          <p:nvPr>
            <p:ph type="title"/>
          </p:nvPr>
        </p:nvSpPr>
        <p:spPr>
          <a:prstGeom prst="rect">
            <a:avLst/>
          </a:prstGeom>
          <a:noFill/>
          <a:ln>
            <a:noFill/>
          </a:ln>
        </p:spPr>
        <p:txBody>
          <a:bodyPr spcFirstLastPara="1" wrap="square" lIns="91425" tIns="0" rIns="91425" bIns="45700" anchor="t" anchorCtr="0">
            <a:noAutofit/>
          </a:bodyPr>
          <a:lstStyle/>
          <a:p>
            <a:pPr marL="0" lvl="0" indent="0" algn="l" rtl="0">
              <a:lnSpc>
                <a:spcPct val="100000"/>
              </a:lnSpc>
              <a:spcBef>
                <a:spcPts val="0"/>
              </a:spcBef>
              <a:spcAft>
                <a:spcPts val="0"/>
              </a:spcAft>
              <a:buClr>
                <a:schemeClr val="dk1"/>
              </a:buClr>
              <a:buSzPts val="3200"/>
              <a:buFont typeface="Arial"/>
              <a:buNone/>
            </a:pPr>
            <a:r>
              <a:rPr lang="en-US"/>
              <a:t>Cover Page</a:t>
            </a:r>
            <a:endParaRPr/>
          </a:p>
        </p:txBody>
      </p:sp>
      <p:sp>
        <p:nvSpPr>
          <p:cNvPr id="1190" name="Google Shape;1190;g11726472ecb_0_0"/>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r>
              <a:rPr lang="en-US"/>
              <a:t>   </a:t>
            </a:r>
            <a:fld id="{00000000-1234-1234-1234-123412341234}" type="slidenum">
              <a:rPr lang="en-US"/>
              <a:t>9</a:t>
            </a:fld>
            <a:endParaRPr/>
          </a:p>
        </p:txBody>
      </p:sp>
      <p:sp>
        <p:nvSpPr>
          <p:cNvPr id="3" name="Text Placeholder 3">
            <a:extLst>
              <a:ext uri="{FF2B5EF4-FFF2-40B4-BE49-F238E27FC236}">
                <a16:creationId xmlns:a16="http://schemas.microsoft.com/office/drawing/2014/main" id="{B766D988-ADC0-C843-C959-A6C19FB2052A}"/>
              </a:ext>
            </a:extLst>
          </p:cNvPr>
          <p:cNvSpPr txBox="1">
            <a:spLocks/>
          </p:cNvSpPr>
          <p:nvPr/>
        </p:nvSpPr>
        <p:spPr>
          <a:xfrm>
            <a:off x="10383520" y="2"/>
            <a:ext cx="1808480" cy="365100"/>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004990"/>
              </a:buClr>
              <a:buChar char="•"/>
              <a:defRPr sz="2800">
                <a:solidFill>
                  <a:srgbClr val="4A4A4A"/>
                </a:solidFill>
                <a:latin typeface="+mn-lt"/>
                <a:ea typeface="+mn-ea"/>
                <a:cs typeface="+mn-cs"/>
              </a:defRPr>
            </a:lvl1pPr>
            <a:lvl2pPr marL="742950" indent="-285750" algn="l" rtl="0" eaLnBrk="1" fontAlgn="base" hangingPunct="1">
              <a:spcBef>
                <a:spcPct val="20000"/>
              </a:spcBef>
              <a:spcAft>
                <a:spcPct val="0"/>
              </a:spcAft>
              <a:buClr>
                <a:srgbClr val="004990"/>
              </a:buClr>
              <a:buChar char="–"/>
              <a:defRPr sz="2600">
                <a:solidFill>
                  <a:srgbClr val="4A4A4A"/>
                </a:solidFill>
                <a:latin typeface="+mn-lt"/>
              </a:defRPr>
            </a:lvl2pPr>
            <a:lvl3pPr marL="1143000" indent="-228600" algn="l" rtl="0" eaLnBrk="1" fontAlgn="base" hangingPunct="1">
              <a:spcBef>
                <a:spcPct val="20000"/>
              </a:spcBef>
              <a:spcAft>
                <a:spcPct val="0"/>
              </a:spcAft>
              <a:buClr>
                <a:srgbClr val="004990"/>
              </a:buClr>
              <a:buChar char="•"/>
              <a:defRPr sz="2200">
                <a:solidFill>
                  <a:srgbClr val="4A4A4A"/>
                </a:solidFill>
                <a:latin typeface="+mn-lt"/>
              </a:defRPr>
            </a:lvl3pPr>
            <a:lvl4pPr marL="1600200" indent="-228600" algn="l" rtl="0" eaLnBrk="1" fontAlgn="base" hangingPunct="1">
              <a:spcBef>
                <a:spcPct val="20000"/>
              </a:spcBef>
              <a:spcAft>
                <a:spcPct val="0"/>
              </a:spcAft>
              <a:buClr>
                <a:srgbClr val="004990"/>
              </a:buClr>
              <a:buChar char="–"/>
              <a:defRPr>
                <a:solidFill>
                  <a:srgbClr val="4A4A4A"/>
                </a:solidFill>
                <a:latin typeface="+mn-lt"/>
              </a:defRPr>
            </a:lvl4pPr>
            <a:lvl5pPr marL="2057400" indent="-228600" algn="l" rtl="0" eaLnBrk="1" fontAlgn="base" hangingPunct="1">
              <a:spcBef>
                <a:spcPct val="20000"/>
              </a:spcBef>
              <a:spcAft>
                <a:spcPct val="0"/>
              </a:spcAft>
              <a:buClr>
                <a:srgbClr val="004990"/>
              </a:buClr>
              <a:buChar char="»"/>
              <a:defRPr sz="1600">
                <a:solidFill>
                  <a:srgbClr val="4A4A4A"/>
                </a:solidFill>
                <a:latin typeface="+mn-lt"/>
              </a:defRPr>
            </a:lvl5pPr>
            <a:lvl6pPr marL="2514600" indent="-228600" algn="l" rtl="0" eaLnBrk="1" fontAlgn="base" hangingPunct="1">
              <a:spcBef>
                <a:spcPct val="20000"/>
              </a:spcBef>
              <a:spcAft>
                <a:spcPct val="0"/>
              </a:spcAft>
              <a:buClr>
                <a:srgbClr val="004990"/>
              </a:buClr>
              <a:buChar char="»"/>
              <a:defRPr sz="1600">
                <a:solidFill>
                  <a:srgbClr val="959595"/>
                </a:solidFill>
                <a:latin typeface="+mn-lt"/>
              </a:defRPr>
            </a:lvl6pPr>
            <a:lvl7pPr marL="2971800" indent="-228600" algn="l" rtl="0" eaLnBrk="1" fontAlgn="base" hangingPunct="1">
              <a:spcBef>
                <a:spcPct val="20000"/>
              </a:spcBef>
              <a:spcAft>
                <a:spcPct val="0"/>
              </a:spcAft>
              <a:buClr>
                <a:srgbClr val="004990"/>
              </a:buClr>
              <a:buChar char="»"/>
              <a:defRPr sz="1600">
                <a:solidFill>
                  <a:srgbClr val="959595"/>
                </a:solidFill>
                <a:latin typeface="+mn-lt"/>
              </a:defRPr>
            </a:lvl7pPr>
            <a:lvl8pPr marL="3429000" indent="-228600" algn="l" rtl="0" eaLnBrk="1" fontAlgn="base" hangingPunct="1">
              <a:spcBef>
                <a:spcPct val="20000"/>
              </a:spcBef>
              <a:spcAft>
                <a:spcPct val="0"/>
              </a:spcAft>
              <a:buClr>
                <a:srgbClr val="004990"/>
              </a:buClr>
              <a:buChar char="»"/>
              <a:defRPr sz="1600">
                <a:solidFill>
                  <a:srgbClr val="959595"/>
                </a:solidFill>
                <a:latin typeface="+mn-lt"/>
              </a:defRPr>
            </a:lvl8pPr>
            <a:lvl9pPr marL="3886200" indent="-228600" algn="l" rtl="0" eaLnBrk="1" fontAlgn="base" hangingPunct="1">
              <a:spcBef>
                <a:spcPct val="20000"/>
              </a:spcBef>
              <a:spcAft>
                <a:spcPct val="0"/>
              </a:spcAft>
              <a:buClr>
                <a:srgbClr val="004990"/>
              </a:buClr>
              <a:buChar char="»"/>
              <a:defRPr sz="1600">
                <a:solidFill>
                  <a:srgbClr val="959595"/>
                </a:solidFill>
                <a:latin typeface="+mn-lt"/>
              </a:defRPr>
            </a:lvl9pPr>
          </a:lstStyle>
          <a:p>
            <a:pPr marL="0" indent="0">
              <a:buNone/>
            </a:pPr>
            <a:r>
              <a:rPr lang="en-US" sz="1800" b="1" dirty="0">
                <a:solidFill>
                  <a:schemeClr val="bg1"/>
                </a:solidFill>
              </a:rPr>
              <a:t>RFP Overview</a:t>
            </a:r>
          </a:p>
        </p:txBody>
      </p:sp>
      <p:sp>
        <p:nvSpPr>
          <p:cNvPr id="5" name="TextBox 4">
            <a:extLst>
              <a:ext uri="{FF2B5EF4-FFF2-40B4-BE49-F238E27FC236}">
                <a16:creationId xmlns:a16="http://schemas.microsoft.com/office/drawing/2014/main" id="{400CD227-B9FB-81B8-9BDF-42179DE30ADC}"/>
              </a:ext>
            </a:extLst>
          </p:cNvPr>
          <p:cNvSpPr txBox="1"/>
          <p:nvPr/>
        </p:nvSpPr>
        <p:spPr>
          <a:xfrm>
            <a:off x="7721600" y="969415"/>
            <a:ext cx="3759200" cy="461665"/>
          </a:xfrm>
          <a:prstGeom prst="rect">
            <a:avLst/>
          </a:prstGeom>
          <a:solidFill>
            <a:schemeClr val="accent1"/>
          </a:solidFill>
        </p:spPr>
        <p:txBody>
          <a:bodyPr wrap="square" rtlCol="0">
            <a:spAutoFit/>
          </a:bodyPr>
          <a:lstStyle/>
          <a:p>
            <a:r>
              <a:rPr lang="en-US" sz="2400" b="1">
                <a:solidFill>
                  <a:schemeClr val="bg1"/>
                </a:solidFill>
              </a:rPr>
              <a:t>Right away you know:</a:t>
            </a:r>
          </a:p>
        </p:txBody>
      </p:sp>
      <p:sp>
        <p:nvSpPr>
          <p:cNvPr id="6" name="TextBox 5">
            <a:extLst>
              <a:ext uri="{FF2B5EF4-FFF2-40B4-BE49-F238E27FC236}">
                <a16:creationId xmlns:a16="http://schemas.microsoft.com/office/drawing/2014/main" id="{1837A769-E587-E5BD-97DD-8E53197B6AC1}"/>
              </a:ext>
            </a:extLst>
          </p:cNvPr>
          <p:cNvSpPr txBox="1"/>
          <p:nvPr/>
        </p:nvSpPr>
        <p:spPr>
          <a:xfrm>
            <a:off x="7721600" y="1563498"/>
            <a:ext cx="4165600" cy="2308324"/>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a:t>What the </a:t>
            </a:r>
            <a:r>
              <a:rPr lang="en-US" sz="2400">
                <a:highlight>
                  <a:srgbClr val="FFFF00"/>
                </a:highlight>
              </a:rPr>
              <a:t>government </a:t>
            </a:r>
            <a:r>
              <a:rPr lang="en-US" sz="2400"/>
              <a:t>wants</a:t>
            </a:r>
            <a:endParaRPr lang="en-US"/>
          </a:p>
          <a:p>
            <a:pPr marL="380365" indent="-380365">
              <a:buFont typeface="Arial" panose="020B0604020202020204" pitchFamily="34" charset="0"/>
              <a:buChar char="•"/>
            </a:pPr>
            <a:r>
              <a:rPr lang="en-US" sz="2400"/>
              <a:t>Commodity codes (which are key to finding what opportunities correspond with what your firm does)</a:t>
            </a:r>
            <a:endParaRPr lang="en-US" sz="2000"/>
          </a:p>
        </p:txBody>
      </p:sp>
      <p:sp>
        <p:nvSpPr>
          <p:cNvPr id="7" name="TextBox 6">
            <a:extLst>
              <a:ext uri="{FF2B5EF4-FFF2-40B4-BE49-F238E27FC236}">
                <a16:creationId xmlns:a16="http://schemas.microsoft.com/office/drawing/2014/main" id="{DA8541A6-4B64-0AB0-4475-AA16914A08B5}"/>
              </a:ext>
            </a:extLst>
          </p:cNvPr>
          <p:cNvSpPr txBox="1"/>
          <p:nvPr/>
        </p:nvSpPr>
        <p:spPr>
          <a:xfrm>
            <a:off x="598952" y="3632201"/>
            <a:ext cx="4684248" cy="461665"/>
          </a:xfrm>
          <a:prstGeom prst="rect">
            <a:avLst/>
          </a:prstGeom>
          <a:solidFill>
            <a:schemeClr val="accent1"/>
          </a:solidFill>
        </p:spPr>
        <p:txBody>
          <a:bodyPr wrap="square" rtlCol="0">
            <a:spAutoFit/>
          </a:bodyPr>
          <a:lstStyle/>
          <a:p>
            <a:r>
              <a:rPr lang="en-US" sz="2400" b="1" dirty="0">
                <a:solidFill>
                  <a:schemeClr val="bg1"/>
                </a:solidFill>
              </a:rPr>
              <a:t>The rest of the page tells you:</a:t>
            </a:r>
          </a:p>
        </p:txBody>
      </p:sp>
      <p:sp>
        <p:nvSpPr>
          <p:cNvPr id="8" name="TextBox 7">
            <a:extLst>
              <a:ext uri="{FF2B5EF4-FFF2-40B4-BE49-F238E27FC236}">
                <a16:creationId xmlns:a16="http://schemas.microsoft.com/office/drawing/2014/main" id="{13A9DF2C-26E8-2BDE-E1CC-9A68E7090A30}"/>
              </a:ext>
            </a:extLst>
          </p:cNvPr>
          <p:cNvSpPr txBox="1"/>
          <p:nvPr/>
        </p:nvSpPr>
        <p:spPr>
          <a:xfrm>
            <a:off x="598952" y="4132054"/>
            <a:ext cx="5131288" cy="2246769"/>
          </a:xfrm>
          <a:prstGeom prst="rect">
            <a:avLst/>
          </a:prstGeom>
          <a:noFill/>
        </p:spPr>
        <p:txBody>
          <a:bodyPr wrap="square" rtlCol="0">
            <a:spAutoFit/>
          </a:bodyPr>
          <a:lstStyle/>
          <a:p>
            <a:pPr marL="380990" indent="-380990">
              <a:buFont typeface="Arial" panose="020B0604020202020204" pitchFamily="34" charset="0"/>
              <a:buChar char="•"/>
            </a:pPr>
            <a:r>
              <a:rPr lang="en-US" sz="2400" b="1"/>
              <a:t>Key dates</a:t>
            </a:r>
            <a:r>
              <a:rPr lang="en-US" sz="2400"/>
              <a:t>: pre-proposal conference, question deadline, proposal submission</a:t>
            </a:r>
          </a:p>
          <a:p>
            <a:pPr marL="380990" indent="-380990">
              <a:buFont typeface="Arial" panose="020B0604020202020204" pitchFamily="34" charset="0"/>
              <a:buChar char="•"/>
            </a:pPr>
            <a:r>
              <a:rPr lang="en-US" sz="2400">
                <a:highlight>
                  <a:srgbClr val="FFFF00"/>
                </a:highlight>
              </a:rPr>
              <a:t>Assigned buyer or purchasing staff</a:t>
            </a:r>
          </a:p>
          <a:p>
            <a:pPr marL="380990" indent="-380990">
              <a:buFont typeface="Arial" panose="020B0604020202020204" pitchFamily="34" charset="0"/>
              <a:buChar char="•"/>
            </a:pPr>
            <a:endParaRPr lang="en-US" sz="2000"/>
          </a:p>
        </p:txBody>
      </p:sp>
      <p:sp>
        <p:nvSpPr>
          <p:cNvPr id="11" name="Rectangle 10">
            <a:extLst>
              <a:ext uri="{FF2B5EF4-FFF2-40B4-BE49-F238E27FC236}">
                <a16:creationId xmlns:a16="http://schemas.microsoft.com/office/drawing/2014/main" id="{5D42E6BE-9909-58B1-0F1C-DA5D930E3585}"/>
              </a:ext>
            </a:extLst>
          </p:cNvPr>
          <p:cNvSpPr/>
          <p:nvPr/>
        </p:nvSpPr>
        <p:spPr>
          <a:xfrm>
            <a:off x="790624" y="1803711"/>
            <a:ext cx="3496896" cy="830997"/>
          </a:xfrm>
          <a:prstGeom prst="rect">
            <a:avLst/>
          </a:prstGeom>
        </p:spPr>
        <p:txBody>
          <a:bodyPr wrap="square">
            <a:spAutoFit/>
          </a:bodyPr>
          <a:lstStyle/>
          <a:p>
            <a:pPr>
              <a:defRPr/>
            </a:pPr>
            <a:r>
              <a:rPr lang="en-US" sz="2400" b="1" i="1">
                <a:solidFill>
                  <a:schemeClr val="tx1"/>
                </a:solidFill>
                <a:highlight>
                  <a:srgbClr val="FFFF00"/>
                </a:highlight>
              </a:rPr>
              <a:t>[insert images of your RFP cover page]</a:t>
            </a:r>
          </a:p>
        </p:txBody>
      </p:sp>
      <p:sp>
        <p:nvSpPr>
          <p:cNvPr id="12" name="Rectangle 11">
            <a:extLst>
              <a:ext uri="{FF2B5EF4-FFF2-40B4-BE49-F238E27FC236}">
                <a16:creationId xmlns:a16="http://schemas.microsoft.com/office/drawing/2014/main" id="{37BAADA2-8B75-77C5-38D5-4327C6A23D4F}"/>
              </a:ext>
            </a:extLst>
          </p:cNvPr>
          <p:cNvSpPr/>
          <p:nvPr/>
        </p:nvSpPr>
        <p:spPr>
          <a:xfrm>
            <a:off x="7425104" y="4239775"/>
            <a:ext cx="3496896" cy="830997"/>
          </a:xfrm>
          <a:prstGeom prst="rect">
            <a:avLst/>
          </a:prstGeom>
        </p:spPr>
        <p:txBody>
          <a:bodyPr wrap="square">
            <a:spAutoFit/>
          </a:bodyPr>
          <a:lstStyle/>
          <a:p>
            <a:pPr>
              <a:defRPr/>
            </a:pPr>
            <a:r>
              <a:rPr lang="en-US" sz="2400" b="1" i="1">
                <a:solidFill>
                  <a:schemeClr val="tx1"/>
                </a:solidFill>
                <a:highlight>
                  <a:srgbClr val="FFFF00"/>
                </a:highlight>
              </a:rPr>
              <a:t>[insert images of your RFP cover page]</a:t>
            </a:r>
          </a:p>
        </p:txBody>
      </p:sp>
    </p:spTree>
    <p:extLst>
      <p:ext uri="{BB962C8B-B14F-4D97-AF65-F5344CB8AC3E}">
        <p14:creationId xmlns:p14="http://schemas.microsoft.com/office/powerpoint/2010/main" val="2813999370"/>
      </p:ext>
    </p:extLst>
  </p:cSld>
  <p:clrMapOvr>
    <a:masterClrMapping/>
  </p:clrMapOvr>
</p:sld>
</file>

<file path=ppt/theme/theme1.xml><?xml version="1.0" encoding="utf-8"?>
<a:theme xmlns:a="http://schemas.openxmlformats.org/drawingml/2006/main" name="PEN 2025 Template">
  <a:themeElements>
    <a:clrScheme name="PEN">
      <a:dk1>
        <a:srgbClr val="000000"/>
      </a:dk1>
      <a:lt1>
        <a:srgbClr val="F7F5EF"/>
      </a:lt1>
      <a:dk2>
        <a:srgbClr val="4C6EAB"/>
      </a:dk2>
      <a:lt2>
        <a:srgbClr val="F7F5EF"/>
      </a:lt2>
      <a:accent1>
        <a:srgbClr val="181E44"/>
      </a:accent1>
      <a:accent2>
        <a:srgbClr val="B1C5DE"/>
      </a:accent2>
      <a:accent3>
        <a:srgbClr val="E7B666"/>
      </a:accent3>
      <a:accent4>
        <a:srgbClr val="030881"/>
      </a:accent4>
      <a:accent5>
        <a:srgbClr val="696CAD"/>
      </a:accent5>
      <a:accent6>
        <a:srgbClr val="FFBD00"/>
      </a:accent6>
      <a:hlink>
        <a:srgbClr val="030881"/>
      </a:hlink>
      <a:folHlink>
        <a:srgbClr val="696CAD"/>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5.02.21_PPG PowerPoint Template (1)" id="{FCA5C644-6113-4D91-A367-985873A7966D}" vid="{D8422599-CDCB-4AE1-BBCE-42916EE0E1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b93bae-308e-4807-b1a4-ca16b53d66ed">
      <Terms xmlns="http://schemas.microsoft.com/office/infopath/2007/PartnerControls"/>
    </lcf76f155ced4ddcb4097134ff3c332f>
    <TaxCatchAll xmlns="e6dfc729-9b7a-4f21-b736-502d146b32e8" xsi:nil="true"/>
    <SharedWithUsers xmlns="e6dfc729-9b7a-4f21-b736-502d146b32e8">
      <UserInfo>
        <DisplayName>Kargman, Charles</DisplayName>
        <AccountId>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C7AAFC5C36FF439BA18995F41A6B4C" ma:contentTypeVersion="16" ma:contentTypeDescription="Create a new document." ma:contentTypeScope="" ma:versionID="a49d2f7d27f714ec9da7ff65502b2fb4">
  <xsd:schema xmlns:xsd="http://www.w3.org/2001/XMLSchema" xmlns:xs="http://www.w3.org/2001/XMLSchema" xmlns:p="http://schemas.microsoft.com/office/2006/metadata/properties" xmlns:ns2="62b93bae-308e-4807-b1a4-ca16b53d66ed" xmlns:ns3="e6dfc729-9b7a-4f21-b736-502d146b32e8" targetNamespace="http://schemas.microsoft.com/office/2006/metadata/properties" ma:root="true" ma:fieldsID="ec557c57e8e890eb5e28191bf308f784" ns2:_="" ns3:_="">
    <xsd:import namespace="62b93bae-308e-4807-b1a4-ca16b53d66ed"/>
    <xsd:import namespace="e6dfc729-9b7a-4f21-b736-502d146b32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93bae-308e-4807-b1a4-ca16b53d66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6dfc729-9b7a-4f21-b736-502d146b32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2ba7298-9d8d-4277-bf75-f8aa54d5695d}" ma:internalName="TaxCatchAll" ma:showField="CatchAllData" ma:web="e6dfc729-9b7a-4f21-b736-502d146b32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4537E5-B5B1-4F6F-A228-82F4E86DB73A}">
  <ds:schemaRefs>
    <ds:schemaRef ds:uri="62b93bae-308e-4807-b1a4-ca16b53d66ed"/>
    <ds:schemaRef ds:uri="e6dfc729-9b7a-4f21-b736-502d146b32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5FC13A-7D13-481E-B2CD-D09F6AEE7596}">
  <ds:schemaRefs>
    <ds:schemaRef ds:uri="http://schemas.microsoft.com/sharepoint/v3/contenttype/forms"/>
  </ds:schemaRefs>
</ds:datastoreItem>
</file>

<file path=customXml/itemProps3.xml><?xml version="1.0" encoding="utf-8"?>
<ds:datastoreItem xmlns:ds="http://schemas.openxmlformats.org/officeDocument/2006/customXml" ds:itemID="{52C7D0D4-684A-4DCB-BB55-B8D8E8B8FF30}">
  <ds:schemaRefs>
    <ds:schemaRef ds:uri="62b93bae-308e-4807-b1a4-ca16b53d66ed"/>
    <ds:schemaRef ds:uri="e6dfc729-9b7a-4f21-b736-502d146b32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PPG Template 2</Template>
  <TotalTime>53</TotalTime>
  <Words>3526</Words>
  <Application>Microsoft Office PowerPoint</Application>
  <PresentationFormat>Widescreen</PresentationFormat>
  <Paragraphs>276</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Arial,Sans-Serif</vt:lpstr>
      <vt:lpstr>Calibri</vt:lpstr>
      <vt:lpstr>Courier New</vt:lpstr>
      <vt:lpstr>Georgia</vt:lpstr>
      <vt:lpstr>Times New Roman</vt:lpstr>
      <vt:lpstr>Wingdings</vt:lpstr>
      <vt:lpstr>PEN 2025 Template</vt:lpstr>
      <vt:lpstr>Read Me First! What is the Procurement Excellence Network?</vt:lpstr>
      <vt:lpstr>Read Me First! Framing for RFP/Solicitation Response Trainings for Vendors</vt:lpstr>
      <vt:lpstr>Responding to Solicitations 101:</vt:lpstr>
      <vt:lpstr>Creating a Great Customer Experience</vt:lpstr>
      <vt:lpstr>Responding to Solicitations 101 will cover…</vt:lpstr>
      <vt:lpstr>Housekeeping</vt:lpstr>
      <vt:lpstr>What is an RFP?</vt:lpstr>
      <vt:lpstr>What does an RFP typically look like? What is the purpose of each section?</vt:lpstr>
      <vt:lpstr>Cover Page</vt:lpstr>
      <vt:lpstr>Overview and Background</vt:lpstr>
      <vt:lpstr>Scope of Work</vt:lpstr>
      <vt:lpstr>Performance Metrics</vt:lpstr>
      <vt:lpstr>Evaluation Criteria </vt:lpstr>
      <vt:lpstr>Proposal Content and Responses</vt:lpstr>
      <vt:lpstr>PowerPoint Presentation</vt:lpstr>
      <vt:lpstr>So how do I respond to an RFP correctly? How and what do I need to submit?</vt:lpstr>
      <vt:lpstr>What should ALWAYS be in my RFP response?</vt:lpstr>
      <vt:lpstr>How should I submit my RFP response?</vt:lpstr>
      <vt:lpstr>PowerPoint Presentation</vt:lpstr>
      <vt:lpstr>5 Most Common Errors Proposers Make in RFP Responses</vt:lpstr>
      <vt:lpstr>1. Not Including the Right Documents</vt:lpstr>
      <vt:lpstr>2. Not Customizing Your Response to the Government's Needs</vt:lpstr>
      <vt:lpstr>3. Not Featuring Specific Examples in Your Response</vt:lpstr>
      <vt:lpstr>4. Sharing Overly Lengthy Responses to See “What Sticks”</vt:lpstr>
      <vt:lpstr>5. Forgetting to Review Before Submission</vt:lpstr>
      <vt:lpstr>PowerPoint Presentation</vt:lpstr>
      <vt:lpstr>Thank you!</vt:lpstr>
      <vt:lpstr>Liked doing this webinar? Want to add some additional content? Here are topics to consider:</vt:lpstr>
    </vt:vector>
  </TitlesOfParts>
  <Company>Harvard University Kennedy School of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Merryfield, Laura</dc:creator>
  <cp:lastModifiedBy>Hope Patterson</cp:lastModifiedBy>
  <cp:revision>5</cp:revision>
  <dcterms:created xsi:type="dcterms:W3CDTF">2025-02-27T19:11:13Z</dcterms:created>
  <dcterms:modified xsi:type="dcterms:W3CDTF">2025-03-03T23:31:11Z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0x010100E5C7AAFC5C36FF439BA18995F41A6B4C</vt:lpwstr>
  </property>
  <property fmtid="{D5CDD505-2E9C-101B-9397-08002B2CF9AE}" pid="3" name="MediaServiceImageTags">
    <vt:lpwstr/>
  </property>
</Properties>
</file>