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Lst>
  <p:notesMasterIdLst>
    <p:notesMasterId r:id="rId38"/>
  </p:notesMasterIdLst>
  <p:sldIdLst>
    <p:sldId id="2145707313" r:id="rId6"/>
    <p:sldId id="2145706797" r:id="rId7"/>
    <p:sldId id="2145707092" r:id="rId8"/>
    <p:sldId id="2145707097" r:id="rId9"/>
    <p:sldId id="2145707279" r:id="rId10"/>
    <p:sldId id="2145707294" r:id="rId11"/>
    <p:sldId id="2145707118" r:id="rId12"/>
    <p:sldId id="2145707284" r:id="rId13"/>
    <p:sldId id="2145707112" r:id="rId14"/>
    <p:sldId id="2145707293" r:id="rId15"/>
    <p:sldId id="2145707287" r:id="rId16"/>
    <p:sldId id="2145707281" r:id="rId17"/>
    <p:sldId id="2145707289" r:id="rId18"/>
    <p:sldId id="2145707290" r:id="rId19"/>
    <p:sldId id="2145707292" r:id="rId20"/>
    <p:sldId id="2145707295" r:id="rId21"/>
    <p:sldId id="2145707296" r:id="rId22"/>
    <p:sldId id="2145707124" r:id="rId23"/>
    <p:sldId id="2145707299" r:id="rId24"/>
    <p:sldId id="2145707300" r:id="rId25"/>
    <p:sldId id="2145707301" r:id="rId26"/>
    <p:sldId id="2145707302" r:id="rId27"/>
    <p:sldId id="2145707303" r:id="rId28"/>
    <p:sldId id="2145707304" r:id="rId29"/>
    <p:sldId id="2145707305" r:id="rId30"/>
    <p:sldId id="2145707306" r:id="rId31"/>
    <p:sldId id="2145707307" r:id="rId32"/>
    <p:sldId id="2145707308" r:id="rId33"/>
    <p:sldId id="2145707309" r:id="rId34"/>
    <p:sldId id="2145707310" r:id="rId35"/>
    <p:sldId id="2145707312" r:id="rId36"/>
    <p:sldId id="2145706857" r:id="rId37"/>
  </p:sldIdLst>
  <p:sldSz cx="18288000" cy="10287000"/>
  <p:notesSz cx="6858000" cy="9144000"/>
  <p:embeddedFontLst>
    <p:embeddedFont>
      <p:font typeface="Georgia" panose="02040502050405020303" pitchFamily="18" charset="0"/>
      <p:regular r:id="rId39"/>
      <p:bold r:id="rId40"/>
      <p:italic r:id="rId41"/>
      <p:boldItalic r:id="rId42"/>
    </p:embeddedFont>
    <p:embeddedFont>
      <p:font typeface="Verdana" panose="020B0604030504040204" pitchFamily="34" charset="0"/>
      <p:regular r:id="rId43"/>
      <p:bold r:id="rId44"/>
      <p:italic r:id="rId45"/>
      <p:boldItalic r:id="rId46"/>
    </p:embeddedFont>
    <p:embeddedFont>
      <p:font typeface="Verdana Pro Condensed"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14m)" id="{71750C71-63C7-45D3-ADD9-E911B834D065}">
          <p14:sldIdLst>
            <p14:sldId id="2145707313"/>
            <p14:sldId id="2145706797"/>
            <p14:sldId id="2145707092"/>
            <p14:sldId id="2145707097"/>
            <p14:sldId id="2145707279"/>
          </p14:sldIdLst>
        </p14:section>
        <p14:section name="Proactive Contract Mgmt (6m)" id="{7D14DB61-3B7F-4A0E-970D-73DF761FD611}">
          <p14:sldIdLst>
            <p14:sldId id="2145707294"/>
            <p14:sldId id="2145707118"/>
            <p14:sldId id="2145707284"/>
            <p14:sldId id="2145707112"/>
          </p14:sldIdLst>
        </p14:section>
        <p14:section name="Developing Metrics (11m)" id="{A13ECE2C-39B3-4921-BD74-852E78156960}">
          <p14:sldIdLst>
            <p14:sldId id="2145707293"/>
            <p14:sldId id="2145707287"/>
            <p14:sldId id="2145707281"/>
            <p14:sldId id="2145707289"/>
            <p14:sldId id="2145707290"/>
          </p14:sldIdLst>
        </p14:section>
        <p14:section name="Risk Assessment (11m)" id="{B22B3EA5-95C0-4471-BCF4-C1A4E933B905}">
          <p14:sldIdLst>
            <p14:sldId id="2145707292"/>
            <p14:sldId id="2145707295"/>
            <p14:sldId id="2145707296"/>
            <p14:sldId id="2145707124"/>
            <p14:sldId id="2145707299"/>
            <p14:sldId id="2145707300"/>
            <p14:sldId id="2145707301"/>
          </p14:sldIdLst>
        </p14:section>
        <p14:section name="Data Deep Dive (15m)" id="{E53626C1-DFEF-4593-8383-56B8F8C146E9}">
          <p14:sldIdLst>
            <p14:sldId id="2145707302"/>
            <p14:sldId id="2145707303"/>
            <p14:sldId id="2145707304"/>
            <p14:sldId id="2145707305"/>
            <p14:sldId id="2145707306"/>
          </p14:sldIdLst>
        </p14:section>
        <p14:section name="Vendor Engagement (5m)" id="{D6B0ECEF-81DD-4C57-B141-535BD041A426}">
          <p14:sldIdLst>
            <p14:sldId id="2145707307"/>
            <p14:sldId id="2145707308"/>
            <p14:sldId id="2145707309"/>
          </p14:sldIdLst>
        </p14:section>
        <p14:section name="Discuss and Reflect (10m)" id="{60B14AB9-EDBC-418F-B9B6-206B00225B8D}">
          <p14:sldIdLst>
            <p14:sldId id="2145707310"/>
          </p14:sldIdLst>
        </p14:section>
        <p14:section name="PPG Resources" id="{A90E63AB-A474-42D4-A5DF-E6094B09518B}">
          <p14:sldIdLst>
            <p14:sldId id="2145707312"/>
            <p14:sldId id="214570685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D3CD1B-29A4-79B2-35E6-2A6C4DC61EE7}" name="Olivia Lucas" initials="OL" userId="S::olivia.lucas@partnersforpublicgood.org::f107feaf-46f8-44da-a259-0a1f76cc1255" providerId="AD"/>
  <p188:author id="{F857AC8B-19C1-2841-932B-CBFB4808FB82}" name="Dondei Dean" initials="" userId="S::dondei.dean@partnersforpublicgood.org::44d821b2-7968-4647-937a-672d6e0af88e" providerId="AD"/>
  <p188:author id="{479890AB-527D-4F93-EB95-3887AFB1D7AB}" name="Hope Patterson" initials="HP" userId="S::hope.patterson@partnersforpublicgood.org::8237e549-c448-4d84-acd6-5108fae390af" providerId="AD"/>
  <p188:author id="{111F84C1-554A-5511-DBC0-5CE9E51D303C}" name="Isabel Garcia" initials="IG" userId="S::isabel.garcia@partnersforpublicgood.org::ccccbd0f-6354-4a73-8fc0-092d5f296417" providerId="AD"/>
  <p188:author id="{78E449C7-BF4F-9EA2-6583-FB03F6A70809}" name="Elena Hoffnagle" initials="EH" userId="S::elena.hoffnagle@partnersforpublicgood.org::53c8b5b5-35e3-4f78-a7d2-34d3fee703f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16FB0"/>
    <a:srgbClr val="5D81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3DA6C2-8EA9-BADC-1607-EC9347E114C2}" v="12" dt="2026-08-27T20:37:50.3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85280" autoAdjust="0"/>
  </p:normalViewPr>
  <p:slideViewPr>
    <p:cSldViewPr snapToGrid="0">
      <p:cViewPr varScale="1">
        <p:scale>
          <a:sx n="50" d="100"/>
          <a:sy n="50" d="100"/>
        </p:scale>
        <p:origin x="681" y="18"/>
      </p:cViewPr>
      <p:guideLst>
        <p:guide orient="horz" pos="2160"/>
        <p:guide pos="2880"/>
      </p:guideLst>
    </p:cSldViewPr>
  </p:slideViewPr>
  <p:notesTextViewPr>
    <p:cViewPr>
      <p:scale>
        <a:sx n="1" d="1"/>
        <a:sy n="1" d="1"/>
      </p:scale>
      <p:origin x="0" y="-891"/>
    </p:cViewPr>
  </p:notesTextViewPr>
  <p:notesViewPr>
    <p:cSldViewPr snapToGrid="0">
      <p:cViewPr varScale="1">
        <p:scale>
          <a:sx n="56" d="100"/>
          <a:sy n="56" d="100"/>
        </p:scale>
        <p:origin x="2588" y="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1.fntdata"/><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font" Target="fonts/font2.fntdata"/><Relationship Id="rId45" Type="http://schemas.openxmlformats.org/officeDocument/2006/relationships/font" Target="fonts/font7.fntdata"/><Relationship Id="rId53" Type="http://schemas.microsoft.com/office/2018/10/relationships/authors" Target="author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6.fntdata"/><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5.fntdata"/><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a:t>Total Complaints</a:t>
            </a:r>
            <a:r>
              <a:rPr lang="en-US" sz="1100" baseline="0"/>
              <a:t> Received</a:t>
            </a:r>
            <a:endParaRPr lang="en-US" sz="110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dk1">
                <a:tint val="88500"/>
              </a:schemeClr>
            </a:solidFill>
            <a:ln>
              <a:noFill/>
            </a:ln>
            <a:effectLst/>
          </c:spPr>
          <c:invertIfNegative val="0"/>
          <c:cat>
            <c:strRef>
              <c:f>Sheet1!$A$3:$A$4</c:f>
              <c:strCache>
                <c:ptCount val="2"/>
                <c:pt idx="0">
                  <c:v>March</c:v>
                </c:pt>
                <c:pt idx="1">
                  <c:v>April</c:v>
                </c:pt>
              </c:strCache>
            </c:strRef>
          </c:cat>
          <c:val>
            <c:numRef>
              <c:f>Sheet1!$B$3:$B$4</c:f>
              <c:numCache>
                <c:formatCode>General</c:formatCode>
                <c:ptCount val="2"/>
                <c:pt idx="0">
                  <c:v>3</c:v>
                </c:pt>
                <c:pt idx="1">
                  <c:v>8</c:v>
                </c:pt>
              </c:numCache>
            </c:numRef>
          </c:val>
          <c:extLst>
            <c:ext xmlns:c16="http://schemas.microsoft.com/office/drawing/2014/chart" uri="{C3380CC4-5D6E-409C-BE32-E72D297353CC}">
              <c16:uniqueId val="{00000000-3F29-4751-9A81-F585FD758AAF}"/>
            </c:ext>
          </c:extLst>
        </c:ser>
        <c:dLbls>
          <c:showLegendKey val="0"/>
          <c:showVal val="0"/>
          <c:showCatName val="0"/>
          <c:showSerName val="0"/>
          <c:showPercent val="0"/>
          <c:showBubbleSize val="0"/>
        </c:dLbls>
        <c:gapWidth val="219"/>
        <c:overlap val="-27"/>
        <c:axId val="1300100064"/>
        <c:axId val="1289636112"/>
      </c:barChart>
      <c:catAx>
        <c:axId val="1300100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89636112"/>
        <c:crosses val="autoZero"/>
        <c:auto val="1"/>
        <c:lblAlgn val="ctr"/>
        <c:lblOffset val="100"/>
        <c:noMultiLvlLbl val="0"/>
      </c:catAx>
      <c:valAx>
        <c:axId val="12896361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001000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100"/>
              <a:t>Complaints Received in April by Vendor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BF3C-4D1F-B41A-F112535D9A8A}"/>
              </c:ext>
            </c:extLst>
          </c:dPt>
          <c:dPt>
            <c:idx val="3"/>
            <c:invertIfNegative val="0"/>
            <c:bubble3D val="0"/>
            <c:spPr>
              <a:solidFill>
                <a:schemeClr val="accent6"/>
              </a:solidFill>
              <a:ln>
                <a:noFill/>
              </a:ln>
              <a:effectLst/>
            </c:spPr>
            <c:extLst>
              <c:ext xmlns:c16="http://schemas.microsoft.com/office/drawing/2014/chart" uri="{C3380CC4-5D6E-409C-BE32-E72D297353CC}">
                <c16:uniqueId val="{00000003-BF3C-4D1F-B41A-F112535D9A8A}"/>
              </c:ext>
            </c:extLst>
          </c:dPt>
          <c:cat>
            <c:strRef>
              <c:f>Sheet1!$A$8:$A$13</c:f>
              <c:strCache>
                <c:ptCount val="6"/>
                <c:pt idx="0">
                  <c:v>A</c:v>
                </c:pt>
                <c:pt idx="1">
                  <c:v>B</c:v>
                </c:pt>
                <c:pt idx="2">
                  <c:v>C</c:v>
                </c:pt>
                <c:pt idx="3">
                  <c:v>D</c:v>
                </c:pt>
                <c:pt idx="4">
                  <c:v>E</c:v>
                </c:pt>
                <c:pt idx="5">
                  <c:v>F</c:v>
                </c:pt>
              </c:strCache>
            </c:strRef>
          </c:cat>
          <c:val>
            <c:numRef>
              <c:f>Sheet1!$B$8:$B$13</c:f>
              <c:numCache>
                <c:formatCode>General</c:formatCode>
                <c:ptCount val="6"/>
                <c:pt idx="0">
                  <c:v>0</c:v>
                </c:pt>
                <c:pt idx="1">
                  <c:v>1</c:v>
                </c:pt>
                <c:pt idx="2">
                  <c:v>0</c:v>
                </c:pt>
                <c:pt idx="3">
                  <c:v>1</c:v>
                </c:pt>
                <c:pt idx="4">
                  <c:v>6</c:v>
                </c:pt>
                <c:pt idx="5">
                  <c:v>0</c:v>
                </c:pt>
              </c:numCache>
            </c:numRef>
          </c:val>
          <c:extLst>
            <c:ext xmlns:c16="http://schemas.microsoft.com/office/drawing/2014/chart" uri="{C3380CC4-5D6E-409C-BE32-E72D297353CC}">
              <c16:uniqueId val="{00000004-BF3C-4D1F-B41A-F112535D9A8A}"/>
            </c:ext>
          </c:extLst>
        </c:ser>
        <c:dLbls>
          <c:showLegendKey val="0"/>
          <c:showVal val="0"/>
          <c:showCatName val="0"/>
          <c:showSerName val="0"/>
          <c:showPercent val="0"/>
          <c:showBubbleSize val="0"/>
        </c:dLbls>
        <c:gapWidth val="219"/>
        <c:overlap val="-27"/>
        <c:axId val="136299200"/>
        <c:axId val="139620656"/>
      </c:barChart>
      <c:catAx>
        <c:axId val="136299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9620656"/>
        <c:crosses val="autoZero"/>
        <c:auto val="1"/>
        <c:lblAlgn val="ctr"/>
        <c:lblOffset val="100"/>
        <c:noMultiLvlLbl val="0"/>
      </c:catAx>
      <c:valAx>
        <c:axId val="1396206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62992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2400" b="1" i="0" u="none" strike="noStrike" kern="1200" spc="0" baseline="0">
                <a:solidFill>
                  <a:schemeClr val="tx2"/>
                </a:solidFill>
                <a:latin typeface="+mn-lt"/>
                <a:ea typeface="+mn-ea"/>
                <a:cs typeface="+mn-cs"/>
              </a:defRPr>
            </a:pPr>
            <a:r>
              <a:rPr lang="en-US" sz="2400" b="1" i="0" u="none" strike="noStrike" kern="1200" spc="0" baseline="0">
                <a:solidFill>
                  <a:schemeClr val="tx2"/>
                </a:solidFill>
                <a:latin typeface="+mn-lt"/>
                <a:ea typeface="+mn-ea"/>
                <a:cs typeface="+mn-cs"/>
              </a:rPr>
              <a:t>Facility Cleanliness Complaints (per month)</a:t>
            </a:r>
          </a:p>
        </c:rich>
      </c:tx>
      <c:overlay val="0"/>
      <c:spPr>
        <a:noFill/>
        <a:ln>
          <a:noFill/>
        </a:ln>
        <a:effectLst/>
      </c:spPr>
      <c:txPr>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2400" b="1" i="0" u="none" strike="noStrike" kern="1200" spc="0" baseline="0">
              <a:solidFill>
                <a:schemeClr val="tx2"/>
              </a:solidFill>
              <a:latin typeface="+mn-lt"/>
              <a:ea typeface="+mn-ea"/>
              <a:cs typeface="+mn-cs"/>
            </a:defRPr>
          </a:pPr>
          <a:endParaRPr lang="en-US"/>
        </a:p>
      </c:txPr>
    </c:title>
    <c:autoTitleDeleted val="0"/>
    <c:plotArea>
      <c:layout/>
      <c:barChart>
        <c:barDir val="bar"/>
        <c:grouping val="clustered"/>
        <c:varyColors val="0"/>
        <c:ser>
          <c:idx val="2"/>
          <c:order val="0"/>
          <c:tx>
            <c:strRef>
              <c:f>Sheet1!$D$1</c:f>
              <c:strCache>
                <c:ptCount val="1"/>
                <c:pt idx="0">
                  <c:v>July</c:v>
                </c:pt>
              </c:strCache>
            </c:strRef>
          </c:tx>
          <c:spPr>
            <a:solidFill>
              <a:schemeClr val="accent4"/>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D70-4A41-A6B2-9AF651D66995}"/>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70-4A41-A6B2-9AF651D66995}"/>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70-4A41-A6B2-9AF651D6699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Sheet1!$D$2:$D$4</c:f>
              <c:numCache>
                <c:formatCode>General</c:formatCode>
                <c:ptCount val="3"/>
                <c:pt idx="0">
                  <c:v>3</c:v>
                </c:pt>
                <c:pt idx="1">
                  <c:v>7</c:v>
                </c:pt>
                <c:pt idx="2">
                  <c:v>1</c:v>
                </c:pt>
              </c:numCache>
            </c:numRef>
          </c:val>
          <c:extLst>
            <c:ext xmlns:c16="http://schemas.microsoft.com/office/drawing/2014/chart" uri="{C3380CC4-5D6E-409C-BE32-E72D297353CC}">
              <c16:uniqueId val="{00000003-5D70-4A41-A6B2-9AF651D66995}"/>
            </c:ext>
          </c:extLst>
        </c:ser>
        <c:ser>
          <c:idx val="1"/>
          <c:order val="1"/>
          <c:tx>
            <c:strRef>
              <c:f>Sheet1!$C$1</c:f>
              <c:strCache>
                <c:ptCount val="1"/>
                <c:pt idx="0">
                  <c:v>June</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Sheet1!$C$2:$C$4</c:f>
              <c:numCache>
                <c:formatCode>General</c:formatCode>
                <c:ptCount val="3"/>
                <c:pt idx="0">
                  <c:v>1</c:v>
                </c:pt>
                <c:pt idx="1">
                  <c:v>14</c:v>
                </c:pt>
                <c:pt idx="2">
                  <c:v>1</c:v>
                </c:pt>
              </c:numCache>
            </c:numRef>
          </c:val>
          <c:extLst>
            <c:ext xmlns:c16="http://schemas.microsoft.com/office/drawing/2014/chart" uri="{C3380CC4-5D6E-409C-BE32-E72D297353CC}">
              <c16:uniqueId val="{00000004-5D70-4A41-A6B2-9AF651D66995}"/>
            </c:ext>
          </c:extLst>
        </c:ser>
        <c:ser>
          <c:idx val="0"/>
          <c:order val="2"/>
          <c:tx>
            <c:strRef>
              <c:f>Sheet1!$B$1</c:f>
              <c:strCache>
                <c:ptCount val="1"/>
                <c:pt idx="0">
                  <c:v>May</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Sheet1!$B$2:$B$4</c:f>
              <c:numCache>
                <c:formatCode>General</c:formatCode>
                <c:ptCount val="3"/>
                <c:pt idx="0">
                  <c:v>1</c:v>
                </c:pt>
                <c:pt idx="1">
                  <c:v>8</c:v>
                </c:pt>
                <c:pt idx="2">
                  <c:v>2</c:v>
                </c:pt>
              </c:numCache>
            </c:numRef>
          </c:val>
          <c:extLst>
            <c:ext xmlns:c16="http://schemas.microsoft.com/office/drawing/2014/chart" uri="{C3380CC4-5D6E-409C-BE32-E72D297353CC}">
              <c16:uniqueId val="{00000005-5D70-4A41-A6B2-9AF651D66995}"/>
            </c:ext>
          </c:extLst>
        </c:ser>
        <c:dLbls>
          <c:showLegendKey val="0"/>
          <c:showVal val="0"/>
          <c:showCatName val="0"/>
          <c:showSerName val="0"/>
          <c:showPercent val="0"/>
          <c:showBubbleSize val="0"/>
        </c:dLbls>
        <c:gapWidth val="219"/>
        <c:axId val="2019028127"/>
        <c:axId val="2019034367"/>
      </c:barChart>
      <c:catAx>
        <c:axId val="20190281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34367"/>
        <c:crosses val="autoZero"/>
        <c:auto val="1"/>
        <c:lblAlgn val="ctr"/>
        <c:lblOffset val="100"/>
        <c:noMultiLvlLbl val="0"/>
      </c:catAx>
      <c:valAx>
        <c:axId val="2019034367"/>
        <c:scaling>
          <c:orientation val="minMax"/>
          <c:max val="15"/>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281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3600" b="1" i="0" u="none" strike="noStrike" kern="1200" spc="0" baseline="0" dirty="0">
                <a:solidFill>
                  <a:schemeClr val="accent3"/>
                </a:solidFill>
                <a:latin typeface="Verdana Pro Condensed Bold"/>
                <a:ea typeface="+mn-ea"/>
                <a:cs typeface="+mn-cs"/>
              </a:defRPr>
            </a:pPr>
            <a:r>
              <a:rPr lang="en-US" sz="2400" b="1" i="0" u="none" strike="noStrike" kern="1200" spc="0" baseline="0" dirty="0">
                <a:solidFill>
                  <a:schemeClr val="tx2"/>
                </a:solidFill>
                <a:latin typeface="+mn-lt"/>
                <a:ea typeface="+mn-ea"/>
                <a:cs typeface="+mn-cs"/>
              </a:rPr>
              <a:t>Average Staffing Across Facilities (per month)</a:t>
            </a:r>
          </a:p>
        </c:rich>
      </c:tx>
      <c:overlay val="0"/>
      <c:spPr>
        <a:noFill/>
        <a:ln>
          <a:noFill/>
        </a:ln>
        <a:effectLst/>
      </c:spPr>
      <c:txPr>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3600" b="1" i="0" u="none" strike="noStrike" kern="1200" spc="0" baseline="0" dirty="0">
              <a:solidFill>
                <a:schemeClr val="accent3"/>
              </a:solidFill>
              <a:latin typeface="Verdana Pro Condensed Bold"/>
              <a:ea typeface="+mn-ea"/>
              <a:cs typeface="+mn-cs"/>
            </a:defRPr>
          </a:pPr>
          <a:endParaRPr lang="en-US"/>
        </a:p>
      </c:txPr>
    </c:title>
    <c:autoTitleDeleted val="0"/>
    <c:plotArea>
      <c:layout/>
      <c:barChart>
        <c:barDir val="col"/>
        <c:grouping val="clustered"/>
        <c:varyColors val="0"/>
        <c:ser>
          <c:idx val="0"/>
          <c:order val="0"/>
          <c:tx>
            <c:strRef>
              <c:f>Sheet1!$B$1</c:f>
              <c:strCache>
                <c:ptCount val="1"/>
                <c:pt idx="0">
                  <c:v>May</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Sheet1!$B$2:$B$4</c:f>
              <c:numCache>
                <c:formatCode>0%</c:formatCode>
                <c:ptCount val="3"/>
                <c:pt idx="0">
                  <c:v>0.9</c:v>
                </c:pt>
                <c:pt idx="1">
                  <c:v>0.84</c:v>
                </c:pt>
                <c:pt idx="2">
                  <c:v>0.93</c:v>
                </c:pt>
              </c:numCache>
            </c:numRef>
          </c:val>
          <c:extLst>
            <c:ext xmlns:c16="http://schemas.microsoft.com/office/drawing/2014/chart" uri="{C3380CC4-5D6E-409C-BE32-E72D297353CC}">
              <c16:uniqueId val="{00000000-903E-4A0D-A85B-D8551BDB0DA5}"/>
            </c:ext>
          </c:extLst>
        </c:ser>
        <c:ser>
          <c:idx val="1"/>
          <c:order val="1"/>
          <c:tx>
            <c:strRef>
              <c:f>Sheet1!$C$1</c:f>
              <c:strCache>
                <c:ptCount val="1"/>
                <c:pt idx="0">
                  <c:v>June</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Sheet1!$C$2:$C$4</c:f>
              <c:numCache>
                <c:formatCode>0%</c:formatCode>
                <c:ptCount val="3"/>
                <c:pt idx="0">
                  <c:v>0.94</c:v>
                </c:pt>
                <c:pt idx="1">
                  <c:v>0.82</c:v>
                </c:pt>
                <c:pt idx="2">
                  <c:v>0.9</c:v>
                </c:pt>
              </c:numCache>
            </c:numRef>
          </c:val>
          <c:extLst>
            <c:ext xmlns:c16="http://schemas.microsoft.com/office/drawing/2014/chart" uri="{C3380CC4-5D6E-409C-BE32-E72D297353CC}">
              <c16:uniqueId val="{00000001-903E-4A0D-A85B-D8551BDB0DA5}"/>
            </c:ext>
          </c:extLst>
        </c:ser>
        <c:ser>
          <c:idx val="2"/>
          <c:order val="2"/>
          <c:tx>
            <c:strRef>
              <c:f>Sheet1!$D$1</c:f>
              <c:strCache>
                <c:ptCount val="1"/>
                <c:pt idx="0">
                  <c:v>July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Sheet1!$D$2:$D$4</c:f>
              <c:numCache>
                <c:formatCode>0%</c:formatCode>
                <c:ptCount val="3"/>
                <c:pt idx="0">
                  <c:v>0.98</c:v>
                </c:pt>
                <c:pt idx="1">
                  <c:v>0.85</c:v>
                </c:pt>
                <c:pt idx="2">
                  <c:v>0.99</c:v>
                </c:pt>
              </c:numCache>
            </c:numRef>
          </c:val>
          <c:extLst>
            <c:ext xmlns:c16="http://schemas.microsoft.com/office/drawing/2014/chart" uri="{C3380CC4-5D6E-409C-BE32-E72D297353CC}">
              <c16:uniqueId val="{00000002-903E-4A0D-A85B-D8551BDB0DA5}"/>
            </c:ext>
          </c:extLst>
        </c:ser>
        <c:dLbls>
          <c:showLegendKey val="0"/>
          <c:showVal val="0"/>
          <c:showCatName val="0"/>
          <c:showSerName val="0"/>
          <c:showPercent val="0"/>
          <c:showBubbleSize val="0"/>
        </c:dLbls>
        <c:gapWidth val="219"/>
        <c:overlap val="-27"/>
        <c:axId val="2019028127"/>
        <c:axId val="2019034367"/>
      </c:barChart>
      <c:catAx>
        <c:axId val="2019028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34367"/>
        <c:crosses val="autoZero"/>
        <c:auto val="1"/>
        <c:lblAlgn val="ctr"/>
        <c:lblOffset val="100"/>
        <c:noMultiLvlLbl val="0"/>
      </c:catAx>
      <c:valAx>
        <c:axId val="2019034367"/>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28127"/>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2400" b="1" i="0" u="none" strike="noStrike" kern="1200" spc="0" baseline="0">
                <a:solidFill>
                  <a:schemeClr val="tx2"/>
                </a:solidFill>
                <a:latin typeface="+mn-lt"/>
                <a:ea typeface="+mn-ea"/>
                <a:cs typeface="+mn-cs"/>
              </a:defRPr>
            </a:pPr>
            <a:r>
              <a:rPr lang="en-US" sz="2400" b="1" i="0" u="none" strike="noStrike" kern="1200" spc="0" baseline="0">
                <a:solidFill>
                  <a:schemeClr val="tx2"/>
                </a:solidFill>
                <a:latin typeface="+mn-lt"/>
                <a:ea typeface="+mn-ea"/>
                <a:cs typeface="+mn-cs"/>
              </a:rPr>
              <a:t>Facility Cleanliness Complaints (per month)</a:t>
            </a:r>
          </a:p>
        </c:rich>
      </c:tx>
      <c:overlay val="0"/>
      <c:spPr>
        <a:noFill/>
        <a:ln>
          <a:noFill/>
        </a:ln>
        <a:effectLst/>
      </c:spPr>
      <c:txPr>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2400" b="1" i="0" u="none" strike="noStrike" kern="1200" spc="0" baseline="0">
              <a:solidFill>
                <a:schemeClr val="tx2"/>
              </a:solidFill>
              <a:latin typeface="+mn-lt"/>
              <a:ea typeface="+mn-ea"/>
              <a:cs typeface="+mn-cs"/>
            </a:defRPr>
          </a:pPr>
          <a:endParaRPr lang="en-US"/>
        </a:p>
      </c:txPr>
    </c:title>
    <c:autoTitleDeleted val="0"/>
    <c:plotArea>
      <c:layout/>
      <c:barChart>
        <c:barDir val="bar"/>
        <c:grouping val="clustered"/>
        <c:varyColors val="0"/>
        <c:ser>
          <c:idx val="2"/>
          <c:order val="0"/>
          <c:tx>
            <c:strRef>
              <c:f>Sheet1!$D$1</c:f>
              <c:strCache>
                <c:ptCount val="1"/>
                <c:pt idx="0">
                  <c:v>July</c:v>
                </c:pt>
              </c:strCache>
            </c:strRef>
          </c:tx>
          <c:spPr>
            <a:solidFill>
              <a:schemeClr val="accent4"/>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D70-4A41-A6B2-9AF651D66995}"/>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70-4A41-A6B2-9AF651D66995}"/>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D70-4A41-A6B2-9AF651D66995}"/>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Sheet1!$D$2:$D$4</c:f>
              <c:numCache>
                <c:formatCode>General</c:formatCode>
                <c:ptCount val="3"/>
                <c:pt idx="0">
                  <c:v>3</c:v>
                </c:pt>
                <c:pt idx="1">
                  <c:v>7</c:v>
                </c:pt>
                <c:pt idx="2">
                  <c:v>1</c:v>
                </c:pt>
              </c:numCache>
            </c:numRef>
          </c:val>
          <c:extLst>
            <c:ext xmlns:c16="http://schemas.microsoft.com/office/drawing/2014/chart" uri="{C3380CC4-5D6E-409C-BE32-E72D297353CC}">
              <c16:uniqueId val="{00000003-5D70-4A41-A6B2-9AF651D66995}"/>
            </c:ext>
          </c:extLst>
        </c:ser>
        <c:ser>
          <c:idx val="1"/>
          <c:order val="1"/>
          <c:tx>
            <c:strRef>
              <c:f>Sheet1!$C$1</c:f>
              <c:strCache>
                <c:ptCount val="1"/>
                <c:pt idx="0">
                  <c:v>June</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Sheet1!$C$2:$C$4</c:f>
              <c:numCache>
                <c:formatCode>General</c:formatCode>
                <c:ptCount val="3"/>
                <c:pt idx="0">
                  <c:v>1</c:v>
                </c:pt>
                <c:pt idx="1">
                  <c:v>14</c:v>
                </c:pt>
                <c:pt idx="2">
                  <c:v>1</c:v>
                </c:pt>
              </c:numCache>
            </c:numRef>
          </c:val>
          <c:extLst>
            <c:ext xmlns:c16="http://schemas.microsoft.com/office/drawing/2014/chart" uri="{C3380CC4-5D6E-409C-BE32-E72D297353CC}">
              <c16:uniqueId val="{00000004-5D70-4A41-A6B2-9AF651D66995}"/>
            </c:ext>
          </c:extLst>
        </c:ser>
        <c:ser>
          <c:idx val="0"/>
          <c:order val="2"/>
          <c:tx>
            <c:strRef>
              <c:f>Sheet1!$B$1</c:f>
              <c:strCache>
                <c:ptCount val="1"/>
                <c:pt idx="0">
                  <c:v>May</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Sheet1!$B$2:$B$4</c:f>
              <c:numCache>
                <c:formatCode>General</c:formatCode>
                <c:ptCount val="3"/>
                <c:pt idx="0">
                  <c:v>1</c:v>
                </c:pt>
                <c:pt idx="1">
                  <c:v>8</c:v>
                </c:pt>
                <c:pt idx="2">
                  <c:v>2</c:v>
                </c:pt>
              </c:numCache>
            </c:numRef>
          </c:val>
          <c:extLst>
            <c:ext xmlns:c16="http://schemas.microsoft.com/office/drawing/2014/chart" uri="{C3380CC4-5D6E-409C-BE32-E72D297353CC}">
              <c16:uniqueId val="{00000005-5D70-4A41-A6B2-9AF651D66995}"/>
            </c:ext>
          </c:extLst>
        </c:ser>
        <c:dLbls>
          <c:showLegendKey val="0"/>
          <c:showVal val="0"/>
          <c:showCatName val="0"/>
          <c:showSerName val="0"/>
          <c:showPercent val="0"/>
          <c:showBubbleSize val="0"/>
        </c:dLbls>
        <c:gapWidth val="219"/>
        <c:axId val="2019028127"/>
        <c:axId val="2019034367"/>
      </c:barChart>
      <c:catAx>
        <c:axId val="201902812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34367"/>
        <c:crosses val="autoZero"/>
        <c:auto val="1"/>
        <c:lblAlgn val="ctr"/>
        <c:lblOffset val="100"/>
        <c:noMultiLvlLbl val="0"/>
      </c:catAx>
      <c:valAx>
        <c:axId val="2019034367"/>
        <c:scaling>
          <c:orientation val="minMax"/>
          <c:max val="15"/>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281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3600" b="1" i="0" u="none" strike="noStrike" kern="1200" spc="0" baseline="0" dirty="0">
                <a:solidFill>
                  <a:schemeClr val="accent3"/>
                </a:solidFill>
                <a:latin typeface="Verdana Pro Condensed Bold"/>
                <a:ea typeface="+mn-ea"/>
                <a:cs typeface="+mn-cs"/>
              </a:defRPr>
            </a:pPr>
            <a:r>
              <a:rPr lang="en-US" sz="2400" b="1" i="0" u="none" strike="noStrike" kern="1200" spc="0" baseline="0" dirty="0">
                <a:solidFill>
                  <a:schemeClr val="tx2"/>
                </a:solidFill>
                <a:latin typeface="+mn-lt"/>
                <a:ea typeface="+mn-ea"/>
                <a:cs typeface="+mn-cs"/>
              </a:rPr>
              <a:t>Average Staffing Across Facilities (per month)</a:t>
            </a:r>
          </a:p>
        </c:rich>
      </c:tx>
      <c:overlay val="0"/>
      <c:spPr>
        <a:noFill/>
        <a:ln>
          <a:noFill/>
        </a:ln>
        <a:effectLst/>
      </c:spPr>
      <c:txPr>
        <a:bodyPr rot="0" spcFirstLastPara="1" vertOverflow="ellipsis" vert="horz" wrap="square" anchor="ctr" anchorCtr="1"/>
        <a:lstStyle/>
        <a:p>
          <a:pPr marL="0" algn="ctr" defTabSz="1828755" rtl="0" eaLnBrk="1" latinLnBrk="0" hangingPunct="1">
            <a:lnSpc>
              <a:spcPct val="107000"/>
            </a:lnSpc>
            <a:spcAft>
              <a:spcPts val="1200"/>
            </a:spcAft>
            <a:buClr>
              <a:srgbClr val="000000"/>
            </a:buClr>
            <a:defRPr lang="en-US" sz="3600" b="1" i="0" u="none" strike="noStrike" kern="1200" spc="0" baseline="0" dirty="0">
              <a:solidFill>
                <a:schemeClr val="accent3"/>
              </a:solidFill>
              <a:latin typeface="Verdana Pro Condensed Bold"/>
              <a:ea typeface="+mn-ea"/>
              <a:cs typeface="+mn-cs"/>
            </a:defRPr>
          </a:pPr>
          <a:endParaRPr lang="en-US"/>
        </a:p>
      </c:txPr>
    </c:title>
    <c:autoTitleDeleted val="0"/>
    <c:plotArea>
      <c:layout/>
      <c:barChart>
        <c:barDir val="col"/>
        <c:grouping val="clustered"/>
        <c:varyColors val="0"/>
        <c:ser>
          <c:idx val="0"/>
          <c:order val="0"/>
          <c:tx>
            <c:strRef>
              <c:f>Sheet1!$B$1</c:f>
              <c:strCache>
                <c:ptCount val="1"/>
                <c:pt idx="0">
                  <c:v>May</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Sheet1!$B$2:$B$4</c:f>
              <c:numCache>
                <c:formatCode>0%</c:formatCode>
                <c:ptCount val="3"/>
                <c:pt idx="0">
                  <c:v>0.9</c:v>
                </c:pt>
                <c:pt idx="1">
                  <c:v>0.84</c:v>
                </c:pt>
                <c:pt idx="2">
                  <c:v>0.93</c:v>
                </c:pt>
              </c:numCache>
            </c:numRef>
          </c:val>
          <c:extLst>
            <c:ext xmlns:c16="http://schemas.microsoft.com/office/drawing/2014/chart" uri="{C3380CC4-5D6E-409C-BE32-E72D297353CC}">
              <c16:uniqueId val="{00000000-903E-4A0D-A85B-D8551BDB0DA5}"/>
            </c:ext>
          </c:extLst>
        </c:ser>
        <c:ser>
          <c:idx val="1"/>
          <c:order val="1"/>
          <c:tx>
            <c:strRef>
              <c:f>Sheet1!$C$1</c:f>
              <c:strCache>
                <c:ptCount val="1"/>
                <c:pt idx="0">
                  <c:v>June</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Sheet1!$C$2:$C$4</c:f>
              <c:numCache>
                <c:formatCode>0%</c:formatCode>
                <c:ptCount val="3"/>
                <c:pt idx="0">
                  <c:v>0.94</c:v>
                </c:pt>
                <c:pt idx="1">
                  <c:v>0.82</c:v>
                </c:pt>
                <c:pt idx="2">
                  <c:v>0.9</c:v>
                </c:pt>
              </c:numCache>
            </c:numRef>
          </c:val>
          <c:extLst>
            <c:ext xmlns:c16="http://schemas.microsoft.com/office/drawing/2014/chart" uri="{C3380CC4-5D6E-409C-BE32-E72D297353CC}">
              <c16:uniqueId val="{00000001-903E-4A0D-A85B-D8551BDB0DA5}"/>
            </c:ext>
          </c:extLst>
        </c:ser>
        <c:ser>
          <c:idx val="2"/>
          <c:order val="2"/>
          <c:tx>
            <c:strRef>
              <c:f>Sheet1!$D$1</c:f>
              <c:strCache>
                <c:ptCount val="1"/>
                <c:pt idx="0">
                  <c:v>July</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City Hall</c:v>
                </c:pt>
                <c:pt idx="1">
                  <c:v>Downtown Library</c:v>
                </c:pt>
                <c:pt idx="2">
                  <c:v>Courthouse</c:v>
                </c:pt>
              </c:strCache>
            </c:strRef>
          </c:cat>
          <c:val>
            <c:numRef>
              <c:f>Sheet1!$D$2:$D$4</c:f>
              <c:numCache>
                <c:formatCode>0%</c:formatCode>
                <c:ptCount val="3"/>
                <c:pt idx="0">
                  <c:v>0.98</c:v>
                </c:pt>
                <c:pt idx="1">
                  <c:v>0.85</c:v>
                </c:pt>
                <c:pt idx="2">
                  <c:v>0.99</c:v>
                </c:pt>
              </c:numCache>
            </c:numRef>
          </c:val>
          <c:extLst>
            <c:ext xmlns:c16="http://schemas.microsoft.com/office/drawing/2014/chart" uri="{C3380CC4-5D6E-409C-BE32-E72D297353CC}">
              <c16:uniqueId val="{00000002-903E-4A0D-A85B-D8551BDB0DA5}"/>
            </c:ext>
          </c:extLst>
        </c:ser>
        <c:dLbls>
          <c:showLegendKey val="0"/>
          <c:showVal val="0"/>
          <c:showCatName val="0"/>
          <c:showSerName val="0"/>
          <c:showPercent val="0"/>
          <c:showBubbleSize val="0"/>
        </c:dLbls>
        <c:gapWidth val="219"/>
        <c:overlap val="-27"/>
        <c:axId val="2019028127"/>
        <c:axId val="2019034367"/>
      </c:barChart>
      <c:catAx>
        <c:axId val="2019028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34367"/>
        <c:crosses val="autoZero"/>
        <c:auto val="1"/>
        <c:lblAlgn val="ctr"/>
        <c:lblOffset val="100"/>
        <c:noMultiLvlLbl val="0"/>
      </c:catAx>
      <c:valAx>
        <c:axId val="2019034367"/>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019028127"/>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20">
  <a:schemeClr val="dk1"/>
  <cs:variation>
    <a:tint val="88500"/>
  </cs:variation>
  <cs:variation>
    <a:tint val="55000"/>
  </cs:variation>
  <cs:variation>
    <a:tint val="75000"/>
  </cs:variation>
  <cs:variation>
    <a:tint val="98500"/>
  </cs:variation>
  <cs:variation>
    <a:tint val="30000"/>
  </cs:variation>
  <cs:variation>
    <a:tint val="60000"/>
  </cs:variation>
  <cs:variation>
    <a:tint val="8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0F7724-87BC-4347-88CC-6777E73A45C9}" type="datetimeFigureOut">
              <a:rPr lang="en-US" smtClean="0"/>
              <a:t>8/28/2026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07FA7B-3636-451A-BF71-57587C39A7BE}" type="slidenum">
              <a:rPr lang="en-US" smtClean="0"/>
              <a:t>‹#›</a:t>
            </a:fld>
            <a:endParaRPr lang="en-US"/>
          </a:p>
        </p:txBody>
      </p:sp>
    </p:spTree>
    <p:extLst>
      <p:ext uri="{BB962C8B-B14F-4D97-AF65-F5344CB8AC3E}">
        <p14:creationId xmlns:p14="http://schemas.microsoft.com/office/powerpoint/2010/main" val="5131843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1</a:t>
            </a:fld>
            <a:endParaRPr lang="en-US"/>
          </a:p>
        </p:txBody>
      </p:sp>
    </p:spTree>
    <p:extLst>
      <p:ext uri="{BB962C8B-B14F-4D97-AF65-F5344CB8AC3E}">
        <p14:creationId xmlns:p14="http://schemas.microsoft.com/office/powerpoint/2010/main" val="3168694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Developing Metrics Section - Key Concept Pre-Read</a:t>
            </a:r>
            <a:endParaRPr lang="en-US"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Contracts should contain </a:t>
            </a:r>
            <a:r>
              <a:rPr lang="en-US" sz="1200" b="1" kern="1200" dirty="0">
                <a:solidFill>
                  <a:schemeClr val="tx1"/>
                </a:solidFill>
                <a:effectLst/>
                <a:latin typeface="+mn-lt"/>
                <a:ea typeface="+mn-ea"/>
                <a:cs typeface="+mn-cs"/>
              </a:rPr>
              <a:t>metrics</a:t>
            </a:r>
            <a:r>
              <a:rPr lang="en-US" sz="1200" kern="1200" dirty="0">
                <a:solidFill>
                  <a:schemeClr val="tx1"/>
                </a:solidFill>
                <a:effectLst/>
                <a:latin typeface="+mn-lt"/>
                <a:ea typeface="+mn-ea"/>
                <a:cs typeface="+mn-cs"/>
              </a:rPr>
              <a:t> that are relevant, accessible, straightforward, and timely.</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Output</a:t>
            </a:r>
            <a:r>
              <a:rPr lang="en-US" sz="1200" kern="1200" dirty="0">
                <a:solidFill>
                  <a:schemeClr val="tx1"/>
                </a:solidFill>
                <a:effectLst/>
                <a:latin typeface="+mn-lt"/>
                <a:ea typeface="+mn-ea"/>
                <a:cs typeface="+mn-cs"/>
              </a:rPr>
              <a:t> metrics focus on quantity, whereas </a:t>
            </a:r>
            <a:r>
              <a:rPr lang="en-US" sz="1200" b="1" kern="1200" dirty="0">
                <a:solidFill>
                  <a:schemeClr val="tx1"/>
                </a:solidFill>
                <a:effectLst/>
                <a:latin typeface="+mn-lt"/>
                <a:ea typeface="+mn-ea"/>
                <a:cs typeface="+mn-cs"/>
              </a:rPr>
              <a:t>outcome</a:t>
            </a:r>
            <a:r>
              <a:rPr lang="en-US" sz="1200" kern="1200" dirty="0">
                <a:solidFill>
                  <a:schemeClr val="tx1"/>
                </a:solidFill>
                <a:effectLst/>
                <a:latin typeface="+mn-lt"/>
                <a:ea typeface="+mn-ea"/>
                <a:cs typeface="+mn-cs"/>
              </a:rPr>
              <a:t> metrics focus on quality.</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kern="1200" dirty="0">
                <a:solidFill>
                  <a:schemeClr val="tx1"/>
                </a:solidFill>
                <a:effectLst/>
                <a:latin typeface="+mn-lt"/>
                <a:ea typeface="+mn-ea"/>
                <a:cs typeface="+mn-cs"/>
              </a:rPr>
              <a:t>Facilitator Notes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Now, let’s talk about metrics you can use for your own contracts.   </a:t>
            </a: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10</a:t>
            </a:fld>
            <a:endParaRPr lang="en-US"/>
          </a:p>
        </p:txBody>
      </p:sp>
    </p:spTree>
    <p:extLst>
      <p:ext uri="{BB962C8B-B14F-4D97-AF65-F5344CB8AC3E}">
        <p14:creationId xmlns:p14="http://schemas.microsoft.com/office/powerpoint/2010/main" val="3154264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B5EFF-17FA-900C-BAA7-55C4888F48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852304-41E1-7619-1476-5B7B6E52F6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E7A4B1-711A-6FE4-AC1B-150289E1AB8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 you think about what data to collect from vendors, there are four characteristics of effective metrics you should keep in mind.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First and foremost, metrics should be relevant to your contract goals. A good metric will help you understand which contracts are meeting these goals and which ones are not.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Secondly, metrics should be accessible, which means they rely on data that's realistic to collect, and data sources that are readily available.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Third, the best metrics are straightforward and easy to understand without much explanation. A great test is to ask yourself: If this metric was a headline in your local newspaper, could the average person understand it without reading the article?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Lastly, metrics should be timely and should change just enough to help you proactively course correct. If a metric doesn’t change very often, then it may not be that useful to track.</a:t>
            </a:r>
          </a:p>
          <a:p>
            <a:endParaRPr lang="en-US" dirty="0"/>
          </a:p>
          <a:p>
            <a:r>
              <a:rPr lang="en-US" sz="1200" kern="1200" dirty="0">
                <a:solidFill>
                  <a:schemeClr val="tx1"/>
                </a:solidFill>
                <a:effectLst/>
                <a:latin typeface="+mn-lt"/>
                <a:ea typeface="+mn-ea"/>
                <a:cs typeface="+mn-cs"/>
              </a:rPr>
              <a:t>The theme here is to avoid creating busy work for your staff and vendors, and instead select metrics that are practical, intentional, and directly tied to your contract goals. </a:t>
            </a:r>
            <a:endParaRPr lang="en-US" dirty="0"/>
          </a:p>
        </p:txBody>
      </p:sp>
      <p:sp>
        <p:nvSpPr>
          <p:cNvPr id="4" name="Slide Number Placeholder 3">
            <a:extLst>
              <a:ext uri="{FF2B5EF4-FFF2-40B4-BE49-F238E27FC236}">
                <a16:creationId xmlns:a16="http://schemas.microsoft.com/office/drawing/2014/main" id="{73960E89-1835-3ECF-F1E2-0475A43E9B7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EECBA-86D4-426C-9E6B-0FCBD0E1E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5345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31C7A-4FB2-C31E-CF6F-89785F333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8AC39-B092-99DB-1B84-68640A136B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D4D84A-83F0-4E0C-5B3D-A1D52877F53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There are two different flavors of metrics that we categorize as outputs and outcomes.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Outputs measure how many goods or services are delivered and can also reflect how much work a vendor performs, and for how long.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 the other hand, outcomes measure the impact of that work and focus on whether or not residents are better off as a result of these goods or services.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easiest way to distinguish between these two categories is that outputs focus on quantity, while outcomes focus on quality.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fun example: If you ordered a cake from a vendor for an office party, outputs could be the size of the cake and the number of people it can feed.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outcomes would focus on the impact of the cake, like whether your team enjoyed it, whether they want to order the cake again for more office parties, and whether it helped people feel celebrated and more motivated working in the office.</a:t>
            </a:r>
            <a:endParaRPr lang="en-US" dirty="0"/>
          </a:p>
        </p:txBody>
      </p:sp>
      <p:sp>
        <p:nvSpPr>
          <p:cNvPr id="4" name="Slide Number Placeholder 3">
            <a:extLst>
              <a:ext uri="{FF2B5EF4-FFF2-40B4-BE49-F238E27FC236}">
                <a16:creationId xmlns:a16="http://schemas.microsoft.com/office/drawing/2014/main" id="{1CC637F4-15D7-73AB-F095-5C6DBF7D28B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74421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71DBD-A0C7-A62A-0482-C3890854AC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5F54C7-75B9-1594-9697-FE17D111B4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524B34-5D38-7405-4553-BFE2FD8E705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Let’s think through a more practical example.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output and outcome metrics would you track for a janitorial contract?   </a:t>
            </a:r>
          </a:p>
          <a:p>
            <a:r>
              <a:rPr lang="en-US" sz="1200" kern="1200" dirty="0">
                <a:solidFill>
                  <a:schemeClr val="tx1"/>
                </a:solidFill>
                <a:effectLst/>
                <a:latin typeface="+mn-lt"/>
                <a:ea typeface="+mn-ea"/>
                <a:cs typeface="+mn-cs"/>
              </a:rPr>
              <a:t>Let’s hear one guess for outputs, and another guess for outcomes.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[Affirm as needed – 2 minutes]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[Some ideas:</a:t>
            </a:r>
          </a:p>
          <a:p>
            <a:pPr lvl="0"/>
            <a:r>
              <a:rPr lang="en-US" sz="1200" kern="1200" dirty="0">
                <a:solidFill>
                  <a:schemeClr val="tx1"/>
                </a:solidFill>
                <a:effectLst/>
                <a:latin typeface="+mn-lt"/>
                <a:ea typeface="+mn-ea"/>
                <a:cs typeface="+mn-cs"/>
              </a:rPr>
              <a:t>Output: # of sq ft cleaned; % of cleaning requests completed timely  </a:t>
            </a:r>
          </a:p>
          <a:p>
            <a:pPr lvl="0"/>
            <a:r>
              <a:rPr lang="en-US" sz="1200" kern="1200" dirty="0">
                <a:solidFill>
                  <a:schemeClr val="tx1"/>
                </a:solidFill>
                <a:effectLst/>
                <a:latin typeface="+mn-lt"/>
                <a:ea typeface="+mn-ea"/>
                <a:cs typeface="+mn-cs"/>
              </a:rPr>
              <a:t>Outcome: % increase in building visitors, % increase in visitor satisfaction ratings]</a:t>
            </a:r>
          </a:p>
          <a:p>
            <a:pPr lvl="0"/>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Those were all great guesses. Let’s keep building on this great start by looking more closely at the metrics in Cloud City’s contract.</a:t>
            </a:r>
            <a:endParaRPr lang="en-US" dirty="0"/>
          </a:p>
        </p:txBody>
      </p:sp>
      <p:sp>
        <p:nvSpPr>
          <p:cNvPr id="4" name="Slide Number Placeholder 3">
            <a:extLst>
              <a:ext uri="{FF2B5EF4-FFF2-40B4-BE49-F238E27FC236}">
                <a16:creationId xmlns:a16="http://schemas.microsoft.com/office/drawing/2014/main" id="{904C840E-3109-00C5-AF65-C0A0E0EAF43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158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At your table, please discuss: What output and outcome metrics would you suggest for the Cloud City contract?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consider: what would you keep, change, or remove entirely? We’ll give you four minutes to discuss and I invite you to use your worksheet to take notes. Go ahead and start now.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[Put four minutes on the timer.]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have a group share out! Take two minutes to describe your metrics and why you chose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[Choose a group and hear their responses; affirm. – 2 minutes]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Now let's move into talking about risk assessment.</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14</a:t>
            </a:fld>
            <a:endParaRPr lang="en-US"/>
          </a:p>
        </p:txBody>
      </p:sp>
    </p:spTree>
    <p:extLst>
      <p:ext uri="{BB962C8B-B14F-4D97-AF65-F5344CB8AC3E}">
        <p14:creationId xmlns:p14="http://schemas.microsoft.com/office/powerpoint/2010/main" val="407435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Risk Assessment Section - Key Concept Pre-Read</a:t>
            </a:r>
            <a:endParaRPr lang="en-US"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Risks are possible events</a:t>
            </a:r>
            <a:r>
              <a:rPr lang="en-US" sz="1200" kern="1200" dirty="0">
                <a:solidFill>
                  <a:schemeClr val="tx1"/>
                </a:solidFill>
                <a:effectLst/>
                <a:latin typeface="+mn-lt"/>
                <a:ea typeface="+mn-ea"/>
                <a:cs typeface="+mn-cs"/>
              </a:rPr>
              <a:t> that may adversely affect contract goals, whereas </a:t>
            </a:r>
            <a:r>
              <a:rPr lang="en-US" sz="1200" b="1" kern="1200" dirty="0">
                <a:solidFill>
                  <a:schemeClr val="tx1"/>
                </a:solidFill>
                <a:effectLst/>
                <a:latin typeface="+mn-lt"/>
                <a:ea typeface="+mn-ea"/>
                <a:cs typeface="+mn-cs"/>
              </a:rPr>
              <a:t>challenges are immediate issues</a:t>
            </a:r>
            <a:r>
              <a:rPr lang="en-US" sz="1200" kern="1200" dirty="0">
                <a:solidFill>
                  <a:schemeClr val="tx1"/>
                </a:solidFill>
                <a:effectLst/>
                <a:latin typeface="+mn-lt"/>
                <a:ea typeface="+mn-ea"/>
                <a:cs typeface="+mn-cs"/>
              </a:rPr>
              <a:t> requiring remediation.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a:t>
            </a:r>
            <a:r>
              <a:rPr lang="en-US" sz="1200" b="1" kern="1200" dirty="0">
                <a:solidFill>
                  <a:schemeClr val="tx1"/>
                </a:solidFill>
                <a:effectLst/>
                <a:latin typeface="+mn-lt"/>
                <a:ea typeface="+mn-ea"/>
                <a:cs typeface="+mn-cs"/>
              </a:rPr>
              <a:t>risk matrix</a:t>
            </a:r>
            <a:r>
              <a:rPr lang="en-US" sz="1200" kern="1200" dirty="0">
                <a:solidFill>
                  <a:schemeClr val="tx1"/>
                </a:solidFill>
                <a:effectLst/>
                <a:latin typeface="+mn-lt"/>
                <a:ea typeface="+mn-ea"/>
                <a:cs typeface="+mn-cs"/>
              </a:rPr>
              <a:t> can help assess both the </a:t>
            </a:r>
            <a:r>
              <a:rPr lang="en-US" sz="1200" b="1" kern="1200" dirty="0">
                <a:solidFill>
                  <a:schemeClr val="tx1"/>
                </a:solidFill>
                <a:effectLst/>
                <a:latin typeface="+mn-lt"/>
                <a:ea typeface="+mn-ea"/>
                <a:cs typeface="+mn-cs"/>
              </a:rPr>
              <a:t>probability of a risk</a:t>
            </a:r>
            <a:r>
              <a:rPr lang="en-US" sz="1200" kern="1200" dirty="0">
                <a:solidFill>
                  <a:schemeClr val="tx1"/>
                </a:solidFill>
                <a:effectLst/>
                <a:latin typeface="+mn-lt"/>
                <a:ea typeface="+mn-ea"/>
                <a:cs typeface="+mn-cs"/>
              </a:rPr>
              <a:t> occurring, and the </a:t>
            </a:r>
            <a:r>
              <a:rPr lang="en-US" sz="1200" b="1" kern="1200" dirty="0">
                <a:solidFill>
                  <a:schemeClr val="tx1"/>
                </a:solidFill>
                <a:effectLst/>
                <a:latin typeface="+mn-lt"/>
                <a:ea typeface="+mn-ea"/>
                <a:cs typeface="+mn-cs"/>
              </a:rPr>
              <a:t>impact intensity</a:t>
            </a:r>
            <a:r>
              <a:rPr lang="en-US" sz="1200" kern="1200" dirty="0">
                <a:solidFill>
                  <a:schemeClr val="tx1"/>
                </a:solidFill>
                <a:effectLst/>
                <a:latin typeface="+mn-lt"/>
                <a:ea typeface="+mn-ea"/>
                <a:cs typeface="+mn-cs"/>
              </a:rPr>
              <a:t> if it were to occur.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likelihood and intensity</a:t>
            </a:r>
            <a:r>
              <a:rPr lang="en-US" sz="1200" kern="1200" dirty="0">
                <a:solidFill>
                  <a:schemeClr val="tx1"/>
                </a:solidFill>
                <a:effectLst/>
                <a:latin typeface="+mn-lt"/>
                <a:ea typeface="+mn-ea"/>
                <a:cs typeface="+mn-cs"/>
              </a:rPr>
              <a:t> of the contract’s risks should </a:t>
            </a:r>
            <a:r>
              <a:rPr lang="en-US" sz="1200" b="1" kern="1200" dirty="0">
                <a:solidFill>
                  <a:schemeClr val="tx1"/>
                </a:solidFill>
                <a:effectLst/>
                <a:latin typeface="+mn-lt"/>
                <a:ea typeface="+mn-ea"/>
                <a:cs typeface="+mn-cs"/>
              </a:rPr>
              <a:t>inform your contract management approach.</a:t>
            </a:r>
            <a:r>
              <a:rPr lang="en-US" sz="1200" kern="1200" dirty="0">
                <a:solidFill>
                  <a:schemeClr val="tx1"/>
                </a:solidFill>
                <a:effectLst/>
                <a:latin typeface="+mn-lt"/>
                <a:ea typeface="+mn-ea"/>
                <a:cs typeface="+mn-cs"/>
              </a:rPr>
              <a:t> </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kern="1200" dirty="0">
                <a:solidFill>
                  <a:schemeClr val="tx1"/>
                </a:solidFill>
                <a:effectLst/>
                <a:latin typeface="+mn-lt"/>
                <a:ea typeface="+mn-ea"/>
                <a:cs typeface="+mn-cs"/>
              </a:rPr>
              <a:t>Facilitator Notes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Risk analysis is a crucial part of the contract management process in which you identify and evaluate possible barriers, uncertainties, and external factors that may hinder progress.</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15</a:t>
            </a:fld>
            <a:endParaRPr lang="en-US"/>
          </a:p>
        </p:txBody>
      </p:sp>
    </p:spTree>
    <p:extLst>
      <p:ext uri="{BB962C8B-B14F-4D97-AF65-F5344CB8AC3E}">
        <p14:creationId xmlns:p14="http://schemas.microsoft.com/office/powerpoint/2010/main" val="248321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CC9B3-6228-7F4A-98B2-6750C5653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3EB7ED-9FEF-EE4E-B133-850C6E1C76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B8860E-5A54-04FD-0BB6-0811B31882D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For the sake of today’s discussion, we’re defining risk as a possible event that could adversely affect your achievement of the goals, outputs, or outcomes you just laid out in that theory of change.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Whereas a challenge is an ongoing issue that is actively affecting your project right now and requires immediate or planned remediation.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a challenge is something that’s definitely happening or going to happen, and a risk is something that might happen. We’re going to focus on risks today.</a:t>
            </a:r>
            <a:endParaRPr lang="en-US" dirty="0"/>
          </a:p>
        </p:txBody>
      </p:sp>
      <p:sp>
        <p:nvSpPr>
          <p:cNvPr id="4" name="Slide Number Placeholder 3">
            <a:extLst>
              <a:ext uri="{FF2B5EF4-FFF2-40B4-BE49-F238E27FC236}">
                <a16:creationId xmlns:a16="http://schemas.microsoft.com/office/drawing/2014/main" id="{52A0DA14-DB95-A2C1-14EF-C2BFDBF5F3C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7145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2407D-56F9-31CA-7F13-38E2F2D11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5994F7-036F-8446-150C-184E2E9A8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E23D23-BCB6-0A55-02EB-417B4AD12B44}"/>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There are many different kinds of risks. For example: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Scope and performance risk relates to uncertainties regarding what the contract is expected to deliver, such as changes in project scope that could affect your timelines, costs, or overall outcomes.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We’ve all heard or experienced horror stories of projects that started out small and then ballooned into something much larger than intended.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example, expanding the number of sites to be included in a contract, or requiring maintenance services in addition to installation. This scope creep can lead to invoicing complications, higher costs, poor relationships with vendors, and other contract issues.</a:t>
            </a:r>
          </a:p>
          <a:p>
            <a:endParaRPr lang="en-US" dirty="0"/>
          </a:p>
          <a:p>
            <a:r>
              <a:rPr lang="en-US" sz="1200" kern="1200" dirty="0">
                <a:solidFill>
                  <a:schemeClr val="tx1"/>
                </a:solidFill>
                <a:effectLst/>
                <a:latin typeface="+mn-lt"/>
                <a:ea typeface="+mn-ea"/>
                <a:cs typeface="+mn-cs"/>
              </a:rPr>
              <a:t>Cost increases and delays may occur when the project runs over budget or requires pricey change orders. This may happen due to circumstances outside of your control, like inflation or extreme weather events in the case of a construction project, or they could cascade from scope and performance issues.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Legal and compliance risk is on a lot of folks’ minds right now given federal grant requirements. This is the risk of your project not complying with funding requirements, which could result in litigation or having the funding clawed back.</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Political and reputational risk occurs when your contract fails to produce the desired results and damages the reputation of your government and elected or appointed leaders.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 are definitely other kinds of risks out there, but these are particularly common.</a:t>
            </a:r>
            <a:endParaRPr lang="en-US" dirty="0"/>
          </a:p>
        </p:txBody>
      </p:sp>
      <p:sp>
        <p:nvSpPr>
          <p:cNvPr id="4" name="Slide Number Placeholder 3">
            <a:extLst>
              <a:ext uri="{FF2B5EF4-FFF2-40B4-BE49-F238E27FC236}">
                <a16:creationId xmlns:a16="http://schemas.microsoft.com/office/drawing/2014/main" id="{A613DA0F-2C6D-4EBF-DCF2-599005BD868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EECBA-86D4-426C-9E6B-0FCBD0E1E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8455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5AF04-E8DE-EB8B-86B0-8AD8DAA841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C73C84-F9AE-9F78-9BE5-45BD901CA9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A155F-F268-7B28-825F-C20291AD3B3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One common tool in risk assessment is a risk matrix, which allows you to compare the likelihood of a risk occurring with its potential impact on the project.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X-axis assesses impact, or the potential consequences if this risk does materialize. The spectrum ranges from negligible – meaning little to no impact – to catastrophic, meaning you’ve got a big, big problem on your hands.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Probability or likelihood is measured on the Y-axis from low to medium to high. You should consider factors such as regulatory changes, staffing, market shifts, and anything else that could affect operations.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when evaluating your contract’s risks, keep in mind that there is no specific rubric or evaluation criteria for classifying your risk as catastrophic or negligible or as highly likely or highly unlikely. Use your best judgment and expertise in assessing risks, and keep in mind the unique context of your situation and your appetite for absorbing risk.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In general, if your risks are high-impact and high-likelihood and fall into the red zone, your contract management approach should probably be more high-intensity.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if your risks fall into the yellow zone, it likely isn’t worth the effort to take on a high-intensity approach.  </a:t>
            </a:r>
            <a:endParaRPr lang="en-US" dirty="0"/>
          </a:p>
        </p:txBody>
      </p:sp>
      <p:sp>
        <p:nvSpPr>
          <p:cNvPr id="4" name="Slide Number Placeholder 3">
            <a:extLst>
              <a:ext uri="{FF2B5EF4-FFF2-40B4-BE49-F238E27FC236}">
                <a16:creationId xmlns:a16="http://schemas.microsoft.com/office/drawing/2014/main" id="{FC33FAF6-69A1-DFD6-505E-DE8CCAE65B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EECBA-86D4-426C-9E6B-0FCBD0E1E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00824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47F8F-29D3-9E18-EFC4-74357E3444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C266A-4DF6-DF77-4F41-AAF4C32D8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96707-93DD-3E7D-FFF0-01EE707C616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Once you’ve assessed your contract risks, you'll want to determine the right-sized contract management approach.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lower-intensity projects, you may not need as many safeguards, and you’ll want to reserve greater project management capacity for higher-risk projects.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For high-risk, high-complexity contracts, you'll want to be deeply engaged in vendor oversight and focus on proactive problem-solving and performance tracking.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Keep in mind that your approach may evolve at different points in the contract depending on how your risks manifest, so don’t lock into one column of activities for the entirety of your contract.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key takeaway here is that the contractor isn’t the only one responsible for making your project a success. You as the contract owner should also plan to take an active role in project oversight.</a:t>
            </a:r>
            <a:endParaRPr lang="en-US" dirty="0"/>
          </a:p>
        </p:txBody>
      </p:sp>
      <p:sp>
        <p:nvSpPr>
          <p:cNvPr id="4" name="Slide Number Placeholder 3">
            <a:extLst>
              <a:ext uri="{FF2B5EF4-FFF2-40B4-BE49-F238E27FC236}">
                <a16:creationId xmlns:a16="http://schemas.microsoft.com/office/drawing/2014/main" id="{4A9A69B9-6C18-9C41-90D7-EC2E9DD799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EECBA-86D4-426C-9E6B-0FCBD0E1E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0248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Facilitator Notes</a:t>
            </a:r>
          </a:p>
          <a:p>
            <a:r>
              <a:rPr lang="en-US" sz="1200" kern="1200" dirty="0">
                <a:solidFill>
                  <a:schemeClr val="tx1"/>
                </a:solidFill>
                <a:effectLst/>
                <a:latin typeface="+mn-lt"/>
                <a:ea typeface="+mn-ea"/>
                <a:cs typeface="+mn-cs"/>
              </a:rPr>
              <a:t>Welcome &amp; buffer time…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Welcome to today's session on Proactive Contract Management. The session will be highly interactive, so your full attention and participation are appreciated.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[Make sure participants are sitting in groups of 3-5. You can give or take a few depending on group size.]</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F407FA7B-3636-451A-BF71-57587C39A7BE}" type="slidenum">
              <a:rPr lang="en-US" smtClean="0"/>
              <a:t>2</a:t>
            </a:fld>
            <a:endParaRPr lang="en-US"/>
          </a:p>
        </p:txBody>
      </p:sp>
    </p:spTree>
    <p:extLst>
      <p:ext uri="{BB962C8B-B14F-4D97-AF65-F5344CB8AC3E}">
        <p14:creationId xmlns:p14="http://schemas.microsoft.com/office/powerpoint/2010/main" val="1643179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F3103B-F099-099B-8077-3A3B9047A3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E41E6E-FEAC-B2FC-186A-AFFC9C7010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F73CB2-9F8A-16AB-21DE-05C35867CBB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In the case of Cloud City, you’ve now helped refine the contract goals and metrics. When you send off a draft to the CPO, she comes back with the following comments. Take a moment to skim.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Now each group will be assigned one of these risks. For your given risk, determine its probability level, possible impact level, and some options for Cloud City staff to mitigate it.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Group 1, take the first risk, Group 2 take the second, and so on.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there’s just one group, they may choose which risk to work on. If there are more than five groups, have more groups work on one of the risks.]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3 minutes for this activity.  </a:t>
            </a:r>
            <a:endParaRPr lang="en-US" dirty="0"/>
          </a:p>
        </p:txBody>
      </p:sp>
      <p:sp>
        <p:nvSpPr>
          <p:cNvPr id="4" name="Slide Number Placeholder 3">
            <a:extLst>
              <a:ext uri="{FF2B5EF4-FFF2-40B4-BE49-F238E27FC236}">
                <a16:creationId xmlns:a16="http://schemas.microsoft.com/office/drawing/2014/main" id="{6D676A82-8282-4DF7-1C6B-4E342649DD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51292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have one group volunteer to share out. Take two minutes to describe to us your risk, probability, impact, and mitigation strategy.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responses and affirm or correct as needed. - 3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most important thing is to use data to assess and mitigate risks! We’ll turn our attention towards that next.</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21</a:t>
            </a:fld>
            <a:endParaRPr lang="en-US"/>
          </a:p>
        </p:txBody>
      </p:sp>
    </p:spTree>
    <p:extLst>
      <p:ext uri="{BB962C8B-B14F-4D97-AF65-F5344CB8AC3E}">
        <p14:creationId xmlns:p14="http://schemas.microsoft.com/office/powerpoint/2010/main" val="21792235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Data Deep Dive Section - Key Concept Pre-Read</a:t>
            </a:r>
            <a:endParaRPr lang="en-US"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Regular data collection</a:t>
            </a:r>
            <a:r>
              <a:rPr lang="en-US" sz="1200" kern="1200" dirty="0">
                <a:solidFill>
                  <a:schemeClr val="tx1"/>
                </a:solidFill>
                <a:effectLst/>
                <a:latin typeface="+mn-lt"/>
                <a:ea typeface="+mn-ea"/>
                <a:cs typeface="+mn-cs"/>
              </a:rPr>
              <a:t> should inform ongoing conversations with vendors about performance highlights and challenges.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Examine </a:t>
            </a:r>
            <a:r>
              <a:rPr lang="en-US" sz="1200" b="1" kern="1200" dirty="0">
                <a:solidFill>
                  <a:schemeClr val="tx1"/>
                </a:solidFill>
                <a:effectLst/>
                <a:latin typeface="+mn-lt"/>
                <a:ea typeface="+mn-ea"/>
                <a:cs typeface="+mn-cs"/>
              </a:rPr>
              <a:t>trends</a:t>
            </a:r>
            <a:r>
              <a:rPr lang="en-US" sz="1200" kern="1200" dirty="0">
                <a:solidFill>
                  <a:schemeClr val="tx1"/>
                </a:solidFill>
                <a:effectLst/>
                <a:latin typeface="+mn-lt"/>
                <a:ea typeface="+mn-ea"/>
                <a:cs typeface="+mn-cs"/>
              </a:rPr>
              <a:t> in vendor performance to develop questions for check-ins.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Facilitator Notes</a:t>
            </a:r>
          </a:p>
          <a:p>
            <a:r>
              <a:rPr lang="en-US" sz="1200" kern="1200" dirty="0">
                <a:solidFill>
                  <a:schemeClr val="tx1"/>
                </a:solidFill>
                <a:effectLst/>
                <a:latin typeface="+mn-lt"/>
                <a:ea typeface="+mn-ea"/>
                <a:cs typeface="+mn-cs"/>
              </a:rPr>
              <a:t>Now that you’ve identified risks and defined metrics to manage your contract, the Department Director at Cloud City took all your smart recommendations and renegotiated its contract.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vendor has been working on this janitorial contract for 3 months. So, let's dive into the data to see how the vendors are performing. </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22</a:t>
            </a:fld>
            <a:endParaRPr lang="en-US"/>
          </a:p>
        </p:txBody>
      </p:sp>
    </p:spTree>
    <p:extLst>
      <p:ext uri="{BB962C8B-B14F-4D97-AF65-F5344CB8AC3E}">
        <p14:creationId xmlns:p14="http://schemas.microsoft.com/office/powerpoint/2010/main" val="40595908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79AC0-3C22-9CB5-BC9F-AEB0AE39B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A65EB-523B-2337-48FD-446A37BF00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1BD8BF-928D-B449-90B9-512FE406545F}"/>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Three months in, we have the following data for staffing and for complaints submitted.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Before I send you back into your groups, let’s glance at these two charts together and come up with some initial observations and questions you’d ask your vendor to better understand these trends.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Looking at these two charts: What trends are you noticing?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responses and affirm –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They could highlight: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higher staffing in July (perhaps more summer employee availability)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library has the lowest staffing overall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high number of complaints in June for the library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aside from the library, vendors are meeting or surpassing the target levels for staffing and number of complaints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Based on those trends, is there any more data you’d want to collect or a question you’d want ask your vendor to improve performance?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1-2 answers and affirm – 2 minutes]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Thanks for those insightful reflections and questions. Any trends you find, or questions you have can be helpful for starting a conversation with vendors to troubleshoot a solution. </a:t>
            </a:r>
          </a:p>
        </p:txBody>
      </p:sp>
      <p:sp>
        <p:nvSpPr>
          <p:cNvPr id="4" name="Slide Number Placeholder 3">
            <a:extLst>
              <a:ext uri="{FF2B5EF4-FFF2-40B4-BE49-F238E27FC236}">
                <a16:creationId xmlns:a16="http://schemas.microsoft.com/office/drawing/2014/main" id="{EC578834-7635-2562-42C6-6913C89323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3388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BF528-1240-B11D-B17B-A8A1307C0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50D546-330C-6D68-657E-987776795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EABDE1-30DB-65E9-A939-E73434A37FCA}"/>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To build on this a bit, here are a few more directions you could go in.</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More observations &amp; questions: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There may be a correlation between staffing shortages and complaints at the library.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library had an unusually high number of complaints in June. A question you could ask the vendor is “what are the most common types of complaints?” (e.g. trash in common areas, spills that need urgent attention, restroom cleanliness not up to par: no soap or paper towels.)</a:t>
            </a:r>
          </a:p>
          <a:p>
            <a:endParaRPr lang="en-US" dirty="0"/>
          </a:p>
        </p:txBody>
      </p:sp>
      <p:sp>
        <p:nvSpPr>
          <p:cNvPr id="4" name="Slide Number Placeholder 3">
            <a:extLst>
              <a:ext uri="{FF2B5EF4-FFF2-40B4-BE49-F238E27FC236}">
                <a16:creationId xmlns:a16="http://schemas.microsoft.com/office/drawing/2014/main" id="{80395BAC-3FA9-B381-127E-E55D301BA9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5124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0E459-EECE-E84E-8E60-1423AFAC0F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80417-8A17-BE55-1186-52765F1059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2A2630-C5EE-039A-5E9C-09E635635F69}"/>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I’ll also point out that there are two more data sources on your worksheet: 1) A chart about response times and 2) information about the size of each building.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 this response time chart, I want to point out that the Library is in fact meeting its target response time in June for urgent clean up requests.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 I encourage you to consider all four data sources and the target metrics as you come up with more questions for your vendors.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Now we’ll break into groups to take a closer look at the data and brainstorm a few more questions to ask your vendors, or refine questions we already mentioned.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You’ll have five minutes, and you can use your worksheet to take notes.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[Set 5 minutes on the timer.]</a:t>
            </a:r>
            <a:endParaRPr lang="en-US" dirty="0"/>
          </a:p>
        </p:txBody>
      </p:sp>
      <p:sp>
        <p:nvSpPr>
          <p:cNvPr id="4" name="Slide Number Placeholder 3">
            <a:extLst>
              <a:ext uri="{FF2B5EF4-FFF2-40B4-BE49-F238E27FC236}">
                <a16:creationId xmlns:a16="http://schemas.microsoft.com/office/drawing/2014/main" id="{A6DBDF8D-F9A9-0964-F32A-D55BF47668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37201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Let’s have a group share out. What questions did you come up with and why?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[Affirm or correct as needed - 2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Potential responses: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do you allocate staff across the three buildings? Is it possible to reallocate staff based on peak usage or square footage?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qualifies as an urgent cleanup request?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types of complaints are most common for each building? Can you disaggregate the complaints by type?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Do certain areas of the building require more cleaning than other areas? (common areas vs. storage areas, or library staff offices)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these complaints all unique, or do they include duplicate reports of the same issue? </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26</a:t>
            </a:fld>
            <a:endParaRPr lang="en-US"/>
          </a:p>
        </p:txBody>
      </p:sp>
    </p:spTree>
    <p:extLst>
      <p:ext uri="{BB962C8B-B14F-4D97-AF65-F5344CB8AC3E}">
        <p14:creationId xmlns:p14="http://schemas.microsoft.com/office/powerpoint/2010/main" val="2974132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Vendor Engagement Meetings Section - Key Concept Pre-Read</a:t>
            </a:r>
            <a:endParaRPr lang="en-US"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Kickoff meetings, ongoing performance check-ins, annual performance reviews, site visits, corrective action meetings, and closeout meetings are all options for </a:t>
            </a:r>
            <a:r>
              <a:rPr lang="en-US" sz="1200" b="1" kern="1200" dirty="0">
                <a:solidFill>
                  <a:schemeClr val="tx1"/>
                </a:solidFill>
                <a:effectLst/>
                <a:latin typeface="+mn-lt"/>
                <a:ea typeface="+mn-ea"/>
                <a:cs typeface="+mn-cs"/>
              </a:rPr>
              <a:t>engaging with a vendor throughout a contract.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Performance check-ins</a:t>
            </a:r>
            <a:r>
              <a:rPr lang="en-US" sz="1200" kern="1200" dirty="0">
                <a:solidFill>
                  <a:schemeClr val="tx1"/>
                </a:solidFill>
                <a:effectLst/>
                <a:latin typeface="+mn-lt"/>
                <a:ea typeface="+mn-ea"/>
                <a:cs typeface="+mn-cs"/>
              </a:rPr>
              <a:t> can help you build a relationship with the vendor and collaboratively problem-solve throughout the contract.</a:t>
            </a:r>
          </a:p>
          <a:p>
            <a:pPr marL="171450" indent="-171450">
              <a:buFont typeface="Arial" panose="020B0604020202020204" pitchFamily="34" charset="0"/>
              <a:buChar cha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u="sng" kern="1200" dirty="0">
                <a:solidFill>
                  <a:schemeClr val="tx1"/>
                </a:solidFill>
                <a:effectLst/>
                <a:latin typeface="+mn-lt"/>
                <a:ea typeface="+mn-ea"/>
                <a:cs typeface="+mn-cs"/>
              </a:rPr>
              <a:t>Facilitator Notes</a:t>
            </a:r>
          </a:p>
          <a:p>
            <a:r>
              <a:rPr lang="en-US" sz="1200" kern="1200" dirty="0">
                <a:solidFill>
                  <a:schemeClr val="tx1"/>
                </a:solidFill>
                <a:effectLst/>
                <a:latin typeface="+mn-lt"/>
                <a:ea typeface="+mn-ea"/>
                <a:cs typeface="+mn-cs"/>
              </a:rPr>
              <a:t>You all came up with very thoughtful questions to ask your vendors. Now let’s walk through the different types of meetings you can have with vendors where you'd ask these questions. </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27</a:t>
            </a:fld>
            <a:endParaRPr lang="en-US"/>
          </a:p>
        </p:txBody>
      </p:sp>
    </p:spTree>
    <p:extLst>
      <p:ext uri="{BB962C8B-B14F-4D97-AF65-F5344CB8AC3E}">
        <p14:creationId xmlns:p14="http://schemas.microsoft.com/office/powerpoint/2010/main" val="13921594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D8E45-290F-4D98-DD62-D785ED838B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5F2E3-0C5E-79A4-04E2-C84885710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5F98EE-11AF-6F57-B7C9-A39DE2803D6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As you likely know, there are many ways to engage with vendors throughout a contract.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There’s typically a kickoff meeting at the start of the contract to set clear expectations; ongoing performance check-ins throughout the contract term; and annual performance reviews once a year.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Some contracts also have a few site visits, and if an issue arises, you may need to have a corrective action meeting as well.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Lastly, towards the end of a contract it’s best practice to have a closeout meeting to review final deliverables and assess what went well and what could go better if the vendor bids on projects in the future.  </a:t>
            </a:r>
          </a:p>
          <a:p>
            <a:endParaRPr lang="en-US" dirty="0"/>
          </a:p>
          <a:p>
            <a:r>
              <a:rPr lang="en-US" dirty="0">
                <a:highlight>
                  <a:srgbClr val="FFFF00"/>
                </a:highlight>
              </a:rPr>
              <a:t>[</a:t>
            </a:r>
            <a:r>
              <a:rPr lang="en-US" b="1" dirty="0"/>
              <a:t>click to advance the animation</a:t>
            </a:r>
            <a:r>
              <a:rPr lang="en-US" dirty="0">
                <a:highlight>
                  <a:srgbClr val="FFFF00"/>
                </a:highlight>
              </a:rPr>
              <a:t>]</a:t>
            </a:r>
          </a:p>
          <a:p>
            <a:endParaRPr lang="en-US" dirty="0">
              <a:highlight>
                <a:srgbClr val="FFFF00"/>
              </a:highlight>
            </a:endParaRPr>
          </a:p>
          <a:p>
            <a:r>
              <a:rPr lang="en-US" sz="1200" kern="1200" dirty="0">
                <a:solidFill>
                  <a:schemeClr val="tx1"/>
                </a:solidFill>
                <a:effectLst/>
                <a:latin typeface="+mn-lt"/>
                <a:ea typeface="+mn-ea"/>
                <a:cs typeface="+mn-cs"/>
              </a:rPr>
              <a:t>Today, let’s zoom in on preparing for a performance check-in meeting.   </a:t>
            </a:r>
          </a:p>
          <a:p>
            <a:r>
              <a:rPr lang="en-US" sz="1200" kern="1200" dirty="0">
                <a:solidFill>
                  <a:schemeClr val="tx1"/>
                </a:solidFill>
                <a:effectLst/>
                <a:latin typeface="+mn-lt"/>
                <a:ea typeface="+mn-ea"/>
                <a:cs typeface="+mn-cs"/>
              </a:rPr>
              <a:t>Your performance check-in should have a few goals. If it’s within the first few months of the contract, you should focus on building a relationship with the vendor so that you can collaboratively problem-solve together if issues arise down the line.   </a:t>
            </a:r>
          </a:p>
          <a:p>
            <a:r>
              <a:rPr lang="en-US" sz="1200" kern="1200" dirty="0">
                <a:solidFill>
                  <a:schemeClr val="tx1"/>
                </a:solidFill>
                <a:effectLst/>
                <a:latin typeface="+mn-lt"/>
                <a:ea typeface="+mn-ea"/>
                <a:cs typeface="+mn-cs"/>
              </a:rPr>
              <a:t>As you move further along in the contract, you’ll shift to reviewing progress, data trends, and addressing any issues if needed.</a:t>
            </a:r>
            <a:endParaRPr lang="en-US" dirty="0">
              <a:highlight>
                <a:srgbClr val="FFFF00"/>
              </a:highlight>
            </a:endParaRPr>
          </a:p>
        </p:txBody>
      </p:sp>
      <p:sp>
        <p:nvSpPr>
          <p:cNvPr id="4" name="Slide Number Placeholder 3">
            <a:extLst>
              <a:ext uri="{FF2B5EF4-FFF2-40B4-BE49-F238E27FC236}">
                <a16:creationId xmlns:a16="http://schemas.microsoft.com/office/drawing/2014/main" id="{97AA4AF5-A542-C673-03D7-4C3B75AA3F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27762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Imagine you are preparing for a meeting with the vendor who won the janitorial contract. In this example, the vendor's name is Tidy Solutions, Inc.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On the last page of your worksheet, you’ll see a list of potential topics to discuss with this vendor. </a:t>
            </a:r>
          </a:p>
          <a:p>
            <a:endParaRPr lang="en-US" dirty="0"/>
          </a:p>
          <a:p>
            <a:r>
              <a:rPr lang="en-US" sz="1200" kern="1200" dirty="0">
                <a:solidFill>
                  <a:schemeClr val="tx1"/>
                </a:solidFill>
                <a:effectLst/>
                <a:latin typeface="+mn-lt"/>
                <a:ea typeface="+mn-ea"/>
                <a:cs typeface="+mn-cs"/>
              </a:rPr>
              <a:t>You’ll have one minute to check off which topics you would include for your three-month performance check-in.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Just to give you a hint, any of these topics may be helpful to discuss with your vendor, but some of them may be better suited for a different type of meeting than a three-month performance check-in.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Alright</a:t>
            </a:r>
            <a:r>
              <a:rPr lang="en-US" sz="1200" kern="1200">
                <a:solidFill>
                  <a:schemeClr val="tx1"/>
                </a:solidFill>
                <a:effectLst/>
                <a:latin typeface="+mn-lt"/>
                <a:ea typeface="+mn-ea"/>
                <a:cs typeface="+mn-cs"/>
              </a:rPr>
              <a:t>, one </a:t>
            </a:r>
            <a:r>
              <a:rPr lang="en-US" sz="1200" kern="1200" dirty="0">
                <a:solidFill>
                  <a:schemeClr val="tx1"/>
                </a:solidFill>
                <a:effectLst/>
                <a:latin typeface="+mn-lt"/>
                <a:ea typeface="+mn-ea"/>
                <a:cs typeface="+mn-cs"/>
              </a:rPr>
              <a:t>minute on the clock!  [Time 1 minute.]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Now let’s see how we did. </a:t>
            </a:r>
          </a:p>
          <a:p>
            <a:r>
              <a:rPr lang="en-US" sz="1200" kern="1200" dirty="0">
                <a:solidFill>
                  <a:schemeClr val="tx1"/>
                </a:solidFill>
                <a:effectLst/>
                <a:latin typeface="+mn-lt"/>
                <a:ea typeface="+mn-ea"/>
                <a:cs typeface="+mn-cs"/>
              </a:rPr>
              <a:t>[Choose a volunteer to share the talking points they chose. -  2 minutes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they got them all, say so.  If their choice is incorrect, briefly explain why (refer to answer key)]</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APPROPRIATE ANSWERS: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Option 2: Explore a possible connection between the 5% decline in staffing and user satisfaction dropping by 3%.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Option 5: Updates on the contract deliverables and the upcoming 6-month milestone.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Option 6: Discuss ways to overcome the barrier of patrons reporting noisy cleaning activities. </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29</a:t>
            </a:fld>
            <a:endParaRPr lang="en-US"/>
          </a:p>
        </p:txBody>
      </p:sp>
    </p:spTree>
    <p:extLst>
      <p:ext uri="{BB962C8B-B14F-4D97-AF65-F5344CB8AC3E}">
        <p14:creationId xmlns:p14="http://schemas.microsoft.com/office/powerpoint/2010/main" val="25754136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08509-AFDA-B833-7DA0-8B2CF6991D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72D83E-5486-C2F7-4091-03BFBE9D75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980F8D-F594-7451-AF74-2325F0301C53}"/>
              </a:ext>
            </a:extLst>
          </p:cNvPr>
          <p:cNvSpPr>
            <a:spLocks noGrp="1"/>
          </p:cNvSpPr>
          <p:nvPr>
            <p:ph type="body" idx="1"/>
          </p:nvPr>
        </p:nvSpPr>
        <p:spPr/>
        <p:txBody>
          <a:bodyPr/>
          <a:lstStyle/>
          <a:p>
            <a:r>
              <a:rPr lang="en-US" sz="1200" b="1" u="sng" kern="1200" dirty="0">
                <a:solidFill>
                  <a:schemeClr val="tx1"/>
                </a:solidFill>
                <a:effectLst/>
                <a:latin typeface="+mn-lt"/>
                <a:ea typeface="+mn-ea"/>
                <a:cs typeface="+mn-cs"/>
              </a:rPr>
              <a:t>Overview Section - Key Concept Pre-Read</a:t>
            </a:r>
            <a:endParaRPr lang="en-US"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u="none" kern="1200" dirty="0">
                <a:solidFill>
                  <a:schemeClr val="tx1"/>
                </a:solidFill>
                <a:effectLst/>
                <a:latin typeface="+mn-lt"/>
                <a:ea typeface="+mn-ea"/>
                <a:cs typeface="+mn-cs"/>
              </a:rPr>
              <a:t>Creating </a:t>
            </a:r>
            <a:r>
              <a:rPr lang="en-US" sz="1200" b="1" u="none" kern="1200" dirty="0">
                <a:solidFill>
                  <a:schemeClr val="tx1"/>
                </a:solidFill>
                <a:effectLst/>
                <a:latin typeface="+mn-lt"/>
                <a:ea typeface="+mn-ea"/>
                <a:cs typeface="+mn-cs"/>
              </a:rPr>
              <a:t>public value</a:t>
            </a:r>
            <a:r>
              <a:rPr lang="en-US" sz="1200" u="none" kern="1200" dirty="0">
                <a:solidFill>
                  <a:schemeClr val="tx1"/>
                </a:solidFill>
                <a:effectLst/>
                <a:latin typeface="+mn-lt"/>
                <a:ea typeface="+mn-ea"/>
                <a:cs typeface="+mn-cs"/>
              </a:rPr>
              <a:t> is the process and practice of solving a problem in the public realm through investing in resident wellbeing. It involves producing goods or services that benefit individuals in order to create outcomes that benefit society as a whole. </a:t>
            </a:r>
          </a:p>
          <a:p>
            <a:pPr marL="171450" lvl="0" indent="-171450">
              <a:buFont typeface="Arial" panose="020B0604020202020204" pitchFamily="34" charset="0"/>
              <a:buChar char="•"/>
            </a:pPr>
            <a:r>
              <a:rPr lang="en-US" sz="1200" u="none" kern="1200" dirty="0">
                <a:solidFill>
                  <a:schemeClr val="tx1"/>
                </a:solidFill>
                <a:effectLst/>
                <a:latin typeface="+mn-lt"/>
                <a:ea typeface="+mn-ea"/>
                <a:cs typeface="+mn-cs"/>
              </a:rPr>
              <a:t>Effective contract language includes both </a:t>
            </a:r>
            <a:r>
              <a:rPr lang="en-US" sz="1200" b="1" u="none" kern="1200" dirty="0">
                <a:solidFill>
                  <a:schemeClr val="tx1"/>
                </a:solidFill>
                <a:effectLst/>
                <a:latin typeface="+mn-lt"/>
                <a:ea typeface="+mn-ea"/>
                <a:cs typeface="+mn-cs"/>
              </a:rPr>
              <a:t>output and outcome metrics.</a:t>
            </a:r>
            <a:r>
              <a:rPr lang="en-US" sz="1200" u="none" kern="1200" dirty="0">
                <a:solidFill>
                  <a:schemeClr val="tx1"/>
                </a:solidFill>
                <a:effectLst/>
                <a:latin typeface="+mn-lt"/>
                <a:ea typeface="+mn-ea"/>
                <a:cs typeface="+mn-cs"/>
              </a:rPr>
              <a:t> </a:t>
            </a:r>
          </a:p>
          <a:p>
            <a:pPr marL="171450" lvl="0" indent="-171450">
              <a:buFont typeface="Arial" panose="020B0604020202020204" pitchFamily="34" charset="0"/>
              <a:buChar char="•"/>
            </a:pPr>
            <a:r>
              <a:rPr lang="en-US" sz="1200" u="none" kern="1200" dirty="0">
                <a:solidFill>
                  <a:schemeClr val="tx1"/>
                </a:solidFill>
                <a:effectLst/>
                <a:latin typeface="+mn-lt"/>
                <a:ea typeface="+mn-ea"/>
                <a:cs typeface="+mn-cs"/>
              </a:rPr>
              <a:t>Output metrics answer </a:t>
            </a:r>
            <a:r>
              <a:rPr lang="en-US" sz="1200" b="1" u="none" kern="1200" dirty="0">
                <a:solidFill>
                  <a:schemeClr val="tx1"/>
                </a:solidFill>
                <a:effectLst/>
                <a:latin typeface="+mn-lt"/>
                <a:ea typeface="+mn-ea"/>
                <a:cs typeface="+mn-cs"/>
              </a:rPr>
              <a:t>“What did the vendor do?” </a:t>
            </a:r>
            <a:r>
              <a:rPr lang="en-US" sz="1200" u="none" kern="1200" dirty="0">
                <a:solidFill>
                  <a:schemeClr val="tx1"/>
                </a:solidFill>
                <a:effectLst/>
                <a:latin typeface="+mn-lt"/>
                <a:ea typeface="+mn-ea"/>
                <a:cs typeface="+mn-cs"/>
              </a:rPr>
              <a:t>and outcome metrics answer </a:t>
            </a:r>
            <a:r>
              <a:rPr lang="en-US" sz="1200" b="1" u="none" kern="1200" dirty="0">
                <a:solidFill>
                  <a:schemeClr val="tx1"/>
                </a:solidFill>
                <a:effectLst/>
                <a:latin typeface="+mn-lt"/>
                <a:ea typeface="+mn-ea"/>
                <a:cs typeface="+mn-cs"/>
              </a:rPr>
              <a:t>“Did the vendor’s work bring about the desired result?”</a:t>
            </a:r>
          </a:p>
          <a:p>
            <a:pPr marL="171450" lvl="0" indent="-171450">
              <a:buFont typeface="Arial" panose="020B0604020202020204" pitchFamily="34" charset="0"/>
              <a:buChar char="•"/>
            </a:pPr>
            <a:r>
              <a:rPr lang="en-US" sz="1200" u="none" kern="1200" dirty="0">
                <a:solidFill>
                  <a:schemeClr val="tx1"/>
                </a:solidFill>
                <a:effectLst/>
                <a:latin typeface="+mn-lt"/>
                <a:ea typeface="+mn-ea"/>
                <a:cs typeface="+mn-cs"/>
              </a:rPr>
              <a:t>Outcomes are a valuable tool for measuring the creation of public value.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Contract Excerpt </a:t>
            </a:r>
            <a:r>
              <a:rPr lang="en-US" sz="1200" kern="1200" dirty="0">
                <a:solidFill>
                  <a:schemeClr val="tx1"/>
                </a:solidFill>
                <a:effectLst/>
                <a:latin typeface="+mn-lt"/>
                <a:ea typeface="+mn-ea"/>
                <a:cs typeface="+mn-cs"/>
              </a:rPr>
              <a:t>contains both types of metrics.</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r>
              <a:rPr lang="en-US" sz="1200" b="1" u="sng" kern="1200" dirty="0">
                <a:solidFill>
                  <a:schemeClr val="tx1"/>
                </a:solidFill>
                <a:effectLst/>
                <a:latin typeface="+mn-lt"/>
                <a:ea typeface="+mn-ea"/>
                <a:cs typeface="+mn-cs"/>
              </a:rPr>
              <a:t>Facilitator Notes</a:t>
            </a:r>
          </a:p>
          <a:p>
            <a:r>
              <a:rPr lang="en-US" sz="1200" kern="1200" dirty="0">
                <a:solidFill>
                  <a:schemeClr val="tx1"/>
                </a:solidFill>
                <a:effectLst/>
                <a:latin typeface="+mn-lt"/>
                <a:ea typeface="+mn-ea"/>
                <a:cs typeface="+mn-cs"/>
              </a:rPr>
              <a:t>Welcome to Cloud City, a small jurisdiction with a big problem.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Cloud City has a portfolio of municipal buildings like libraries, offices, and community centers that are falling into disrepair due to janitorial services not being up to snuff or not being completed at all.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Today you’re going to serve as consultants to the General Services Department, helping them review the contract they signed 6 months ago that just isn’t working out. You’re going to work in groups to analyze different portions and share your recommendations.</a:t>
            </a:r>
          </a:p>
          <a:p>
            <a:endParaRPr lang="en-US" dirty="0"/>
          </a:p>
          <a:p>
            <a:r>
              <a:rPr lang="en-US" sz="1200" kern="1200" dirty="0">
                <a:solidFill>
                  <a:schemeClr val="tx1"/>
                </a:solidFill>
                <a:effectLst/>
                <a:latin typeface="+mn-lt"/>
                <a:ea typeface="+mn-ea"/>
                <a:cs typeface="+mn-cs"/>
              </a:rPr>
              <a:t>Aside from the pictures of the buildings themselves, we’ve pulled some data on the situation. Of Cloud City’s 25 municipal buildings, 18 of them have generated complaints about hygiene and cleanliness. That’s 72% of buildings. You can see here what some building users say about their concerns.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Hopefully none of you have ever had to work in conditions like this! But has anyone ever had to "rescue" a contract with a vendor that wasn't working out? Or wondered in hindsight if you could've managed an unsuccessful contract more skillfully?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responses, affirm –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Today we're going to get into ways we can avoid having to do damage control on contracts by becoming more proactive in our approach to writing the contract itself, as well as thinking about risks in advance.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We're also going to work through the types of data we can capture to monitor vendor performance, and questions we can ask along the way to make sure that a vendor is on track or uncover where support might be needed.</a:t>
            </a:r>
            <a:endParaRPr lang="en-US" dirty="0"/>
          </a:p>
        </p:txBody>
      </p:sp>
      <p:sp>
        <p:nvSpPr>
          <p:cNvPr id="4" name="Slide Number Placeholder 3">
            <a:extLst>
              <a:ext uri="{FF2B5EF4-FFF2-40B4-BE49-F238E27FC236}">
                <a16:creationId xmlns:a16="http://schemas.microsoft.com/office/drawing/2014/main" id="{894B0361-8059-51E0-B9E4-BE3B7844EC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76867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As we wrap up, I’d like to ask, what elements of proactive contract management that we discussed do you use in your daily work?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responses, affirm. - 2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If there are any contract management practices we discussed that you don’t already use: What could you consider incorporating?</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responses, affirm. - 2 minutes]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contracts may be good candidates for piloting some of these proactive contract management practices?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responses, affirm. - 2 minutes]</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30</a:t>
            </a:fld>
            <a:endParaRPr lang="en-US"/>
          </a:p>
        </p:txBody>
      </p:sp>
    </p:spTree>
    <p:extLst>
      <p:ext uri="{BB962C8B-B14F-4D97-AF65-F5344CB8AC3E}">
        <p14:creationId xmlns:p14="http://schemas.microsoft.com/office/powerpoint/2010/main" val="9654317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407FA7B-3636-451A-BF71-57587C39A7BE}" type="slidenum">
              <a:rPr lang="en-US" smtClean="0"/>
              <a:t>31</a:t>
            </a:fld>
            <a:endParaRPr lang="en-US"/>
          </a:p>
        </p:txBody>
      </p:sp>
    </p:spTree>
    <p:extLst>
      <p:ext uri="{BB962C8B-B14F-4D97-AF65-F5344CB8AC3E}">
        <p14:creationId xmlns:p14="http://schemas.microsoft.com/office/powerpoint/2010/main" val="41584658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EECBA-86D4-426C-9E6B-0FCBD0E1E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9047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 that note, let’s start with examining the impact of these poor janitorial services.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What do you think is the importance of solving this issue? In other words, what kind of public value would it bring to Cloud City?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ideas from the group – 1 minute. Affirm responses.]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Using our ideas about what value that solving this problem would bring to Cloud City, we can start to form some preliminary goal language for this contract.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a mindset you can bring to your own contracts- one of thinking about service goals from the very beginning. And once that goal is clarified, it anchors the opening of your contract as a “north star” to hold both parties accountable.</a:t>
            </a:r>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4</a:t>
            </a:fld>
            <a:endParaRPr lang="en-US"/>
          </a:p>
        </p:txBody>
      </p:sp>
    </p:spTree>
    <p:extLst>
      <p:ext uri="{BB962C8B-B14F-4D97-AF65-F5344CB8AC3E}">
        <p14:creationId xmlns:p14="http://schemas.microsoft.com/office/powerpoint/2010/main" val="1633218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C262A-D960-AEC4-4F45-3A3F450976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D354B9-F361-B59D-E487-F9270D0E1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EFFDB-AF2F-F74E-4BA0-84E886B8EA4D}"/>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Now let’s take a moment to read through an excerpt of Cloud City’s actual contract. Skim the contract, which is first in your packet. When you're done, share out what you think works about this contract, and anything you found to be vague or unclear.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[Give a minute for them to skim, and take responses for about 2 minutes.]</a:t>
            </a:r>
          </a:p>
          <a:p>
            <a:endParaRPr lang="en-US" dirty="0"/>
          </a:p>
          <a:p>
            <a:r>
              <a:rPr lang="en-US" sz="1200" kern="1200" dirty="0">
                <a:solidFill>
                  <a:schemeClr val="tx1"/>
                </a:solidFill>
                <a:effectLst/>
                <a:latin typeface="+mn-lt"/>
                <a:ea typeface="+mn-ea"/>
                <a:cs typeface="+mn-cs"/>
              </a:rPr>
              <a:t>People may highlight: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the Overview and Purpose section, the lack of a goal may read as unclear.</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Key Deliverables, “regular” and “periodic” may read as unclear, as should “adhere to all relevant standards” and “high level of cleanliness.”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Reporting Requirements, the reporting mechanism is unclear.</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Or they might find that it “works” to have metrics in the first place, but it’s not helpful if those metrics are unclear.</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[Synthesize what you heard and affirm comments that relate to the above - 1 minute]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Keep everything that you spotted in mind. While it is important to leave freedom for the vendor to use their best judgment, it’s also important to be aware of risks that can arise when key areas of the contract aren’t considered in advance.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overall, if you caught the absence of clear metrics, you’re on the right track. So our first task is to help General Services staff draft some solid metrics for this contract.</a:t>
            </a:r>
          </a:p>
          <a:p>
            <a:endParaRPr lang="en-US" dirty="0"/>
          </a:p>
        </p:txBody>
      </p:sp>
      <p:sp>
        <p:nvSpPr>
          <p:cNvPr id="4" name="Slide Number Placeholder 3">
            <a:extLst>
              <a:ext uri="{FF2B5EF4-FFF2-40B4-BE49-F238E27FC236}">
                <a16:creationId xmlns:a16="http://schemas.microsoft.com/office/drawing/2014/main" id="{3F404446-6249-F1FB-6942-FB4A4A2C4E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32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kern="1200" dirty="0">
                <a:solidFill>
                  <a:schemeClr val="tx1"/>
                </a:solidFill>
                <a:effectLst/>
                <a:latin typeface="+mn-lt"/>
                <a:ea typeface="+mn-ea"/>
                <a:cs typeface="+mn-cs"/>
              </a:rPr>
              <a:t>Proactive Contract Management Section - Key Concept Pre-Read</a:t>
            </a:r>
            <a:endParaRPr lang="en-US" sz="1200" u="sng"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b="1" kern="1200" dirty="0">
                <a:solidFill>
                  <a:schemeClr val="tx1"/>
                </a:solidFill>
                <a:effectLst/>
                <a:latin typeface="+mn-lt"/>
                <a:ea typeface="+mn-ea"/>
                <a:cs typeface="+mn-cs"/>
              </a:rPr>
              <a:t>Passive contract management</a:t>
            </a:r>
            <a:r>
              <a:rPr lang="en-US" sz="1200" kern="1200" dirty="0">
                <a:solidFill>
                  <a:schemeClr val="tx1"/>
                </a:solidFill>
                <a:effectLst/>
                <a:latin typeface="+mn-lt"/>
                <a:ea typeface="+mn-ea"/>
                <a:cs typeface="+mn-cs"/>
              </a:rPr>
              <a:t> focuses on compliance. Results are not usually reviewed until the end of a contract.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 contrast, </a:t>
            </a:r>
            <a:r>
              <a:rPr lang="en-US" sz="1200" b="1" kern="1200" dirty="0">
                <a:solidFill>
                  <a:schemeClr val="tx1"/>
                </a:solidFill>
                <a:effectLst/>
                <a:latin typeface="+mn-lt"/>
                <a:ea typeface="+mn-ea"/>
                <a:cs typeface="+mn-cs"/>
              </a:rPr>
              <a:t>proactive contract management</a:t>
            </a:r>
            <a:r>
              <a:rPr lang="en-US" sz="1200" kern="1200" dirty="0">
                <a:solidFill>
                  <a:schemeClr val="tx1"/>
                </a:solidFill>
                <a:effectLst/>
                <a:latin typeface="+mn-lt"/>
                <a:ea typeface="+mn-ea"/>
                <a:cs typeface="+mn-cs"/>
              </a:rPr>
              <a:t> involves regular review of data and communication with the vendor to troubleshoot issues as they arise. </a:t>
            </a:r>
          </a:p>
          <a:p>
            <a:endParaRPr lang="en-US" dirty="0"/>
          </a:p>
          <a:p>
            <a:r>
              <a:rPr lang="en-US" b="1" u="sng"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We’re going to do this through a more proactive contract management approach.</a:t>
            </a:r>
          </a:p>
          <a:p>
            <a:endParaRPr lang="en-US" dirty="0"/>
          </a:p>
        </p:txBody>
      </p:sp>
      <p:sp>
        <p:nvSpPr>
          <p:cNvPr id="4" name="Slide Number Placeholder 3"/>
          <p:cNvSpPr>
            <a:spLocks noGrp="1"/>
          </p:cNvSpPr>
          <p:nvPr>
            <p:ph type="sldNum" sz="quarter" idx="5"/>
          </p:nvPr>
        </p:nvSpPr>
        <p:spPr/>
        <p:txBody>
          <a:bodyPr/>
          <a:lstStyle/>
          <a:p>
            <a:fld id="{F407FA7B-3636-451A-BF71-57587C39A7BE}" type="slidenum">
              <a:rPr lang="en-US" smtClean="0"/>
              <a:t>6</a:t>
            </a:fld>
            <a:endParaRPr lang="en-US"/>
          </a:p>
        </p:txBody>
      </p:sp>
    </p:spTree>
    <p:extLst>
      <p:ext uri="{BB962C8B-B14F-4D97-AF65-F5344CB8AC3E}">
        <p14:creationId xmlns:p14="http://schemas.microsoft.com/office/powerpoint/2010/main" val="32782637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FF75C-8D5B-AECA-5167-2E8F1925D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5E06F5-4A27-674C-EF5D-63A3A401D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3841D1-A933-9A54-AA50-CC40BE9D323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A proactive approach is one that uses a collection of strategies to set a clear vision for contract success, assess risks and barriers, prioritize intentional relationship building, and engage in regular data-informed conversations with vendors to support successful contract performance.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Being more proactive means troubleshooting reactively to realize incremental improvements. And a key feature is setting contract metrics that balance compliance and performance.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want to emphasize that including metrics in contracts is a key step towards procurement excellence and one that benefits many cities to adopt.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It’s important to include metrics when possible because they are an extension of your contract’s goal. So if Cloud City’s goal is to have clean, safe, and welcoming municipal buildings, there should be a set of metrics...</a:t>
            </a:r>
            <a:endParaRPr lang="en-US" dirty="0"/>
          </a:p>
        </p:txBody>
      </p:sp>
      <p:sp>
        <p:nvSpPr>
          <p:cNvPr id="4" name="Slide Number Placeholder 3">
            <a:extLst>
              <a:ext uri="{FF2B5EF4-FFF2-40B4-BE49-F238E27FC236}">
                <a16:creationId xmlns:a16="http://schemas.microsoft.com/office/drawing/2014/main" id="{9E918D4D-FDD6-34E1-66F0-D41C7024487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228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3F007-3F37-4CEB-0CD8-E69AB7719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A9FDA-BD72-8E27-5DAE-E857A2DB6D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B9573-E31B-410C-71B8-3B6299D88812}"/>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...that answer questions about accountability for vendors and allow discussion of what’s working and what’s not.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And even though it may seem easy to set binary metrics that check whether something simply was or wasn’t accomplished, a simple yes/no approach would limit your visibility into where there’s room for improvement, and how to replicate success.  </a:t>
            </a:r>
          </a:p>
        </p:txBody>
      </p:sp>
      <p:sp>
        <p:nvSpPr>
          <p:cNvPr id="4" name="Slide Number Placeholder 3">
            <a:extLst>
              <a:ext uri="{FF2B5EF4-FFF2-40B4-BE49-F238E27FC236}">
                <a16:creationId xmlns:a16="http://schemas.microsoft.com/office/drawing/2014/main" id="{DFB4C2D6-7DEA-935F-3D80-E21C74A9C7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2E476CB-1C68-45FB-B071-3751A12DD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2150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A08E8-BBC3-3E86-A9F1-6F37FE4E00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6CB32A-425B-B139-1F46-F216F064B8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D88EE5-ABDA-8E2E-10C4-76D9AEDABA78}"/>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Let's take a look at what those metrics, combined with a proactive approach, can help us do.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A traditional “set it and forget it approach” may look and sound like the example on the left. But a proactive contract management process would take it a step further, moving past just compliance to dive deeper—which may look like the example on the right.</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Do you see the difference? Have you ever observed contracts being managed in the set-it-and-forget-it style of the first example?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[Take comments – 2 minutes]</a:t>
            </a:r>
          </a:p>
          <a:p>
            <a:endParaRPr lang="en-US" dirty="0"/>
          </a:p>
        </p:txBody>
      </p:sp>
      <p:sp>
        <p:nvSpPr>
          <p:cNvPr id="4" name="Slide Number Placeholder 3">
            <a:extLst>
              <a:ext uri="{FF2B5EF4-FFF2-40B4-BE49-F238E27FC236}">
                <a16:creationId xmlns:a16="http://schemas.microsoft.com/office/drawing/2014/main" id="{8D13D47E-DE2E-DE31-78FF-C1634429CC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6EECBA-86D4-426C-9E6B-0FCBD0E1E0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1241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pn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svg"/><Relationship Id="rId1" Type="http://schemas.openxmlformats.org/officeDocument/2006/relationships/slideMaster" Target="../slideMasters/slideMaster2.xml"/><Relationship Id="rId5" Type="http://schemas.openxmlformats.org/officeDocument/2006/relationships/image" Target="../media/image8.svg"/><Relationship Id="rId4" Type="http://schemas.openxmlformats.org/officeDocument/2006/relationships/image" Target="../media/image6.sv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hyperlink" Target="https://fonts.adobe.com/fonts/poppins" TargetMode="External"/><Relationship Id="rId2" Type="http://schemas.openxmlformats.org/officeDocument/2006/relationships/hyperlink" Target="https://fonts.adobe.com/fonts/miller-headline" TargetMode="External"/><Relationship Id="rId1" Type="http://schemas.openxmlformats.org/officeDocument/2006/relationships/slideMaster" Target="../slideMasters/slideMaster2.xml"/><Relationship Id="rId4" Type="http://schemas.openxmlformats.org/officeDocument/2006/relationships/image" Target="../media/image5.sv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3" Type="http://schemas.openxmlformats.org/officeDocument/2006/relationships/image" Target="../media/image23.svg"/><Relationship Id="rId18" Type="http://schemas.openxmlformats.org/officeDocument/2006/relationships/image" Target="../media/image28.svg"/><Relationship Id="rId26" Type="http://schemas.openxmlformats.org/officeDocument/2006/relationships/image" Target="../media/image36.svg"/><Relationship Id="rId39" Type="http://schemas.openxmlformats.org/officeDocument/2006/relationships/image" Target="../media/image49.svg"/><Relationship Id="rId21" Type="http://schemas.openxmlformats.org/officeDocument/2006/relationships/image" Target="../media/image31.svg"/><Relationship Id="rId34" Type="http://schemas.openxmlformats.org/officeDocument/2006/relationships/image" Target="../media/image44.svg"/><Relationship Id="rId42" Type="http://schemas.openxmlformats.org/officeDocument/2006/relationships/image" Target="../media/image52.svg"/><Relationship Id="rId47" Type="http://schemas.openxmlformats.org/officeDocument/2006/relationships/image" Target="../media/image57.svg"/><Relationship Id="rId50" Type="http://schemas.openxmlformats.org/officeDocument/2006/relationships/image" Target="../media/image60.svg"/><Relationship Id="rId55" Type="http://schemas.openxmlformats.org/officeDocument/2006/relationships/image" Target="../media/image65.svg"/><Relationship Id="rId7" Type="http://schemas.openxmlformats.org/officeDocument/2006/relationships/image" Target="../media/image17.svg"/><Relationship Id="rId2" Type="http://schemas.openxmlformats.org/officeDocument/2006/relationships/image" Target="../media/image12.svg"/><Relationship Id="rId16" Type="http://schemas.openxmlformats.org/officeDocument/2006/relationships/image" Target="../media/image26.svg"/><Relationship Id="rId29" Type="http://schemas.openxmlformats.org/officeDocument/2006/relationships/image" Target="../media/image39.svg"/><Relationship Id="rId11" Type="http://schemas.openxmlformats.org/officeDocument/2006/relationships/image" Target="../media/image21.svg"/><Relationship Id="rId24" Type="http://schemas.openxmlformats.org/officeDocument/2006/relationships/image" Target="../media/image34.svg"/><Relationship Id="rId32" Type="http://schemas.openxmlformats.org/officeDocument/2006/relationships/image" Target="../media/image42.svg"/><Relationship Id="rId37" Type="http://schemas.openxmlformats.org/officeDocument/2006/relationships/image" Target="../media/image47.svg"/><Relationship Id="rId40" Type="http://schemas.openxmlformats.org/officeDocument/2006/relationships/image" Target="../media/image50.svg"/><Relationship Id="rId45" Type="http://schemas.openxmlformats.org/officeDocument/2006/relationships/image" Target="../media/image55.svg"/><Relationship Id="rId53" Type="http://schemas.openxmlformats.org/officeDocument/2006/relationships/image" Target="../media/image63.svg"/><Relationship Id="rId5" Type="http://schemas.openxmlformats.org/officeDocument/2006/relationships/image" Target="../media/image15.svg"/><Relationship Id="rId19" Type="http://schemas.openxmlformats.org/officeDocument/2006/relationships/image" Target="../media/image29.svg"/><Relationship Id="rId4" Type="http://schemas.openxmlformats.org/officeDocument/2006/relationships/image" Target="../media/image14.svg"/><Relationship Id="rId9" Type="http://schemas.openxmlformats.org/officeDocument/2006/relationships/image" Target="../media/image19.svg"/><Relationship Id="rId14" Type="http://schemas.openxmlformats.org/officeDocument/2006/relationships/image" Target="../media/image24.svg"/><Relationship Id="rId22" Type="http://schemas.openxmlformats.org/officeDocument/2006/relationships/image" Target="../media/image32.svg"/><Relationship Id="rId27" Type="http://schemas.openxmlformats.org/officeDocument/2006/relationships/image" Target="../media/image37.svg"/><Relationship Id="rId30" Type="http://schemas.openxmlformats.org/officeDocument/2006/relationships/image" Target="../media/image40.svg"/><Relationship Id="rId35" Type="http://schemas.openxmlformats.org/officeDocument/2006/relationships/image" Target="../media/image45.svg"/><Relationship Id="rId43" Type="http://schemas.openxmlformats.org/officeDocument/2006/relationships/image" Target="../media/image53.svg"/><Relationship Id="rId48" Type="http://schemas.openxmlformats.org/officeDocument/2006/relationships/image" Target="../media/image58.svg"/><Relationship Id="rId56" Type="http://schemas.openxmlformats.org/officeDocument/2006/relationships/image" Target="../media/image66.svg"/><Relationship Id="rId8" Type="http://schemas.openxmlformats.org/officeDocument/2006/relationships/image" Target="../media/image18.svg"/><Relationship Id="rId51" Type="http://schemas.openxmlformats.org/officeDocument/2006/relationships/image" Target="../media/image61.svg"/><Relationship Id="rId3" Type="http://schemas.openxmlformats.org/officeDocument/2006/relationships/image" Target="../media/image13.svg"/><Relationship Id="rId12" Type="http://schemas.openxmlformats.org/officeDocument/2006/relationships/image" Target="../media/image22.svg"/><Relationship Id="rId17" Type="http://schemas.openxmlformats.org/officeDocument/2006/relationships/image" Target="../media/image27.svg"/><Relationship Id="rId25" Type="http://schemas.openxmlformats.org/officeDocument/2006/relationships/image" Target="../media/image35.svg"/><Relationship Id="rId33" Type="http://schemas.openxmlformats.org/officeDocument/2006/relationships/image" Target="../media/image43.svg"/><Relationship Id="rId38" Type="http://schemas.openxmlformats.org/officeDocument/2006/relationships/image" Target="../media/image48.svg"/><Relationship Id="rId46" Type="http://schemas.openxmlformats.org/officeDocument/2006/relationships/image" Target="../media/image56.svg"/><Relationship Id="rId20" Type="http://schemas.openxmlformats.org/officeDocument/2006/relationships/image" Target="../media/image30.svg"/><Relationship Id="rId41" Type="http://schemas.openxmlformats.org/officeDocument/2006/relationships/image" Target="../media/image51.svg"/><Relationship Id="rId54" Type="http://schemas.openxmlformats.org/officeDocument/2006/relationships/image" Target="../media/image64.svg"/><Relationship Id="rId1" Type="http://schemas.openxmlformats.org/officeDocument/2006/relationships/slideMaster" Target="../slideMasters/slideMaster2.xml"/><Relationship Id="rId6" Type="http://schemas.openxmlformats.org/officeDocument/2006/relationships/image" Target="../media/image16.svg"/><Relationship Id="rId15" Type="http://schemas.openxmlformats.org/officeDocument/2006/relationships/image" Target="../media/image25.svg"/><Relationship Id="rId23" Type="http://schemas.openxmlformats.org/officeDocument/2006/relationships/image" Target="../media/image33.svg"/><Relationship Id="rId28" Type="http://schemas.openxmlformats.org/officeDocument/2006/relationships/image" Target="../media/image38.svg"/><Relationship Id="rId36" Type="http://schemas.openxmlformats.org/officeDocument/2006/relationships/image" Target="../media/image46.svg"/><Relationship Id="rId49" Type="http://schemas.openxmlformats.org/officeDocument/2006/relationships/image" Target="../media/image59.svg"/><Relationship Id="rId57" Type="http://schemas.openxmlformats.org/officeDocument/2006/relationships/image" Target="../media/image5.svg"/><Relationship Id="rId10" Type="http://schemas.openxmlformats.org/officeDocument/2006/relationships/image" Target="../media/image20.svg"/><Relationship Id="rId31" Type="http://schemas.openxmlformats.org/officeDocument/2006/relationships/image" Target="../media/image41.svg"/><Relationship Id="rId44" Type="http://schemas.openxmlformats.org/officeDocument/2006/relationships/image" Target="../media/image54.svg"/><Relationship Id="rId52" Type="http://schemas.openxmlformats.org/officeDocument/2006/relationships/image" Target="../media/image62.svg"/></Relationships>
</file>

<file path=ppt/slideLayouts/_rels/slideLayout33.xml.rels><?xml version="1.0" encoding="UTF-8" standalone="yes"?>
<Relationships xmlns="http://schemas.openxmlformats.org/package/2006/relationships"><Relationship Id="rId13" Type="http://schemas.openxmlformats.org/officeDocument/2006/relationships/image" Target="../media/image78.svg"/><Relationship Id="rId18" Type="http://schemas.openxmlformats.org/officeDocument/2006/relationships/image" Target="../media/image83.svg"/><Relationship Id="rId26" Type="http://schemas.openxmlformats.org/officeDocument/2006/relationships/image" Target="../media/image91.svg"/><Relationship Id="rId39" Type="http://schemas.openxmlformats.org/officeDocument/2006/relationships/image" Target="../media/image104.svg"/><Relationship Id="rId21" Type="http://schemas.openxmlformats.org/officeDocument/2006/relationships/image" Target="../media/image86.svg"/><Relationship Id="rId34" Type="http://schemas.openxmlformats.org/officeDocument/2006/relationships/image" Target="../media/image99.svg"/><Relationship Id="rId42" Type="http://schemas.openxmlformats.org/officeDocument/2006/relationships/image" Target="../media/image107.svg"/><Relationship Id="rId47" Type="http://schemas.openxmlformats.org/officeDocument/2006/relationships/image" Target="../media/image112.svg"/><Relationship Id="rId50" Type="http://schemas.openxmlformats.org/officeDocument/2006/relationships/image" Target="../media/image115.svg"/><Relationship Id="rId55" Type="http://schemas.openxmlformats.org/officeDocument/2006/relationships/image" Target="../media/image120.svg"/><Relationship Id="rId7" Type="http://schemas.openxmlformats.org/officeDocument/2006/relationships/image" Target="../media/image72.svg"/><Relationship Id="rId2" Type="http://schemas.openxmlformats.org/officeDocument/2006/relationships/image" Target="../media/image67.svg"/><Relationship Id="rId16" Type="http://schemas.openxmlformats.org/officeDocument/2006/relationships/image" Target="../media/image81.svg"/><Relationship Id="rId29" Type="http://schemas.openxmlformats.org/officeDocument/2006/relationships/image" Target="../media/image94.svg"/><Relationship Id="rId11" Type="http://schemas.openxmlformats.org/officeDocument/2006/relationships/image" Target="../media/image76.svg"/><Relationship Id="rId24" Type="http://schemas.openxmlformats.org/officeDocument/2006/relationships/image" Target="../media/image89.svg"/><Relationship Id="rId32" Type="http://schemas.openxmlformats.org/officeDocument/2006/relationships/image" Target="../media/image97.svg"/><Relationship Id="rId37" Type="http://schemas.openxmlformats.org/officeDocument/2006/relationships/image" Target="../media/image102.svg"/><Relationship Id="rId40" Type="http://schemas.openxmlformats.org/officeDocument/2006/relationships/image" Target="../media/image105.svg"/><Relationship Id="rId45" Type="http://schemas.openxmlformats.org/officeDocument/2006/relationships/image" Target="../media/image110.svg"/><Relationship Id="rId53" Type="http://schemas.openxmlformats.org/officeDocument/2006/relationships/image" Target="../media/image118.svg"/><Relationship Id="rId5" Type="http://schemas.openxmlformats.org/officeDocument/2006/relationships/image" Target="../media/image70.svg"/><Relationship Id="rId19" Type="http://schemas.openxmlformats.org/officeDocument/2006/relationships/image" Target="../media/image84.svg"/><Relationship Id="rId4" Type="http://schemas.openxmlformats.org/officeDocument/2006/relationships/image" Target="../media/image69.svg"/><Relationship Id="rId9" Type="http://schemas.openxmlformats.org/officeDocument/2006/relationships/image" Target="../media/image74.svg"/><Relationship Id="rId14" Type="http://schemas.openxmlformats.org/officeDocument/2006/relationships/image" Target="../media/image79.svg"/><Relationship Id="rId22" Type="http://schemas.openxmlformats.org/officeDocument/2006/relationships/image" Target="../media/image87.svg"/><Relationship Id="rId27" Type="http://schemas.openxmlformats.org/officeDocument/2006/relationships/image" Target="../media/image92.svg"/><Relationship Id="rId30" Type="http://schemas.openxmlformats.org/officeDocument/2006/relationships/image" Target="../media/image95.svg"/><Relationship Id="rId35" Type="http://schemas.openxmlformats.org/officeDocument/2006/relationships/image" Target="../media/image100.svg"/><Relationship Id="rId43" Type="http://schemas.openxmlformats.org/officeDocument/2006/relationships/image" Target="../media/image108.svg"/><Relationship Id="rId48" Type="http://schemas.openxmlformats.org/officeDocument/2006/relationships/image" Target="../media/image113.svg"/><Relationship Id="rId56" Type="http://schemas.openxmlformats.org/officeDocument/2006/relationships/image" Target="../media/image121.svg"/><Relationship Id="rId8" Type="http://schemas.openxmlformats.org/officeDocument/2006/relationships/image" Target="../media/image73.svg"/><Relationship Id="rId51" Type="http://schemas.openxmlformats.org/officeDocument/2006/relationships/image" Target="../media/image116.svg"/><Relationship Id="rId3" Type="http://schemas.openxmlformats.org/officeDocument/2006/relationships/image" Target="../media/image68.svg"/><Relationship Id="rId12" Type="http://schemas.openxmlformats.org/officeDocument/2006/relationships/image" Target="../media/image77.svg"/><Relationship Id="rId17" Type="http://schemas.openxmlformats.org/officeDocument/2006/relationships/image" Target="../media/image82.svg"/><Relationship Id="rId25" Type="http://schemas.openxmlformats.org/officeDocument/2006/relationships/image" Target="../media/image90.svg"/><Relationship Id="rId33" Type="http://schemas.openxmlformats.org/officeDocument/2006/relationships/image" Target="../media/image98.svg"/><Relationship Id="rId38" Type="http://schemas.openxmlformats.org/officeDocument/2006/relationships/image" Target="../media/image103.svg"/><Relationship Id="rId46" Type="http://schemas.openxmlformats.org/officeDocument/2006/relationships/image" Target="../media/image111.svg"/><Relationship Id="rId20" Type="http://schemas.openxmlformats.org/officeDocument/2006/relationships/image" Target="../media/image85.svg"/><Relationship Id="rId41" Type="http://schemas.openxmlformats.org/officeDocument/2006/relationships/image" Target="../media/image106.svg"/><Relationship Id="rId54" Type="http://schemas.openxmlformats.org/officeDocument/2006/relationships/image" Target="../media/image119.svg"/><Relationship Id="rId1" Type="http://schemas.openxmlformats.org/officeDocument/2006/relationships/slideMaster" Target="../slideMasters/slideMaster2.xml"/><Relationship Id="rId6" Type="http://schemas.openxmlformats.org/officeDocument/2006/relationships/image" Target="../media/image71.svg"/><Relationship Id="rId15" Type="http://schemas.openxmlformats.org/officeDocument/2006/relationships/image" Target="../media/image80.svg"/><Relationship Id="rId23" Type="http://schemas.openxmlformats.org/officeDocument/2006/relationships/image" Target="../media/image88.svg"/><Relationship Id="rId28" Type="http://schemas.openxmlformats.org/officeDocument/2006/relationships/image" Target="../media/image93.svg"/><Relationship Id="rId36" Type="http://schemas.openxmlformats.org/officeDocument/2006/relationships/image" Target="../media/image101.svg"/><Relationship Id="rId49" Type="http://schemas.openxmlformats.org/officeDocument/2006/relationships/image" Target="../media/image114.svg"/><Relationship Id="rId57" Type="http://schemas.openxmlformats.org/officeDocument/2006/relationships/image" Target="../media/image122.svg"/><Relationship Id="rId10" Type="http://schemas.openxmlformats.org/officeDocument/2006/relationships/image" Target="../media/image75.svg"/><Relationship Id="rId31" Type="http://schemas.openxmlformats.org/officeDocument/2006/relationships/image" Target="../media/image96.svg"/><Relationship Id="rId44" Type="http://schemas.openxmlformats.org/officeDocument/2006/relationships/image" Target="../media/image109.svg"/><Relationship Id="rId52" Type="http://schemas.openxmlformats.org/officeDocument/2006/relationships/image" Target="../media/image117.sv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3.sv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PG title - light">
    <p:bg>
      <p:bgPr>
        <a:solidFill>
          <a:srgbClr val="F8F5EE"/>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A5015044-FCA3-7383-6BBB-21DE140A6C3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166535" y="425673"/>
            <a:ext cx="4458056" cy="6336807"/>
          </a:xfrm>
          <a:prstGeom prst="rect">
            <a:avLst/>
          </a:prstGeom>
        </p:spPr>
      </p:pic>
      <p:sp>
        <p:nvSpPr>
          <p:cNvPr id="2" name="Rectangle 1">
            <a:extLst>
              <a:ext uri="{FF2B5EF4-FFF2-40B4-BE49-F238E27FC236}">
                <a16:creationId xmlns:a16="http://schemas.microsoft.com/office/drawing/2014/main" id="{A875282D-AC29-C54F-DC2A-C37939FE7B12}"/>
              </a:ext>
            </a:extLst>
          </p:cNvPr>
          <p:cNvSpPr/>
          <p:nvPr userDrawn="1"/>
        </p:nvSpPr>
        <p:spPr>
          <a:xfrm>
            <a:off x="0" y="7840176"/>
            <a:ext cx="18288000" cy="2446824"/>
          </a:xfrm>
          <a:prstGeom prst="rect">
            <a:avLst/>
          </a:prstGeom>
          <a:solidFill>
            <a:srgbClr val="6AA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9" name="Picture 8">
            <a:extLst>
              <a:ext uri="{FF2B5EF4-FFF2-40B4-BE49-F238E27FC236}">
                <a16:creationId xmlns:a16="http://schemas.microsoft.com/office/drawing/2014/main" id="{23720D65-2862-0959-D67C-D4E4F981DF85}"/>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707647" y="8265027"/>
            <a:ext cx="4678487" cy="1596300"/>
          </a:xfrm>
          <a:prstGeom prst="rect">
            <a:avLst/>
          </a:prstGeom>
        </p:spPr>
      </p:pic>
      <p:sp>
        <p:nvSpPr>
          <p:cNvPr id="12" name="Rectangle 2">
            <a:extLst>
              <a:ext uri="{FF2B5EF4-FFF2-40B4-BE49-F238E27FC236}">
                <a16:creationId xmlns:a16="http://schemas.microsoft.com/office/drawing/2014/main" id="{1002007B-BC1C-3F0E-5C3A-04FBA1849E4B}"/>
              </a:ext>
            </a:extLst>
          </p:cNvPr>
          <p:cNvSpPr>
            <a:spLocks noGrp="1" noChangeArrowheads="1"/>
          </p:cNvSpPr>
          <p:nvPr>
            <p:ph type="ctrTitle" hasCustomPrompt="1"/>
          </p:nvPr>
        </p:nvSpPr>
        <p:spPr>
          <a:xfrm>
            <a:off x="2548337" y="1961344"/>
            <a:ext cx="14325600" cy="1726406"/>
          </a:xfrm>
        </p:spPr>
        <p:txBody>
          <a:bodyPr>
            <a:noAutofit/>
          </a:bodyPr>
          <a:lstStyle>
            <a:lvl1pPr algn="l">
              <a:defRPr sz="7950" b="0" i="0">
                <a:solidFill>
                  <a:srgbClr val="094F2E"/>
                </a:solidFill>
                <a:latin typeface="Georgia" panose="02040502050405020303" pitchFamily="18" charset="0"/>
                <a:ea typeface="Verdana" panose="020B0604030504040204" pitchFamily="34" charset="0"/>
                <a:cs typeface="Times New Roman" panose="02020603050405020304" pitchFamily="18" charset="0"/>
              </a:defRPr>
            </a:lvl1pPr>
          </a:lstStyle>
          <a:p>
            <a:pPr lvl="0"/>
            <a:r>
              <a:rPr lang="en-US" altLang="en-US" noProof="0"/>
              <a:t>[Title]</a:t>
            </a:r>
          </a:p>
        </p:txBody>
      </p:sp>
      <p:sp>
        <p:nvSpPr>
          <p:cNvPr id="13" name="Rectangle 3">
            <a:extLst>
              <a:ext uri="{FF2B5EF4-FFF2-40B4-BE49-F238E27FC236}">
                <a16:creationId xmlns:a16="http://schemas.microsoft.com/office/drawing/2014/main" id="{389FE91F-766A-A484-4A1B-EFFFA92B9164}"/>
              </a:ext>
            </a:extLst>
          </p:cNvPr>
          <p:cNvSpPr>
            <a:spLocks noGrp="1" noChangeArrowheads="1"/>
          </p:cNvSpPr>
          <p:nvPr>
            <p:ph type="subTitle" idx="1" hasCustomPrompt="1"/>
          </p:nvPr>
        </p:nvSpPr>
        <p:spPr>
          <a:xfrm>
            <a:off x="2548337" y="3890468"/>
            <a:ext cx="14325600" cy="1371600"/>
          </a:xfrm>
        </p:spPr>
        <p:txBody>
          <a:bodyPr>
            <a:normAutofit/>
          </a:bodyPr>
          <a:lstStyle>
            <a:lvl1pPr marL="0" indent="0" algn="l">
              <a:buNone/>
              <a:defRPr sz="3000">
                <a:solidFill>
                  <a:srgbClr val="094F2E"/>
                </a:solidFill>
                <a:latin typeface="+mj-lt"/>
                <a:ea typeface="Verdana" panose="020B0604030504040204" pitchFamily="34" charset="0"/>
                <a:cs typeface="Verdana" panose="020B0604030504040204" pitchFamily="34" charset="0"/>
              </a:defRPr>
            </a:lvl1pPr>
          </a:lstStyle>
          <a:p>
            <a:pPr lvl="0"/>
            <a:r>
              <a:rPr lang="en-US" altLang="en-US" noProof="0"/>
              <a:t>[Subtitle]</a:t>
            </a:r>
          </a:p>
        </p:txBody>
      </p:sp>
      <p:sp>
        <p:nvSpPr>
          <p:cNvPr id="14" name="Text Placeholder 3">
            <a:extLst>
              <a:ext uri="{FF2B5EF4-FFF2-40B4-BE49-F238E27FC236}">
                <a16:creationId xmlns:a16="http://schemas.microsoft.com/office/drawing/2014/main" id="{B13FFCB1-EED7-A018-20E7-98C48F094621}"/>
              </a:ext>
            </a:extLst>
          </p:cNvPr>
          <p:cNvSpPr>
            <a:spLocks noGrp="1"/>
          </p:cNvSpPr>
          <p:nvPr>
            <p:ph type="body" sz="quarter" idx="10" hasCustomPrompt="1"/>
          </p:nvPr>
        </p:nvSpPr>
        <p:spPr>
          <a:xfrm>
            <a:off x="12901871" y="8401839"/>
            <a:ext cx="4578587" cy="379677"/>
          </a:xfrm>
        </p:spPr>
        <p:txBody>
          <a:bodyPr anchor="ctr"/>
          <a:lstStyle>
            <a:lvl1pPr marL="0" indent="0" algn="r">
              <a:buNone/>
              <a:defRPr sz="2250">
                <a:solidFill>
                  <a:srgbClr val="F8F5EE"/>
                </a:solidFill>
              </a:defRPr>
            </a:lvl1pPr>
          </a:lstStyle>
          <a:p>
            <a:pPr lvl="0"/>
            <a:r>
              <a:rPr lang="en-US"/>
              <a:t>[Date]</a:t>
            </a:r>
          </a:p>
        </p:txBody>
      </p:sp>
      <p:pic>
        <p:nvPicPr>
          <p:cNvPr id="4" name="Graphic 3">
            <a:extLst>
              <a:ext uri="{FF2B5EF4-FFF2-40B4-BE49-F238E27FC236}">
                <a16:creationId xmlns:a16="http://schemas.microsoft.com/office/drawing/2014/main" id="{9CFDCF15-0EC4-37EB-22BC-290C5C1FC5B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70455" y="347616"/>
            <a:ext cx="4578585" cy="6508131"/>
          </a:xfrm>
          <a:prstGeom prst="rect">
            <a:avLst/>
          </a:prstGeom>
        </p:spPr>
      </p:pic>
    </p:spTree>
    <p:extLst>
      <p:ext uri="{BB962C8B-B14F-4D97-AF65-F5344CB8AC3E}">
        <p14:creationId xmlns:p14="http://schemas.microsoft.com/office/powerpoint/2010/main" val="32440842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PG title - dark">
    <p:bg>
      <p:bgPr>
        <a:solidFill>
          <a:srgbClr val="094F2E"/>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75282D-AC29-C54F-DC2A-C37939FE7B12}"/>
              </a:ext>
            </a:extLst>
          </p:cNvPr>
          <p:cNvSpPr/>
          <p:nvPr userDrawn="1"/>
        </p:nvSpPr>
        <p:spPr>
          <a:xfrm>
            <a:off x="0" y="7840176"/>
            <a:ext cx="18288000" cy="2446824"/>
          </a:xfrm>
          <a:prstGeom prst="rect">
            <a:avLst/>
          </a:prstGeom>
          <a:solidFill>
            <a:srgbClr val="6AA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9" name="Picture 8">
            <a:extLst>
              <a:ext uri="{FF2B5EF4-FFF2-40B4-BE49-F238E27FC236}">
                <a16:creationId xmlns:a16="http://schemas.microsoft.com/office/drawing/2014/main" id="{23720D65-2862-0959-D67C-D4E4F981D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07647" y="8265027"/>
            <a:ext cx="4678487" cy="1596300"/>
          </a:xfrm>
          <a:prstGeom prst="rect">
            <a:avLst/>
          </a:prstGeom>
        </p:spPr>
      </p:pic>
      <p:sp>
        <p:nvSpPr>
          <p:cNvPr id="12" name="Rectangle 2">
            <a:extLst>
              <a:ext uri="{FF2B5EF4-FFF2-40B4-BE49-F238E27FC236}">
                <a16:creationId xmlns:a16="http://schemas.microsoft.com/office/drawing/2014/main" id="{1002007B-BC1C-3F0E-5C3A-04FBA1849E4B}"/>
              </a:ext>
            </a:extLst>
          </p:cNvPr>
          <p:cNvSpPr>
            <a:spLocks noGrp="1" noChangeArrowheads="1"/>
          </p:cNvSpPr>
          <p:nvPr>
            <p:ph type="ctrTitle" hasCustomPrompt="1"/>
          </p:nvPr>
        </p:nvSpPr>
        <p:spPr>
          <a:xfrm>
            <a:off x="2548337" y="1961344"/>
            <a:ext cx="14325600" cy="1726406"/>
          </a:xfrm>
        </p:spPr>
        <p:txBody>
          <a:bodyPr>
            <a:noAutofit/>
          </a:bodyPr>
          <a:lstStyle>
            <a:lvl1pPr algn="l">
              <a:defRPr sz="7950" b="0" i="0">
                <a:solidFill>
                  <a:srgbClr val="F8F5EE"/>
                </a:solidFill>
                <a:latin typeface="Georgia" panose="02040502050405020303" pitchFamily="18" charset="0"/>
                <a:ea typeface="Verdana" panose="020B0604030504040204" pitchFamily="34" charset="0"/>
                <a:cs typeface="Times New Roman" panose="02020603050405020304" pitchFamily="18" charset="0"/>
              </a:defRPr>
            </a:lvl1pPr>
          </a:lstStyle>
          <a:p>
            <a:pPr lvl="0"/>
            <a:r>
              <a:rPr lang="en-US" altLang="en-US" noProof="0"/>
              <a:t>[Title]</a:t>
            </a:r>
          </a:p>
        </p:txBody>
      </p:sp>
      <p:sp>
        <p:nvSpPr>
          <p:cNvPr id="13" name="Rectangle 3">
            <a:extLst>
              <a:ext uri="{FF2B5EF4-FFF2-40B4-BE49-F238E27FC236}">
                <a16:creationId xmlns:a16="http://schemas.microsoft.com/office/drawing/2014/main" id="{389FE91F-766A-A484-4A1B-EFFFA92B9164}"/>
              </a:ext>
            </a:extLst>
          </p:cNvPr>
          <p:cNvSpPr>
            <a:spLocks noGrp="1" noChangeArrowheads="1"/>
          </p:cNvSpPr>
          <p:nvPr>
            <p:ph type="subTitle" idx="1" hasCustomPrompt="1"/>
          </p:nvPr>
        </p:nvSpPr>
        <p:spPr>
          <a:xfrm>
            <a:off x="2548337" y="3890468"/>
            <a:ext cx="14325600" cy="1371600"/>
          </a:xfrm>
        </p:spPr>
        <p:txBody>
          <a:bodyPr>
            <a:normAutofit/>
          </a:bodyPr>
          <a:lstStyle>
            <a:lvl1pPr marL="0" indent="0" algn="l">
              <a:buNone/>
              <a:defRPr sz="3000">
                <a:solidFill>
                  <a:srgbClr val="F8F5EE"/>
                </a:solidFill>
                <a:latin typeface="+mj-lt"/>
                <a:ea typeface="Verdana" panose="020B0604030504040204" pitchFamily="34" charset="0"/>
                <a:cs typeface="Verdana" panose="020B0604030504040204" pitchFamily="34" charset="0"/>
              </a:defRPr>
            </a:lvl1pPr>
          </a:lstStyle>
          <a:p>
            <a:pPr lvl="0"/>
            <a:r>
              <a:rPr lang="en-US" altLang="en-US" noProof="0"/>
              <a:t>[Subtitle]</a:t>
            </a:r>
          </a:p>
        </p:txBody>
      </p:sp>
      <p:sp>
        <p:nvSpPr>
          <p:cNvPr id="14" name="Text Placeholder 3">
            <a:extLst>
              <a:ext uri="{FF2B5EF4-FFF2-40B4-BE49-F238E27FC236}">
                <a16:creationId xmlns:a16="http://schemas.microsoft.com/office/drawing/2014/main" id="{B13FFCB1-EED7-A018-20E7-98C48F094621}"/>
              </a:ext>
            </a:extLst>
          </p:cNvPr>
          <p:cNvSpPr>
            <a:spLocks noGrp="1"/>
          </p:cNvSpPr>
          <p:nvPr>
            <p:ph type="body" sz="quarter" idx="10" hasCustomPrompt="1"/>
          </p:nvPr>
        </p:nvSpPr>
        <p:spPr>
          <a:xfrm>
            <a:off x="12901871" y="8401839"/>
            <a:ext cx="4578587" cy="379677"/>
          </a:xfrm>
        </p:spPr>
        <p:txBody>
          <a:bodyPr anchor="ctr"/>
          <a:lstStyle>
            <a:lvl1pPr marL="0" indent="0" algn="r">
              <a:buNone/>
              <a:defRPr sz="2250">
                <a:solidFill>
                  <a:srgbClr val="F8F5EE"/>
                </a:solidFill>
              </a:defRPr>
            </a:lvl1pPr>
          </a:lstStyle>
          <a:p>
            <a:pPr lvl="0"/>
            <a:r>
              <a:rPr lang="en-US"/>
              <a:t>[Date]</a:t>
            </a:r>
          </a:p>
        </p:txBody>
      </p:sp>
      <p:pic>
        <p:nvPicPr>
          <p:cNvPr id="6" name="Graphic 5">
            <a:extLst>
              <a:ext uri="{FF2B5EF4-FFF2-40B4-BE49-F238E27FC236}">
                <a16:creationId xmlns:a16="http://schemas.microsoft.com/office/drawing/2014/main" id="{98515303-10B2-E744-19F4-1844B6727E9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66535" y="425673"/>
            <a:ext cx="4458056" cy="6336807"/>
          </a:xfrm>
          <a:prstGeom prst="rect">
            <a:avLst/>
          </a:prstGeom>
        </p:spPr>
      </p:pic>
      <p:pic>
        <p:nvPicPr>
          <p:cNvPr id="7" name="Graphic 6">
            <a:extLst>
              <a:ext uri="{FF2B5EF4-FFF2-40B4-BE49-F238E27FC236}">
                <a16:creationId xmlns:a16="http://schemas.microsoft.com/office/drawing/2014/main" id="{16FC3608-E72E-10E6-22C5-96F1EDE24C66}"/>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70455" y="347616"/>
            <a:ext cx="4578585" cy="6508131"/>
          </a:xfrm>
          <a:prstGeom prst="rect">
            <a:avLst/>
          </a:prstGeom>
        </p:spPr>
      </p:pic>
    </p:spTree>
    <p:extLst>
      <p:ext uri="{BB962C8B-B14F-4D97-AF65-F5344CB8AC3E}">
        <p14:creationId xmlns:p14="http://schemas.microsoft.com/office/powerpoint/2010/main" val="30863356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 green">
    <p:bg>
      <p:bgPr>
        <a:solidFill>
          <a:srgbClr val="084F2E"/>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4BD4C53-5480-6A0E-AF1F-15E07BB4509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69977" y="4115533"/>
            <a:ext cx="20413571" cy="6960503"/>
          </a:xfrm>
          <a:prstGeom prst="rect">
            <a:avLst/>
          </a:prstGeom>
        </p:spPr>
      </p:pic>
      <p:sp>
        <p:nvSpPr>
          <p:cNvPr id="3" name="TextBox 2">
            <a:extLst>
              <a:ext uri="{FF2B5EF4-FFF2-40B4-BE49-F238E27FC236}">
                <a16:creationId xmlns:a16="http://schemas.microsoft.com/office/drawing/2014/main" id="{09BC1AAA-4865-68EE-3356-7B31EEE9BFE3}"/>
              </a:ext>
            </a:extLst>
          </p:cNvPr>
          <p:cNvSpPr txBox="1"/>
          <p:nvPr userDrawn="1"/>
        </p:nvSpPr>
        <p:spPr>
          <a:xfrm>
            <a:off x="756539" y="1159275"/>
            <a:ext cx="3071183" cy="900246"/>
          </a:xfrm>
          <a:prstGeom prst="rect">
            <a:avLst/>
          </a:prstGeom>
          <a:noFill/>
        </p:spPr>
        <p:txBody>
          <a:bodyPr wrap="square" rtlCol="0">
            <a:spAutoFit/>
          </a:bodyPr>
          <a:lstStyle/>
          <a:p>
            <a:r>
              <a:rPr lang="en-US" sz="5250">
                <a:solidFill>
                  <a:srgbClr val="F8F5EE"/>
                </a:solidFill>
                <a:latin typeface="Georgia" panose="02040502050405020303" pitchFamily="18" charset="0"/>
                <a:cs typeface="Times New Roman" panose="02020603050405020304" pitchFamily="18" charset="0"/>
              </a:rPr>
              <a:t>Agenda</a:t>
            </a:r>
          </a:p>
        </p:txBody>
      </p:sp>
      <p:sp>
        <p:nvSpPr>
          <p:cNvPr id="32" name="TextBox 31">
            <a:extLst>
              <a:ext uri="{FF2B5EF4-FFF2-40B4-BE49-F238E27FC236}">
                <a16:creationId xmlns:a16="http://schemas.microsoft.com/office/drawing/2014/main" id="{4B174546-DCB6-04A6-132B-41429EF1676B}"/>
              </a:ext>
            </a:extLst>
          </p:cNvPr>
          <p:cNvSpPr txBox="1"/>
          <p:nvPr userDrawn="1"/>
        </p:nvSpPr>
        <p:spPr>
          <a:xfrm>
            <a:off x="6172055" y="532628"/>
            <a:ext cx="1316811" cy="9325630"/>
          </a:xfrm>
          <a:prstGeom prst="rect">
            <a:avLst/>
          </a:prstGeom>
          <a:noFill/>
        </p:spPr>
        <p:txBody>
          <a:bodyPr wrap="square" rtlCol="0">
            <a:spAutoFit/>
          </a:bodyPr>
          <a:lstStyle/>
          <a:p>
            <a:pPr algn="r"/>
            <a:r>
              <a:rPr lang="en-US" sz="15000" b="1">
                <a:solidFill>
                  <a:srgbClr val="F8F5EE"/>
                </a:solidFill>
                <a:latin typeface="Arial" panose="020B0604020202020204" pitchFamily="34" charset="0"/>
                <a:cs typeface="Arial" panose="020B0604020202020204" pitchFamily="34" charset="0"/>
              </a:rPr>
              <a:t>1</a:t>
            </a:r>
          </a:p>
          <a:p>
            <a:pPr algn="r"/>
            <a:r>
              <a:rPr lang="en-US" sz="15000" b="1">
                <a:solidFill>
                  <a:srgbClr val="F8F5EE"/>
                </a:solidFill>
                <a:latin typeface="Arial" panose="020B0604020202020204" pitchFamily="34" charset="0"/>
                <a:cs typeface="Arial" panose="020B0604020202020204" pitchFamily="34" charset="0"/>
              </a:rPr>
              <a:t>2</a:t>
            </a:r>
          </a:p>
          <a:p>
            <a:pPr algn="r"/>
            <a:r>
              <a:rPr lang="en-US" sz="15000" b="1">
                <a:solidFill>
                  <a:srgbClr val="F8F5EE"/>
                </a:solidFill>
                <a:latin typeface="Arial" panose="020B0604020202020204" pitchFamily="34" charset="0"/>
                <a:cs typeface="Arial" panose="020B0604020202020204" pitchFamily="34" charset="0"/>
              </a:rPr>
              <a:t>3</a:t>
            </a:r>
          </a:p>
          <a:p>
            <a:pPr algn="r"/>
            <a:r>
              <a:rPr lang="en-US" sz="15000" b="1">
                <a:solidFill>
                  <a:srgbClr val="F8F5EE"/>
                </a:solidFill>
                <a:latin typeface="Arial" panose="020B0604020202020204" pitchFamily="34" charset="0"/>
                <a:cs typeface="Arial" panose="020B0604020202020204" pitchFamily="34" charset="0"/>
              </a:rPr>
              <a:t>4</a:t>
            </a:r>
          </a:p>
        </p:txBody>
      </p:sp>
      <p:sp>
        <p:nvSpPr>
          <p:cNvPr id="35" name="Text Placeholder 34">
            <a:extLst>
              <a:ext uri="{FF2B5EF4-FFF2-40B4-BE49-F238E27FC236}">
                <a16:creationId xmlns:a16="http://schemas.microsoft.com/office/drawing/2014/main" id="{854BF4D6-2E68-4B68-7BA8-55AA33B6018C}"/>
              </a:ext>
            </a:extLst>
          </p:cNvPr>
          <p:cNvSpPr>
            <a:spLocks noGrp="1"/>
          </p:cNvSpPr>
          <p:nvPr>
            <p:ph type="body" sz="quarter" idx="18" hasCustomPrompt="1"/>
          </p:nvPr>
        </p:nvSpPr>
        <p:spPr>
          <a:xfrm>
            <a:off x="8014949" y="1887311"/>
            <a:ext cx="9494043" cy="513383"/>
          </a:xfrm>
        </p:spPr>
        <p:txBody>
          <a:bodyPr/>
          <a:lstStyle>
            <a:lvl1pPr marL="0" indent="0">
              <a:buNone/>
              <a:defRPr sz="24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X Minutes</a:t>
            </a:r>
          </a:p>
        </p:txBody>
      </p:sp>
      <p:sp>
        <p:nvSpPr>
          <p:cNvPr id="42" name="Text Placeholder 34">
            <a:extLst>
              <a:ext uri="{FF2B5EF4-FFF2-40B4-BE49-F238E27FC236}">
                <a16:creationId xmlns:a16="http://schemas.microsoft.com/office/drawing/2014/main" id="{82E55D53-445C-A82A-5583-DB5E22772467}"/>
              </a:ext>
            </a:extLst>
          </p:cNvPr>
          <p:cNvSpPr>
            <a:spLocks noGrp="1"/>
          </p:cNvSpPr>
          <p:nvPr>
            <p:ph type="body" sz="quarter" idx="25" hasCustomPrompt="1"/>
          </p:nvPr>
        </p:nvSpPr>
        <p:spPr>
          <a:xfrm>
            <a:off x="8014949" y="1123156"/>
            <a:ext cx="9494043" cy="652832"/>
          </a:xfrm>
        </p:spPr>
        <p:txBody>
          <a:bodyPr/>
          <a:lstStyle>
            <a:lvl1pPr marL="0" indent="0">
              <a:buNone/>
              <a:defRPr sz="39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Lorem Ipsum</a:t>
            </a:r>
          </a:p>
        </p:txBody>
      </p:sp>
      <p:sp>
        <p:nvSpPr>
          <p:cNvPr id="43" name="Text Placeholder 34">
            <a:extLst>
              <a:ext uri="{FF2B5EF4-FFF2-40B4-BE49-F238E27FC236}">
                <a16:creationId xmlns:a16="http://schemas.microsoft.com/office/drawing/2014/main" id="{AEF266E3-F903-A80C-5C5F-0B50546922F4}"/>
              </a:ext>
            </a:extLst>
          </p:cNvPr>
          <p:cNvSpPr>
            <a:spLocks noGrp="1"/>
          </p:cNvSpPr>
          <p:nvPr>
            <p:ph type="body" sz="quarter" idx="26" hasCustomPrompt="1"/>
          </p:nvPr>
        </p:nvSpPr>
        <p:spPr>
          <a:xfrm>
            <a:off x="8014949" y="4216853"/>
            <a:ext cx="9494043" cy="513383"/>
          </a:xfrm>
        </p:spPr>
        <p:txBody>
          <a:bodyPr/>
          <a:lstStyle>
            <a:lvl1pPr marL="0" indent="0">
              <a:buNone/>
              <a:defRPr sz="24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X Minutes</a:t>
            </a:r>
          </a:p>
        </p:txBody>
      </p:sp>
      <p:sp>
        <p:nvSpPr>
          <p:cNvPr id="44" name="Text Placeholder 34">
            <a:extLst>
              <a:ext uri="{FF2B5EF4-FFF2-40B4-BE49-F238E27FC236}">
                <a16:creationId xmlns:a16="http://schemas.microsoft.com/office/drawing/2014/main" id="{C5DF4523-3DDC-A943-B422-E8EA1B8E9460}"/>
              </a:ext>
            </a:extLst>
          </p:cNvPr>
          <p:cNvSpPr>
            <a:spLocks noGrp="1"/>
          </p:cNvSpPr>
          <p:nvPr>
            <p:ph type="body" sz="quarter" idx="27" hasCustomPrompt="1"/>
          </p:nvPr>
        </p:nvSpPr>
        <p:spPr>
          <a:xfrm>
            <a:off x="8014949" y="3452698"/>
            <a:ext cx="9494043" cy="652832"/>
          </a:xfrm>
        </p:spPr>
        <p:txBody>
          <a:bodyPr/>
          <a:lstStyle>
            <a:lvl1pPr marL="0" indent="0">
              <a:buNone/>
              <a:defRPr sz="39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Lorem Ipsum</a:t>
            </a:r>
          </a:p>
        </p:txBody>
      </p:sp>
      <p:sp>
        <p:nvSpPr>
          <p:cNvPr id="45" name="Text Placeholder 34">
            <a:extLst>
              <a:ext uri="{FF2B5EF4-FFF2-40B4-BE49-F238E27FC236}">
                <a16:creationId xmlns:a16="http://schemas.microsoft.com/office/drawing/2014/main" id="{B125E707-55D3-5C3C-A240-CF30A96D3DFB}"/>
              </a:ext>
            </a:extLst>
          </p:cNvPr>
          <p:cNvSpPr>
            <a:spLocks noGrp="1"/>
          </p:cNvSpPr>
          <p:nvPr>
            <p:ph type="body" sz="quarter" idx="28" hasCustomPrompt="1"/>
          </p:nvPr>
        </p:nvSpPr>
        <p:spPr>
          <a:xfrm>
            <a:off x="8014949" y="6502853"/>
            <a:ext cx="9494043" cy="513383"/>
          </a:xfrm>
        </p:spPr>
        <p:txBody>
          <a:bodyPr/>
          <a:lstStyle>
            <a:lvl1pPr marL="0" indent="0">
              <a:buNone/>
              <a:defRPr sz="24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X Minutes</a:t>
            </a:r>
          </a:p>
        </p:txBody>
      </p:sp>
      <p:sp>
        <p:nvSpPr>
          <p:cNvPr id="46" name="Text Placeholder 34">
            <a:extLst>
              <a:ext uri="{FF2B5EF4-FFF2-40B4-BE49-F238E27FC236}">
                <a16:creationId xmlns:a16="http://schemas.microsoft.com/office/drawing/2014/main" id="{48603B3D-3387-CAC8-B471-46BC297198C5}"/>
              </a:ext>
            </a:extLst>
          </p:cNvPr>
          <p:cNvSpPr>
            <a:spLocks noGrp="1"/>
          </p:cNvSpPr>
          <p:nvPr>
            <p:ph type="body" sz="quarter" idx="29" hasCustomPrompt="1"/>
          </p:nvPr>
        </p:nvSpPr>
        <p:spPr>
          <a:xfrm>
            <a:off x="8014949" y="5738698"/>
            <a:ext cx="9494043" cy="652832"/>
          </a:xfrm>
        </p:spPr>
        <p:txBody>
          <a:bodyPr/>
          <a:lstStyle>
            <a:lvl1pPr marL="0" indent="0">
              <a:buNone/>
              <a:defRPr sz="39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Lorem Ipsum</a:t>
            </a:r>
          </a:p>
        </p:txBody>
      </p:sp>
      <p:sp>
        <p:nvSpPr>
          <p:cNvPr id="47" name="Text Placeholder 34">
            <a:extLst>
              <a:ext uri="{FF2B5EF4-FFF2-40B4-BE49-F238E27FC236}">
                <a16:creationId xmlns:a16="http://schemas.microsoft.com/office/drawing/2014/main" id="{032B679E-3F5F-95F6-A55B-9DF7126833CB}"/>
              </a:ext>
            </a:extLst>
          </p:cNvPr>
          <p:cNvSpPr>
            <a:spLocks noGrp="1"/>
          </p:cNvSpPr>
          <p:nvPr>
            <p:ph type="body" sz="quarter" idx="30" hasCustomPrompt="1"/>
          </p:nvPr>
        </p:nvSpPr>
        <p:spPr>
          <a:xfrm>
            <a:off x="8014949" y="8788853"/>
            <a:ext cx="9494043" cy="513383"/>
          </a:xfrm>
        </p:spPr>
        <p:txBody>
          <a:bodyPr/>
          <a:lstStyle>
            <a:lvl1pPr marL="0" indent="0">
              <a:buNone/>
              <a:defRPr sz="24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X Minutes</a:t>
            </a:r>
          </a:p>
        </p:txBody>
      </p:sp>
      <p:sp>
        <p:nvSpPr>
          <p:cNvPr id="48" name="Text Placeholder 34">
            <a:extLst>
              <a:ext uri="{FF2B5EF4-FFF2-40B4-BE49-F238E27FC236}">
                <a16:creationId xmlns:a16="http://schemas.microsoft.com/office/drawing/2014/main" id="{FB5A8ACE-5B38-C77E-0D0D-02A0DFD6CB2E}"/>
              </a:ext>
            </a:extLst>
          </p:cNvPr>
          <p:cNvSpPr>
            <a:spLocks noGrp="1"/>
          </p:cNvSpPr>
          <p:nvPr>
            <p:ph type="body" sz="quarter" idx="31" hasCustomPrompt="1"/>
          </p:nvPr>
        </p:nvSpPr>
        <p:spPr>
          <a:xfrm>
            <a:off x="8014949" y="8024698"/>
            <a:ext cx="9494043" cy="652832"/>
          </a:xfrm>
        </p:spPr>
        <p:txBody>
          <a:bodyPr/>
          <a:lstStyle>
            <a:lvl1pPr marL="0" indent="0">
              <a:buNone/>
              <a:defRPr sz="3900">
                <a:solidFill>
                  <a:srgbClr val="F9F5EF"/>
                </a:solidFill>
              </a:defRPr>
            </a:lvl1pPr>
            <a:lvl2pPr marL="685800" indent="0">
              <a:buNone/>
              <a:defRPr sz="2700">
                <a:solidFill>
                  <a:srgbClr val="F9F5EF"/>
                </a:solidFill>
              </a:defRPr>
            </a:lvl2pPr>
            <a:lvl3pPr marL="1371600" indent="0">
              <a:buNone/>
              <a:defRPr sz="2700">
                <a:solidFill>
                  <a:srgbClr val="F9F5EF"/>
                </a:solidFill>
              </a:defRPr>
            </a:lvl3pPr>
            <a:lvl4pPr marL="2057400" indent="0">
              <a:buNone/>
              <a:defRPr sz="2700">
                <a:solidFill>
                  <a:srgbClr val="F9F5EF"/>
                </a:solidFill>
              </a:defRPr>
            </a:lvl4pPr>
            <a:lvl5pPr marL="2743200" indent="0">
              <a:buNone/>
              <a:defRPr sz="2700">
                <a:solidFill>
                  <a:srgbClr val="F9F5EF"/>
                </a:solidFill>
              </a:defRPr>
            </a:lvl5pPr>
          </a:lstStyle>
          <a:p>
            <a:pPr lvl="0"/>
            <a:r>
              <a:rPr lang="en-US"/>
              <a:t>Lorem Ipsum</a:t>
            </a:r>
          </a:p>
        </p:txBody>
      </p:sp>
    </p:spTree>
    <p:extLst>
      <p:ext uri="{BB962C8B-B14F-4D97-AF65-F5344CB8AC3E}">
        <p14:creationId xmlns:p14="http://schemas.microsoft.com/office/powerpoint/2010/main" val="17987286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 cream 1">
    <p:bg>
      <p:bgPr>
        <a:solidFill>
          <a:srgbClr val="F8F5EE"/>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7971CE-C758-0412-5B34-3B4E91E62023}"/>
              </a:ext>
            </a:extLst>
          </p:cNvPr>
          <p:cNvSpPr/>
          <p:nvPr userDrawn="1"/>
        </p:nvSpPr>
        <p:spPr>
          <a:xfrm>
            <a:off x="1" y="0"/>
            <a:ext cx="3888065" cy="10287000"/>
          </a:xfrm>
          <a:prstGeom prst="rect">
            <a:avLst/>
          </a:prstGeom>
          <a:solidFill>
            <a:srgbClr val="084F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Rectangle 1">
            <a:extLst>
              <a:ext uri="{FF2B5EF4-FFF2-40B4-BE49-F238E27FC236}">
                <a16:creationId xmlns:a16="http://schemas.microsoft.com/office/drawing/2014/main" id="{082A512C-5A8E-105C-4716-12C5DAAB0A0C}"/>
              </a:ext>
            </a:extLst>
          </p:cNvPr>
          <p:cNvSpPr/>
          <p:nvPr userDrawn="1"/>
        </p:nvSpPr>
        <p:spPr>
          <a:xfrm>
            <a:off x="3888065" y="0"/>
            <a:ext cx="14814602" cy="10287000"/>
          </a:xfrm>
          <a:prstGeom prst="rect">
            <a:avLst/>
          </a:prstGeom>
          <a:solidFill>
            <a:srgbClr val="F8F5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3" name="TextBox 2">
            <a:extLst>
              <a:ext uri="{FF2B5EF4-FFF2-40B4-BE49-F238E27FC236}">
                <a16:creationId xmlns:a16="http://schemas.microsoft.com/office/drawing/2014/main" id="{D628811A-A514-C171-B0E6-B3B492098A04}"/>
              </a:ext>
            </a:extLst>
          </p:cNvPr>
          <p:cNvSpPr txBox="1"/>
          <p:nvPr userDrawn="1"/>
        </p:nvSpPr>
        <p:spPr>
          <a:xfrm rot="16200000">
            <a:off x="-3748998" y="2953449"/>
            <a:ext cx="11098983" cy="4085734"/>
          </a:xfrm>
          <a:prstGeom prst="rect">
            <a:avLst/>
          </a:prstGeom>
          <a:noFill/>
        </p:spPr>
        <p:txBody>
          <a:bodyPr wrap="square" rtlCol="0">
            <a:spAutoFit/>
          </a:bodyPr>
          <a:lstStyle/>
          <a:p>
            <a:r>
              <a:rPr lang="en-US" sz="25950">
                <a:solidFill>
                  <a:schemeClr val="bg1">
                    <a:alpha val="14000"/>
                  </a:schemeClr>
                </a:solidFill>
                <a:latin typeface="Georgia" panose="02040502050405020303" pitchFamily="18" charset="0"/>
                <a:cs typeface="Times New Roman" panose="02020603050405020304" pitchFamily="18" charset="0"/>
              </a:rPr>
              <a:t>agenda</a:t>
            </a:r>
          </a:p>
        </p:txBody>
      </p:sp>
      <p:sp>
        <p:nvSpPr>
          <p:cNvPr id="4" name="TextBox 3">
            <a:extLst>
              <a:ext uri="{FF2B5EF4-FFF2-40B4-BE49-F238E27FC236}">
                <a16:creationId xmlns:a16="http://schemas.microsoft.com/office/drawing/2014/main" id="{F6CD21FB-3D27-BADD-B226-755E11E04132}"/>
              </a:ext>
            </a:extLst>
          </p:cNvPr>
          <p:cNvSpPr txBox="1"/>
          <p:nvPr userDrawn="1"/>
        </p:nvSpPr>
        <p:spPr>
          <a:xfrm>
            <a:off x="5055642" y="532628"/>
            <a:ext cx="1316811" cy="9325630"/>
          </a:xfrm>
          <a:prstGeom prst="rect">
            <a:avLst/>
          </a:prstGeom>
          <a:noFill/>
        </p:spPr>
        <p:txBody>
          <a:bodyPr wrap="square" rtlCol="0">
            <a:spAutoFit/>
          </a:bodyPr>
          <a:lstStyle/>
          <a:p>
            <a:pPr algn="r"/>
            <a:r>
              <a:rPr lang="en-US" sz="15000" b="1">
                <a:solidFill>
                  <a:srgbClr val="094F2E"/>
                </a:solidFill>
                <a:latin typeface="Arial" panose="020B0604020202020204" pitchFamily="34" charset="0"/>
                <a:cs typeface="Arial" panose="020B0604020202020204" pitchFamily="34" charset="0"/>
              </a:rPr>
              <a:t>1</a:t>
            </a:r>
          </a:p>
          <a:p>
            <a:pPr algn="r"/>
            <a:r>
              <a:rPr lang="en-US" sz="15000" b="1">
                <a:solidFill>
                  <a:srgbClr val="094F2E"/>
                </a:solidFill>
                <a:latin typeface="Arial" panose="020B0604020202020204" pitchFamily="34" charset="0"/>
                <a:cs typeface="Arial" panose="020B0604020202020204" pitchFamily="34" charset="0"/>
              </a:rPr>
              <a:t>2</a:t>
            </a:r>
          </a:p>
          <a:p>
            <a:pPr algn="r"/>
            <a:r>
              <a:rPr lang="en-US" sz="15000" b="1">
                <a:solidFill>
                  <a:srgbClr val="094F2E"/>
                </a:solidFill>
                <a:latin typeface="Arial" panose="020B0604020202020204" pitchFamily="34" charset="0"/>
                <a:cs typeface="Arial" panose="020B0604020202020204" pitchFamily="34" charset="0"/>
              </a:rPr>
              <a:t>3</a:t>
            </a:r>
          </a:p>
          <a:p>
            <a:pPr algn="r"/>
            <a:r>
              <a:rPr lang="en-US" sz="15000" b="1">
                <a:solidFill>
                  <a:srgbClr val="094F2E"/>
                </a:solidFill>
                <a:latin typeface="Arial" panose="020B0604020202020204" pitchFamily="34" charset="0"/>
                <a:cs typeface="Arial" panose="020B0604020202020204" pitchFamily="34" charset="0"/>
              </a:rPr>
              <a:t>4</a:t>
            </a:r>
          </a:p>
        </p:txBody>
      </p:sp>
      <p:cxnSp>
        <p:nvCxnSpPr>
          <p:cNvPr id="13" name="Straight Connector 12">
            <a:extLst>
              <a:ext uri="{FF2B5EF4-FFF2-40B4-BE49-F238E27FC236}">
                <a16:creationId xmlns:a16="http://schemas.microsoft.com/office/drawing/2014/main" id="{A48929DD-05F3-A803-6CA5-F138B2E81387}"/>
              </a:ext>
            </a:extLst>
          </p:cNvPr>
          <p:cNvCxnSpPr>
            <a:cxnSpLocks/>
          </p:cNvCxnSpPr>
          <p:nvPr userDrawn="1"/>
        </p:nvCxnSpPr>
        <p:spPr>
          <a:xfrm>
            <a:off x="6889418" y="1028701"/>
            <a:ext cx="0" cy="1520942"/>
          </a:xfrm>
          <a:prstGeom prst="line">
            <a:avLst/>
          </a:prstGeom>
          <a:ln w="101600">
            <a:solidFill>
              <a:srgbClr val="6AA59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496D96B-0E56-DC86-F033-B2FF1B844DF1}"/>
              </a:ext>
            </a:extLst>
          </p:cNvPr>
          <p:cNvCxnSpPr>
            <a:cxnSpLocks/>
          </p:cNvCxnSpPr>
          <p:nvPr userDrawn="1"/>
        </p:nvCxnSpPr>
        <p:spPr>
          <a:xfrm>
            <a:off x="6889418" y="3304309"/>
            <a:ext cx="0" cy="1520942"/>
          </a:xfrm>
          <a:prstGeom prst="line">
            <a:avLst/>
          </a:prstGeom>
          <a:ln w="101600">
            <a:solidFill>
              <a:srgbClr val="0773BB"/>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14D7C1A-1D88-41C3-579C-AE9A02CC3213}"/>
              </a:ext>
            </a:extLst>
          </p:cNvPr>
          <p:cNvCxnSpPr>
            <a:cxnSpLocks/>
          </p:cNvCxnSpPr>
          <p:nvPr userDrawn="1"/>
        </p:nvCxnSpPr>
        <p:spPr>
          <a:xfrm>
            <a:off x="6889418" y="5595505"/>
            <a:ext cx="0" cy="1520942"/>
          </a:xfrm>
          <a:prstGeom prst="line">
            <a:avLst/>
          </a:prstGeom>
          <a:ln w="101600">
            <a:solidFill>
              <a:srgbClr val="686CB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22C72F1-F84C-6C61-262A-9ACCB96FBB56}"/>
              </a:ext>
            </a:extLst>
          </p:cNvPr>
          <p:cNvCxnSpPr>
            <a:cxnSpLocks/>
          </p:cNvCxnSpPr>
          <p:nvPr userDrawn="1"/>
        </p:nvCxnSpPr>
        <p:spPr>
          <a:xfrm>
            <a:off x="6889418" y="7871113"/>
            <a:ext cx="0" cy="1520942"/>
          </a:xfrm>
          <a:prstGeom prst="line">
            <a:avLst/>
          </a:prstGeom>
          <a:ln w="101600">
            <a:solidFill>
              <a:srgbClr val="FBB043"/>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CD68D92D-D59E-FA3F-8EDE-1395279824D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16623" y="8935322"/>
            <a:ext cx="3591389" cy="1224572"/>
          </a:xfrm>
          <a:prstGeom prst="rect">
            <a:avLst/>
          </a:prstGeom>
        </p:spPr>
      </p:pic>
      <p:sp>
        <p:nvSpPr>
          <p:cNvPr id="30" name="Text Placeholder 29">
            <a:extLst>
              <a:ext uri="{FF2B5EF4-FFF2-40B4-BE49-F238E27FC236}">
                <a16:creationId xmlns:a16="http://schemas.microsoft.com/office/drawing/2014/main" id="{720DEB0C-2301-B0CB-944C-654E3D10606C}"/>
              </a:ext>
            </a:extLst>
          </p:cNvPr>
          <p:cNvSpPr>
            <a:spLocks noGrp="1"/>
          </p:cNvSpPr>
          <p:nvPr>
            <p:ph type="body" sz="quarter" idx="13" hasCustomPrompt="1"/>
          </p:nvPr>
        </p:nvSpPr>
        <p:spPr>
          <a:xfrm>
            <a:off x="7406384" y="1102162"/>
            <a:ext cx="9494043" cy="745331"/>
          </a:xfrm>
        </p:spPr>
        <p:txBody>
          <a:bodyPr/>
          <a:lstStyle>
            <a:lvl1pPr marL="0" indent="0">
              <a:buNone/>
              <a:defRPr>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Lorem Ipsum</a:t>
            </a:r>
          </a:p>
        </p:txBody>
      </p:sp>
      <p:sp>
        <p:nvSpPr>
          <p:cNvPr id="32" name="Text Placeholder 31">
            <a:extLst>
              <a:ext uri="{FF2B5EF4-FFF2-40B4-BE49-F238E27FC236}">
                <a16:creationId xmlns:a16="http://schemas.microsoft.com/office/drawing/2014/main" id="{3A39B5C6-2F1B-5246-1FC1-26D696F33863}"/>
              </a:ext>
            </a:extLst>
          </p:cNvPr>
          <p:cNvSpPr>
            <a:spLocks noGrp="1"/>
          </p:cNvSpPr>
          <p:nvPr>
            <p:ph type="body" sz="quarter" idx="14" hasCustomPrompt="1"/>
          </p:nvPr>
        </p:nvSpPr>
        <p:spPr>
          <a:xfrm>
            <a:off x="7406384" y="1999914"/>
            <a:ext cx="9494043" cy="419100"/>
          </a:xfrm>
        </p:spPr>
        <p:txBody>
          <a:bodyPr/>
          <a:lstStyle>
            <a:lvl1pPr marL="0" indent="0">
              <a:buNone/>
              <a:defRPr sz="2400">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X Minutes</a:t>
            </a:r>
          </a:p>
        </p:txBody>
      </p:sp>
      <p:sp>
        <p:nvSpPr>
          <p:cNvPr id="33" name="Text Placeholder 29">
            <a:extLst>
              <a:ext uri="{FF2B5EF4-FFF2-40B4-BE49-F238E27FC236}">
                <a16:creationId xmlns:a16="http://schemas.microsoft.com/office/drawing/2014/main" id="{BFA58D19-ADA7-238D-FA1E-C5FEB916743B}"/>
              </a:ext>
            </a:extLst>
          </p:cNvPr>
          <p:cNvSpPr>
            <a:spLocks noGrp="1"/>
          </p:cNvSpPr>
          <p:nvPr>
            <p:ph type="body" sz="quarter" idx="15" hasCustomPrompt="1"/>
          </p:nvPr>
        </p:nvSpPr>
        <p:spPr>
          <a:xfrm>
            <a:off x="7406384" y="3322847"/>
            <a:ext cx="9494043" cy="745331"/>
          </a:xfrm>
        </p:spPr>
        <p:txBody>
          <a:bodyPr/>
          <a:lstStyle>
            <a:lvl1pPr marL="0" indent="0">
              <a:buNone/>
              <a:defRPr>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Lorem Ipsum</a:t>
            </a:r>
          </a:p>
        </p:txBody>
      </p:sp>
      <p:sp>
        <p:nvSpPr>
          <p:cNvPr id="34" name="Text Placeholder 31">
            <a:extLst>
              <a:ext uri="{FF2B5EF4-FFF2-40B4-BE49-F238E27FC236}">
                <a16:creationId xmlns:a16="http://schemas.microsoft.com/office/drawing/2014/main" id="{F65BD4BC-4C95-D236-1548-B7FBAA9E8EA3}"/>
              </a:ext>
            </a:extLst>
          </p:cNvPr>
          <p:cNvSpPr>
            <a:spLocks noGrp="1"/>
          </p:cNvSpPr>
          <p:nvPr>
            <p:ph type="body" sz="quarter" idx="16" hasCustomPrompt="1"/>
          </p:nvPr>
        </p:nvSpPr>
        <p:spPr>
          <a:xfrm>
            <a:off x="7406384" y="4220600"/>
            <a:ext cx="9494043" cy="419100"/>
          </a:xfrm>
        </p:spPr>
        <p:txBody>
          <a:bodyPr/>
          <a:lstStyle>
            <a:lvl1pPr marL="0" indent="0">
              <a:buNone/>
              <a:defRPr sz="2400">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X Minutes</a:t>
            </a:r>
          </a:p>
        </p:txBody>
      </p:sp>
      <p:sp>
        <p:nvSpPr>
          <p:cNvPr id="35" name="Text Placeholder 29">
            <a:extLst>
              <a:ext uri="{FF2B5EF4-FFF2-40B4-BE49-F238E27FC236}">
                <a16:creationId xmlns:a16="http://schemas.microsoft.com/office/drawing/2014/main" id="{FA26609B-08AB-36DC-9468-2D52D4FF8435}"/>
              </a:ext>
            </a:extLst>
          </p:cNvPr>
          <p:cNvSpPr>
            <a:spLocks noGrp="1"/>
          </p:cNvSpPr>
          <p:nvPr>
            <p:ph type="body" sz="quarter" idx="17" hasCustomPrompt="1"/>
          </p:nvPr>
        </p:nvSpPr>
        <p:spPr>
          <a:xfrm>
            <a:off x="7406384" y="5652389"/>
            <a:ext cx="9494043" cy="745331"/>
          </a:xfrm>
        </p:spPr>
        <p:txBody>
          <a:bodyPr/>
          <a:lstStyle>
            <a:lvl1pPr marL="0" indent="0">
              <a:buNone/>
              <a:defRPr>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Lorem Ipsum</a:t>
            </a:r>
          </a:p>
        </p:txBody>
      </p:sp>
      <p:sp>
        <p:nvSpPr>
          <p:cNvPr id="36" name="Text Placeholder 31">
            <a:extLst>
              <a:ext uri="{FF2B5EF4-FFF2-40B4-BE49-F238E27FC236}">
                <a16:creationId xmlns:a16="http://schemas.microsoft.com/office/drawing/2014/main" id="{8F9C49FA-D05E-BB49-7FEA-1E13915FD615}"/>
              </a:ext>
            </a:extLst>
          </p:cNvPr>
          <p:cNvSpPr>
            <a:spLocks noGrp="1"/>
          </p:cNvSpPr>
          <p:nvPr>
            <p:ph type="body" sz="quarter" idx="18" hasCustomPrompt="1"/>
          </p:nvPr>
        </p:nvSpPr>
        <p:spPr>
          <a:xfrm>
            <a:off x="7406384" y="6550141"/>
            <a:ext cx="9494043" cy="419100"/>
          </a:xfrm>
        </p:spPr>
        <p:txBody>
          <a:bodyPr/>
          <a:lstStyle>
            <a:lvl1pPr marL="0" indent="0">
              <a:buNone/>
              <a:defRPr sz="2400">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X Minutes</a:t>
            </a:r>
          </a:p>
        </p:txBody>
      </p:sp>
      <p:sp>
        <p:nvSpPr>
          <p:cNvPr id="37" name="Text Placeholder 29">
            <a:extLst>
              <a:ext uri="{FF2B5EF4-FFF2-40B4-BE49-F238E27FC236}">
                <a16:creationId xmlns:a16="http://schemas.microsoft.com/office/drawing/2014/main" id="{BFE90B00-591E-A6B7-3186-56F36F2DD463}"/>
              </a:ext>
            </a:extLst>
          </p:cNvPr>
          <p:cNvSpPr>
            <a:spLocks noGrp="1"/>
          </p:cNvSpPr>
          <p:nvPr>
            <p:ph type="body" sz="quarter" idx="19" hasCustomPrompt="1"/>
          </p:nvPr>
        </p:nvSpPr>
        <p:spPr>
          <a:xfrm>
            <a:off x="7406384" y="7960162"/>
            <a:ext cx="9494043" cy="745331"/>
          </a:xfrm>
        </p:spPr>
        <p:txBody>
          <a:bodyPr/>
          <a:lstStyle>
            <a:lvl1pPr marL="0" indent="0">
              <a:buNone/>
              <a:defRPr>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Lorem Ipsum</a:t>
            </a:r>
          </a:p>
        </p:txBody>
      </p:sp>
      <p:sp>
        <p:nvSpPr>
          <p:cNvPr id="38" name="Text Placeholder 31">
            <a:extLst>
              <a:ext uri="{FF2B5EF4-FFF2-40B4-BE49-F238E27FC236}">
                <a16:creationId xmlns:a16="http://schemas.microsoft.com/office/drawing/2014/main" id="{7D05F627-D8BF-BBF9-5C10-0EE0D824C198}"/>
              </a:ext>
            </a:extLst>
          </p:cNvPr>
          <p:cNvSpPr>
            <a:spLocks noGrp="1"/>
          </p:cNvSpPr>
          <p:nvPr>
            <p:ph type="body" sz="quarter" idx="20" hasCustomPrompt="1"/>
          </p:nvPr>
        </p:nvSpPr>
        <p:spPr>
          <a:xfrm>
            <a:off x="7406384" y="8857914"/>
            <a:ext cx="9494043" cy="419100"/>
          </a:xfrm>
        </p:spPr>
        <p:txBody>
          <a:bodyPr/>
          <a:lstStyle>
            <a:lvl1pPr marL="0" indent="0">
              <a:buNone/>
              <a:defRPr sz="2400">
                <a:solidFill>
                  <a:srgbClr val="084F2E"/>
                </a:solidFill>
              </a:defRPr>
            </a:lvl1pPr>
            <a:lvl2pPr marL="685800" indent="0">
              <a:buNone/>
              <a:defRPr>
                <a:solidFill>
                  <a:srgbClr val="084F2E"/>
                </a:solidFill>
              </a:defRPr>
            </a:lvl2pPr>
            <a:lvl3pPr marL="1371600" indent="0">
              <a:buNone/>
              <a:defRPr>
                <a:solidFill>
                  <a:srgbClr val="084F2E"/>
                </a:solidFill>
              </a:defRPr>
            </a:lvl3pPr>
            <a:lvl4pPr marL="2057400" indent="0">
              <a:buNone/>
              <a:defRPr>
                <a:solidFill>
                  <a:srgbClr val="084F2E"/>
                </a:solidFill>
              </a:defRPr>
            </a:lvl4pPr>
            <a:lvl5pPr marL="2743200" indent="0">
              <a:buNone/>
              <a:defRPr>
                <a:solidFill>
                  <a:srgbClr val="084F2E"/>
                </a:solidFill>
              </a:defRPr>
            </a:lvl5pPr>
          </a:lstStyle>
          <a:p>
            <a:pPr lvl="0"/>
            <a:r>
              <a:rPr lang="en-US"/>
              <a:t>X Minutes</a:t>
            </a:r>
          </a:p>
        </p:txBody>
      </p:sp>
    </p:spTree>
    <p:extLst>
      <p:ext uri="{BB962C8B-B14F-4D97-AF65-F5344CB8AC3E}">
        <p14:creationId xmlns:p14="http://schemas.microsoft.com/office/powerpoint/2010/main" val="1998402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 Cream 2">
    <p:bg>
      <p:bgPr>
        <a:solidFill>
          <a:srgbClr val="F8F5EE"/>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87971CE-C758-0412-5B34-3B4E91E62023}"/>
              </a:ext>
            </a:extLst>
          </p:cNvPr>
          <p:cNvSpPr/>
          <p:nvPr userDrawn="1"/>
        </p:nvSpPr>
        <p:spPr>
          <a:xfrm>
            <a:off x="1" y="0"/>
            <a:ext cx="3888065" cy="10287000"/>
          </a:xfrm>
          <a:prstGeom prst="rect">
            <a:avLst/>
          </a:prstGeom>
          <a:solidFill>
            <a:srgbClr val="084F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 name="Rectangle 1">
            <a:extLst>
              <a:ext uri="{FF2B5EF4-FFF2-40B4-BE49-F238E27FC236}">
                <a16:creationId xmlns:a16="http://schemas.microsoft.com/office/drawing/2014/main" id="{082A512C-5A8E-105C-4716-12C5DAAB0A0C}"/>
              </a:ext>
            </a:extLst>
          </p:cNvPr>
          <p:cNvSpPr/>
          <p:nvPr userDrawn="1"/>
        </p:nvSpPr>
        <p:spPr>
          <a:xfrm>
            <a:off x="3888065" y="0"/>
            <a:ext cx="14814602" cy="10287000"/>
          </a:xfrm>
          <a:prstGeom prst="rect">
            <a:avLst/>
          </a:prstGeom>
          <a:solidFill>
            <a:srgbClr val="F8F5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3" name="TextBox 2">
            <a:extLst>
              <a:ext uri="{FF2B5EF4-FFF2-40B4-BE49-F238E27FC236}">
                <a16:creationId xmlns:a16="http://schemas.microsoft.com/office/drawing/2014/main" id="{D628811A-A514-C171-B0E6-B3B492098A04}"/>
              </a:ext>
            </a:extLst>
          </p:cNvPr>
          <p:cNvSpPr txBox="1"/>
          <p:nvPr userDrawn="1"/>
        </p:nvSpPr>
        <p:spPr>
          <a:xfrm rot="16200000">
            <a:off x="-3748998" y="2953449"/>
            <a:ext cx="11098983" cy="4085734"/>
          </a:xfrm>
          <a:prstGeom prst="rect">
            <a:avLst/>
          </a:prstGeom>
          <a:noFill/>
        </p:spPr>
        <p:txBody>
          <a:bodyPr wrap="square" rtlCol="0">
            <a:spAutoFit/>
          </a:bodyPr>
          <a:lstStyle/>
          <a:p>
            <a:r>
              <a:rPr lang="en-US" sz="25950">
                <a:solidFill>
                  <a:schemeClr val="bg1">
                    <a:alpha val="14000"/>
                  </a:schemeClr>
                </a:solidFill>
                <a:latin typeface="Georgia" panose="02040502050405020303" pitchFamily="18" charset="0"/>
                <a:cs typeface="Times New Roman" panose="02020603050405020304" pitchFamily="18" charset="0"/>
              </a:rPr>
              <a:t>agenda</a:t>
            </a:r>
          </a:p>
        </p:txBody>
      </p:sp>
      <p:pic>
        <p:nvPicPr>
          <p:cNvPr id="17" name="Graphic 16">
            <a:extLst>
              <a:ext uri="{FF2B5EF4-FFF2-40B4-BE49-F238E27FC236}">
                <a16:creationId xmlns:a16="http://schemas.microsoft.com/office/drawing/2014/main" id="{CD68D92D-D59E-FA3F-8EDE-1395279824D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916623" y="8935322"/>
            <a:ext cx="3591389" cy="1224572"/>
          </a:xfrm>
          <a:prstGeom prst="rect">
            <a:avLst/>
          </a:prstGeom>
        </p:spPr>
      </p:pic>
      <p:sp>
        <p:nvSpPr>
          <p:cNvPr id="23" name="Text Placeholder 22">
            <a:extLst>
              <a:ext uri="{FF2B5EF4-FFF2-40B4-BE49-F238E27FC236}">
                <a16:creationId xmlns:a16="http://schemas.microsoft.com/office/drawing/2014/main" id="{7765373D-100E-8EBC-68D5-FBDF1AE0F77D}"/>
              </a:ext>
            </a:extLst>
          </p:cNvPr>
          <p:cNvSpPr>
            <a:spLocks noGrp="1"/>
          </p:cNvSpPr>
          <p:nvPr>
            <p:ph type="body" sz="quarter" idx="10"/>
          </p:nvPr>
        </p:nvSpPr>
        <p:spPr>
          <a:xfrm>
            <a:off x="4788694" y="1219200"/>
            <a:ext cx="13237368" cy="7715250"/>
          </a:xfrm>
        </p:spPr>
        <p:txBody>
          <a:bodyPr/>
          <a:lstStyle>
            <a:lvl1pPr marL="685800" indent="-685800">
              <a:buClr>
                <a:srgbClr val="6AA598"/>
              </a:buClr>
              <a:buFont typeface="+mj-lt"/>
              <a:buAutoNum type="arabicPeriod"/>
              <a:defRPr>
                <a:solidFill>
                  <a:srgbClr val="084F2E"/>
                </a:solidFill>
              </a:defRPr>
            </a:lvl1pPr>
            <a:lvl2pPr marL="1371600" indent="-685800">
              <a:buClr>
                <a:srgbClr val="6AA598"/>
              </a:buClr>
              <a:buFont typeface="+mj-lt"/>
              <a:buAutoNum type="arabicPeriod"/>
              <a:defRPr>
                <a:solidFill>
                  <a:srgbClr val="084F2E"/>
                </a:solidFill>
              </a:defRPr>
            </a:lvl2pPr>
            <a:lvl3pPr marL="1885950" indent="-514350">
              <a:buClr>
                <a:srgbClr val="6AA598"/>
              </a:buClr>
              <a:buFont typeface="+mj-lt"/>
              <a:buAutoNum type="arabicPeriod"/>
              <a:defRPr>
                <a:solidFill>
                  <a:srgbClr val="084F2E"/>
                </a:solidFill>
              </a:defRPr>
            </a:lvl3pPr>
            <a:lvl4pPr marL="2571750" indent="-514350">
              <a:buClr>
                <a:srgbClr val="6AA598"/>
              </a:buClr>
              <a:buFont typeface="+mj-lt"/>
              <a:buAutoNum type="arabicPeriod"/>
              <a:defRPr>
                <a:solidFill>
                  <a:srgbClr val="084F2E"/>
                </a:solidFill>
              </a:defRPr>
            </a:lvl4pPr>
            <a:lvl5pPr marL="3257550" indent="-514350">
              <a:buClr>
                <a:srgbClr val="6AA598"/>
              </a:buClr>
              <a:buFont typeface="+mj-lt"/>
              <a:buAutoNum type="arabicPeriod"/>
              <a:defRPr>
                <a:solidFill>
                  <a:srgbClr val="084F2E"/>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95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and text box">
    <p:bg>
      <p:bgPr>
        <a:solidFill>
          <a:srgbClr val="F8F5E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18837" y="1828801"/>
            <a:ext cx="16459200" cy="6972302"/>
          </a:xfrm>
        </p:spPr>
        <p:txBody>
          <a:bodyPr>
            <a:normAutofit/>
          </a:bodyPr>
          <a:lstStyle>
            <a:lvl1pPr>
              <a:defRPr sz="3600">
                <a:latin typeface="+mn-lt"/>
                <a:ea typeface="Verdana" panose="020B0604030504040204" pitchFamily="34" charset="0"/>
                <a:cs typeface="Verdana" panose="020B0604030504040204" pitchFamily="34" charset="0"/>
              </a:defRPr>
            </a:lvl1pPr>
            <a:lvl2pPr marL="1114425" indent="-428625">
              <a:buFont typeface="Courier New" panose="02070309020205020404" pitchFamily="49" charset="0"/>
              <a:buChar char="o"/>
              <a:defRPr sz="3000">
                <a:latin typeface="+mn-lt"/>
                <a:ea typeface="Verdana" panose="020B0604030504040204" pitchFamily="34" charset="0"/>
                <a:cs typeface="Verdana" panose="020B0604030504040204" pitchFamily="34" charset="0"/>
              </a:defRPr>
            </a:lvl2pPr>
            <a:lvl3pPr>
              <a:defRPr sz="2700">
                <a:latin typeface="+mn-lt"/>
                <a:ea typeface="Verdana" panose="020B0604030504040204" pitchFamily="34" charset="0"/>
                <a:cs typeface="Verdana" panose="020B0604030504040204" pitchFamily="34" charset="0"/>
              </a:defRPr>
            </a:lvl3pPr>
            <a:lvl4pPr>
              <a:defRPr sz="2400">
                <a:latin typeface="+mn-lt"/>
                <a:ea typeface="Verdana" panose="020B0604030504040204" pitchFamily="34" charset="0"/>
                <a:cs typeface="Verdana" panose="020B0604030504040204" pitchFamily="34" charset="0"/>
              </a:defRPr>
            </a:lvl4pPr>
            <a:lvl5pPr>
              <a:defRPr sz="2400">
                <a:latin typeface="+mn-lt"/>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p:txBody>
      </p:sp>
      <p:sp>
        <p:nvSpPr>
          <p:cNvPr id="14" name="Title 1">
            <a:extLst>
              <a:ext uri="{FF2B5EF4-FFF2-40B4-BE49-F238E27FC236}">
                <a16:creationId xmlns:a16="http://schemas.microsoft.com/office/drawing/2014/main" id="{AFB166F3-AC9E-45C3-9FBE-93B50965C5E7}"/>
              </a:ext>
            </a:extLst>
          </p:cNvPr>
          <p:cNvSpPr>
            <a:spLocks noGrp="1"/>
          </p:cNvSpPr>
          <p:nvPr>
            <p:ph type="title" hasCustomPrompt="1"/>
          </p:nvPr>
        </p:nvSpPr>
        <p:spPr>
          <a:xfrm>
            <a:off x="918837" y="640828"/>
            <a:ext cx="16459200" cy="808409"/>
          </a:xfrm>
        </p:spPr>
        <p:txBody>
          <a:bodyPr tIns="0" anchor="t">
            <a:noAutofit/>
          </a:bodyPr>
          <a:lstStyle>
            <a:lvl1pPr algn="l">
              <a:defRPr sz="4800" b="0" i="0">
                <a:latin typeface="Georgia" panose="02040502050405020303" pitchFamily="18" charset="0"/>
                <a:ea typeface="Verdana" panose="020B0604030504040204" pitchFamily="34" charset="0"/>
                <a:cs typeface="Verdana" panose="020B0604030504040204" pitchFamily="34" charset="0"/>
              </a:defRPr>
            </a:lvl1pPr>
          </a:lstStyle>
          <a:p>
            <a:r>
              <a:rPr lang="en-US"/>
              <a:t>[Slide Title]</a:t>
            </a:r>
          </a:p>
        </p:txBody>
      </p:sp>
      <p:pic>
        <p:nvPicPr>
          <p:cNvPr id="9" name="Graphic 8">
            <a:extLst>
              <a:ext uri="{FF2B5EF4-FFF2-40B4-BE49-F238E27FC236}">
                <a16:creationId xmlns:a16="http://schemas.microsoft.com/office/drawing/2014/main" id="{05920162-C873-0802-0876-E794CB2D661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2" name="Straight Connector 11">
            <a:extLst>
              <a:ext uri="{FF2B5EF4-FFF2-40B4-BE49-F238E27FC236}">
                <a16:creationId xmlns:a16="http://schemas.microsoft.com/office/drawing/2014/main" id="{E4BFBF13-13D1-1FEE-DE07-320127B5B4FA}"/>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F70393C1-1A83-DB2E-12A0-31F54B2440C4}"/>
              </a:ext>
            </a:extLst>
          </p:cNvPr>
          <p:cNvSpPr>
            <a:spLocks noGrp="1"/>
          </p:cNvSpPr>
          <p:nvPr>
            <p:ph type="ftr" sz="quarter" idx="11"/>
          </p:nvPr>
        </p:nvSpPr>
        <p:spPr>
          <a:xfrm>
            <a:off x="557180" y="9640021"/>
            <a:ext cx="14106840" cy="545048"/>
          </a:xfrm>
          <a:prstGeom prst="rect">
            <a:avLst/>
          </a:prstGeom>
        </p:spPr>
        <p:txBody>
          <a:bodyPr anchor="ctr"/>
          <a:lstStyle>
            <a:lvl1pPr algn="l">
              <a:defRPr sz="1500">
                <a:solidFill>
                  <a:schemeClr val="bg1">
                    <a:lumMod val="50000"/>
                  </a:schemeClr>
                </a:solidFill>
              </a:defRPr>
            </a:lvl1pPr>
          </a:lstStyle>
          <a:p>
            <a:r>
              <a:rPr lang="en-US"/>
              <a:t>Source:</a:t>
            </a:r>
          </a:p>
        </p:txBody>
      </p:sp>
      <p:sp>
        <p:nvSpPr>
          <p:cNvPr id="15" name="Slide Number Placeholder 22">
            <a:extLst>
              <a:ext uri="{FF2B5EF4-FFF2-40B4-BE49-F238E27FC236}">
                <a16:creationId xmlns:a16="http://schemas.microsoft.com/office/drawing/2014/main" id="{19B8EBAA-E44F-997B-0D64-7D540F8E533A}"/>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25555478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itle and text box - no logo">
    <p:bg>
      <p:bgPr>
        <a:solidFill>
          <a:srgbClr val="F8F5EE"/>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918837" y="1828801"/>
            <a:ext cx="16459200" cy="6972302"/>
          </a:xfrm>
        </p:spPr>
        <p:txBody>
          <a:bodyPr>
            <a:normAutofit/>
          </a:bodyPr>
          <a:lstStyle>
            <a:lvl1pPr>
              <a:defRPr sz="3600">
                <a:latin typeface="+mn-lt"/>
                <a:ea typeface="Verdana" panose="020B0604030504040204" pitchFamily="34" charset="0"/>
                <a:cs typeface="Verdana" panose="020B0604030504040204" pitchFamily="34" charset="0"/>
              </a:defRPr>
            </a:lvl1pPr>
            <a:lvl2pPr marL="1114425" indent="-428625">
              <a:buFont typeface="Courier New" panose="02070309020205020404" pitchFamily="49" charset="0"/>
              <a:buChar char="o"/>
              <a:defRPr sz="3000">
                <a:latin typeface="+mn-lt"/>
                <a:ea typeface="Verdana" panose="020B0604030504040204" pitchFamily="34" charset="0"/>
                <a:cs typeface="Verdana" panose="020B0604030504040204" pitchFamily="34" charset="0"/>
              </a:defRPr>
            </a:lvl2pPr>
            <a:lvl3pPr>
              <a:defRPr sz="2700">
                <a:latin typeface="+mn-lt"/>
                <a:ea typeface="Verdana" panose="020B0604030504040204" pitchFamily="34" charset="0"/>
                <a:cs typeface="Verdana" panose="020B0604030504040204" pitchFamily="34" charset="0"/>
              </a:defRPr>
            </a:lvl3pPr>
            <a:lvl4pPr>
              <a:defRPr sz="2400">
                <a:latin typeface="+mn-lt"/>
                <a:ea typeface="Verdana" panose="020B0604030504040204" pitchFamily="34" charset="0"/>
                <a:cs typeface="Verdana" panose="020B0604030504040204" pitchFamily="34" charset="0"/>
              </a:defRPr>
            </a:lvl4pPr>
            <a:lvl5pPr>
              <a:defRPr sz="2400">
                <a:latin typeface="+mn-lt"/>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p:txBody>
      </p:sp>
      <p:sp>
        <p:nvSpPr>
          <p:cNvPr id="14" name="Title 1">
            <a:extLst>
              <a:ext uri="{FF2B5EF4-FFF2-40B4-BE49-F238E27FC236}">
                <a16:creationId xmlns:a16="http://schemas.microsoft.com/office/drawing/2014/main" id="{AFB166F3-AC9E-45C3-9FBE-93B50965C5E7}"/>
              </a:ext>
            </a:extLst>
          </p:cNvPr>
          <p:cNvSpPr>
            <a:spLocks noGrp="1"/>
          </p:cNvSpPr>
          <p:nvPr>
            <p:ph type="title" hasCustomPrompt="1"/>
          </p:nvPr>
        </p:nvSpPr>
        <p:spPr>
          <a:xfrm>
            <a:off x="918837" y="640828"/>
            <a:ext cx="16459200" cy="808409"/>
          </a:xfrm>
        </p:spPr>
        <p:txBody>
          <a:bodyPr tIns="0" anchor="t">
            <a:noAutofit/>
          </a:bodyPr>
          <a:lstStyle>
            <a:lvl1pPr algn="l">
              <a:defRPr sz="4800" b="0" i="0">
                <a:latin typeface="Georgia" panose="02040502050405020303" pitchFamily="18" charset="0"/>
                <a:ea typeface="Verdana" panose="020B0604030504040204" pitchFamily="34" charset="0"/>
                <a:cs typeface="Verdana" panose="020B0604030504040204" pitchFamily="34" charset="0"/>
              </a:defRPr>
            </a:lvl1pPr>
          </a:lstStyle>
          <a:p>
            <a:r>
              <a:rPr lang="en-US"/>
              <a:t>[Slide Title]</a:t>
            </a:r>
          </a:p>
        </p:txBody>
      </p:sp>
      <p:cxnSp>
        <p:nvCxnSpPr>
          <p:cNvPr id="12" name="Straight Connector 11">
            <a:extLst>
              <a:ext uri="{FF2B5EF4-FFF2-40B4-BE49-F238E27FC236}">
                <a16:creationId xmlns:a16="http://schemas.microsoft.com/office/drawing/2014/main" id="{E4BFBF13-13D1-1FEE-DE07-320127B5B4FA}"/>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13" name="Footer Placeholder 4">
            <a:extLst>
              <a:ext uri="{FF2B5EF4-FFF2-40B4-BE49-F238E27FC236}">
                <a16:creationId xmlns:a16="http://schemas.microsoft.com/office/drawing/2014/main" id="{F70393C1-1A83-DB2E-12A0-31F54B2440C4}"/>
              </a:ext>
            </a:extLst>
          </p:cNvPr>
          <p:cNvSpPr>
            <a:spLocks noGrp="1"/>
          </p:cNvSpPr>
          <p:nvPr>
            <p:ph type="ftr" sz="quarter" idx="11"/>
          </p:nvPr>
        </p:nvSpPr>
        <p:spPr>
          <a:xfrm>
            <a:off x="557180" y="9640021"/>
            <a:ext cx="14106840" cy="545048"/>
          </a:xfrm>
          <a:prstGeom prst="rect">
            <a:avLst/>
          </a:prstGeom>
        </p:spPr>
        <p:txBody>
          <a:bodyPr anchor="ctr"/>
          <a:lstStyle>
            <a:lvl1pPr algn="l">
              <a:defRPr sz="1500">
                <a:solidFill>
                  <a:schemeClr val="bg1">
                    <a:lumMod val="50000"/>
                  </a:schemeClr>
                </a:solidFill>
              </a:defRPr>
            </a:lvl1pPr>
          </a:lstStyle>
          <a:p>
            <a:r>
              <a:rPr lang="en-US"/>
              <a:t>Source:</a:t>
            </a:r>
          </a:p>
        </p:txBody>
      </p:sp>
      <p:sp>
        <p:nvSpPr>
          <p:cNvPr id="15" name="Slide Number Placeholder 22">
            <a:extLst>
              <a:ext uri="{FF2B5EF4-FFF2-40B4-BE49-F238E27FC236}">
                <a16:creationId xmlns:a16="http://schemas.microsoft.com/office/drawing/2014/main" id="{19B8EBAA-E44F-997B-0D64-7D540F8E533A}"/>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2738790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lumns">
    <p:bg>
      <p:bgPr>
        <a:solidFill>
          <a:srgbClr val="F8F5EE"/>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1EA9FB8-1665-47D1-B1A2-27D040168133}"/>
              </a:ext>
            </a:extLst>
          </p:cNvPr>
          <p:cNvSpPr>
            <a:spLocks noGrp="1"/>
          </p:cNvSpPr>
          <p:nvPr>
            <p:ph type="body" sz="quarter" idx="13"/>
          </p:nvPr>
        </p:nvSpPr>
        <p:spPr>
          <a:xfrm>
            <a:off x="914399" y="2971800"/>
            <a:ext cx="8074058" cy="6172200"/>
          </a:xfrm>
        </p:spPr>
        <p:txBody>
          <a:bodyPr/>
          <a:lstStyle>
            <a:lvl2pPr marL="1114425" indent="-428625">
              <a:buFont typeface="Courier New" panose="02070309020205020404" pitchFamily="49" charset="0"/>
              <a:buChar char="o"/>
              <a:defRPr/>
            </a:lvl2pPr>
          </a:lstStyle>
          <a:p>
            <a:pPr lvl="0"/>
            <a:r>
              <a:rPr lang="en-US"/>
              <a:t>Click to edit Master text styles</a:t>
            </a:r>
          </a:p>
          <a:p>
            <a:pPr lvl="1"/>
            <a:r>
              <a:rPr lang="en-US"/>
              <a:t>Second level</a:t>
            </a:r>
          </a:p>
          <a:p>
            <a:pPr lvl="2"/>
            <a:r>
              <a:rPr lang="en-US"/>
              <a:t>Third level</a:t>
            </a:r>
          </a:p>
        </p:txBody>
      </p:sp>
      <p:sp>
        <p:nvSpPr>
          <p:cNvPr id="8" name="Text Placeholder 7">
            <a:extLst>
              <a:ext uri="{FF2B5EF4-FFF2-40B4-BE49-F238E27FC236}">
                <a16:creationId xmlns:a16="http://schemas.microsoft.com/office/drawing/2014/main" id="{EAE7E7E6-1F7D-42BE-9D80-8E3278A225C9}"/>
              </a:ext>
            </a:extLst>
          </p:cNvPr>
          <p:cNvSpPr>
            <a:spLocks noGrp="1"/>
          </p:cNvSpPr>
          <p:nvPr>
            <p:ph type="body" sz="quarter" idx="16" hasCustomPrompt="1"/>
          </p:nvPr>
        </p:nvSpPr>
        <p:spPr>
          <a:xfrm>
            <a:off x="914399" y="2045726"/>
            <a:ext cx="8074058" cy="685800"/>
          </a:xfrm>
        </p:spPr>
        <p:txBody>
          <a:bodyPr/>
          <a:lstStyle>
            <a:lvl1pPr marL="0" indent="0" algn="ctr">
              <a:buNone/>
              <a:defRPr sz="2700" b="1">
                <a:solidFill>
                  <a:srgbClr val="094F2E"/>
                </a:solidFill>
              </a:defRPr>
            </a:lvl1pPr>
          </a:lstStyle>
          <a:p>
            <a:pPr lvl="0"/>
            <a:r>
              <a:rPr lang="en-US"/>
              <a:t>HEADER</a:t>
            </a:r>
          </a:p>
        </p:txBody>
      </p:sp>
      <p:cxnSp>
        <p:nvCxnSpPr>
          <p:cNvPr id="12" name="Straight Connector 11">
            <a:extLst>
              <a:ext uri="{FF2B5EF4-FFF2-40B4-BE49-F238E27FC236}">
                <a16:creationId xmlns:a16="http://schemas.microsoft.com/office/drawing/2014/main" id="{8A90A1DF-1EE7-BDB9-4AD6-1039665D944A}"/>
              </a:ext>
            </a:extLst>
          </p:cNvPr>
          <p:cNvCxnSpPr>
            <a:cxnSpLocks/>
          </p:cNvCxnSpPr>
          <p:nvPr userDrawn="1"/>
        </p:nvCxnSpPr>
        <p:spPr>
          <a:xfrm>
            <a:off x="914400" y="2731526"/>
            <a:ext cx="7116417" cy="0"/>
          </a:xfrm>
          <a:prstGeom prst="line">
            <a:avLst/>
          </a:prstGeom>
          <a:ln w="22225">
            <a:solidFill>
              <a:srgbClr val="094F2E"/>
            </a:solidFill>
          </a:ln>
        </p:spPr>
        <p:style>
          <a:lnRef idx="1">
            <a:schemeClr val="accent1"/>
          </a:lnRef>
          <a:fillRef idx="0">
            <a:schemeClr val="accent1"/>
          </a:fillRef>
          <a:effectRef idx="0">
            <a:schemeClr val="accent1"/>
          </a:effectRef>
          <a:fontRef idx="minor">
            <a:schemeClr val="tx1"/>
          </a:fontRef>
        </p:style>
      </p:cxnSp>
      <p:sp>
        <p:nvSpPr>
          <p:cNvPr id="16" name="Text Placeholder 5">
            <a:extLst>
              <a:ext uri="{FF2B5EF4-FFF2-40B4-BE49-F238E27FC236}">
                <a16:creationId xmlns:a16="http://schemas.microsoft.com/office/drawing/2014/main" id="{7A32B442-A832-D3C7-5993-7CF0791D3C48}"/>
              </a:ext>
            </a:extLst>
          </p:cNvPr>
          <p:cNvSpPr>
            <a:spLocks noGrp="1"/>
          </p:cNvSpPr>
          <p:nvPr>
            <p:ph type="body" sz="quarter" idx="17"/>
          </p:nvPr>
        </p:nvSpPr>
        <p:spPr>
          <a:xfrm>
            <a:off x="9208292" y="2971800"/>
            <a:ext cx="8074058" cy="6172200"/>
          </a:xfrm>
        </p:spPr>
        <p:txBody>
          <a:bodyPr/>
          <a:lstStyle>
            <a:lvl2pPr marL="1114425" indent="-428625">
              <a:buFont typeface="Courier New" panose="02070309020205020404" pitchFamily="49" charset="0"/>
              <a:buChar char="o"/>
              <a:defRPr/>
            </a:lvl2pPr>
          </a:lstStyle>
          <a:p>
            <a:pPr lvl="0"/>
            <a:r>
              <a:rPr lang="en-US"/>
              <a:t>Click to edit Master text styles</a:t>
            </a:r>
          </a:p>
          <a:p>
            <a:pPr lvl="1"/>
            <a:r>
              <a:rPr lang="en-US"/>
              <a:t>Second level</a:t>
            </a:r>
          </a:p>
          <a:p>
            <a:pPr lvl="2"/>
            <a:r>
              <a:rPr lang="en-US"/>
              <a:t>Third level</a:t>
            </a:r>
          </a:p>
        </p:txBody>
      </p:sp>
      <p:sp>
        <p:nvSpPr>
          <p:cNvPr id="17" name="Text Placeholder 7">
            <a:extLst>
              <a:ext uri="{FF2B5EF4-FFF2-40B4-BE49-F238E27FC236}">
                <a16:creationId xmlns:a16="http://schemas.microsoft.com/office/drawing/2014/main" id="{FC57080A-AF6E-AA1F-FDD8-F2FEB807F0C1}"/>
              </a:ext>
            </a:extLst>
          </p:cNvPr>
          <p:cNvSpPr>
            <a:spLocks noGrp="1"/>
          </p:cNvSpPr>
          <p:nvPr>
            <p:ph type="body" sz="quarter" idx="18" hasCustomPrompt="1"/>
          </p:nvPr>
        </p:nvSpPr>
        <p:spPr>
          <a:xfrm>
            <a:off x="9208292" y="2045726"/>
            <a:ext cx="8074058" cy="685800"/>
          </a:xfrm>
        </p:spPr>
        <p:txBody>
          <a:bodyPr/>
          <a:lstStyle>
            <a:lvl1pPr marL="0" indent="0" algn="ctr">
              <a:buNone/>
              <a:defRPr sz="2700" b="1">
                <a:solidFill>
                  <a:srgbClr val="094F2E"/>
                </a:solidFill>
              </a:defRPr>
            </a:lvl1pPr>
          </a:lstStyle>
          <a:p>
            <a:pPr lvl="0"/>
            <a:r>
              <a:rPr lang="en-US"/>
              <a:t>HEADER</a:t>
            </a:r>
          </a:p>
        </p:txBody>
      </p:sp>
      <p:cxnSp>
        <p:nvCxnSpPr>
          <p:cNvPr id="18" name="Straight Connector 17">
            <a:extLst>
              <a:ext uri="{FF2B5EF4-FFF2-40B4-BE49-F238E27FC236}">
                <a16:creationId xmlns:a16="http://schemas.microsoft.com/office/drawing/2014/main" id="{767BE936-4986-D453-D7AE-25EA7218DE18}"/>
              </a:ext>
            </a:extLst>
          </p:cNvPr>
          <p:cNvCxnSpPr>
            <a:cxnSpLocks/>
          </p:cNvCxnSpPr>
          <p:nvPr userDrawn="1"/>
        </p:nvCxnSpPr>
        <p:spPr>
          <a:xfrm>
            <a:off x="8988457" y="2731526"/>
            <a:ext cx="8293892" cy="0"/>
          </a:xfrm>
          <a:prstGeom prst="line">
            <a:avLst/>
          </a:prstGeom>
          <a:ln w="22225">
            <a:solidFill>
              <a:srgbClr val="094F2E"/>
            </a:solidFill>
          </a:ln>
        </p:spPr>
        <p:style>
          <a:lnRef idx="1">
            <a:schemeClr val="accent1"/>
          </a:lnRef>
          <a:fillRef idx="0">
            <a:schemeClr val="accent1"/>
          </a:fillRef>
          <a:effectRef idx="0">
            <a:schemeClr val="accent1"/>
          </a:effectRef>
          <a:fontRef idx="minor">
            <a:schemeClr val="tx1"/>
          </a:fontRef>
        </p:style>
      </p:cxnSp>
      <p:sp>
        <p:nvSpPr>
          <p:cNvPr id="22" name="Footer Placeholder 4">
            <a:extLst>
              <a:ext uri="{FF2B5EF4-FFF2-40B4-BE49-F238E27FC236}">
                <a16:creationId xmlns:a16="http://schemas.microsoft.com/office/drawing/2014/main" id="{C5471059-E2B3-7E66-DA68-597EB92776E4}"/>
              </a:ext>
            </a:extLst>
          </p:cNvPr>
          <p:cNvSpPr>
            <a:spLocks noGrp="1"/>
          </p:cNvSpPr>
          <p:nvPr>
            <p:ph type="ftr" sz="quarter" idx="11"/>
          </p:nvPr>
        </p:nvSpPr>
        <p:spPr>
          <a:xfrm>
            <a:off x="557180" y="9640021"/>
            <a:ext cx="14106840" cy="545048"/>
          </a:xfrm>
          <a:prstGeom prst="rect">
            <a:avLst/>
          </a:prstGeom>
        </p:spPr>
        <p:txBody>
          <a:bodyPr anchor="ctr"/>
          <a:lstStyle>
            <a:lvl1pPr algn="l">
              <a:defRPr sz="1500">
                <a:solidFill>
                  <a:schemeClr val="bg1">
                    <a:lumMod val="50000"/>
                  </a:schemeClr>
                </a:solidFill>
              </a:defRPr>
            </a:lvl1pPr>
          </a:lstStyle>
          <a:p>
            <a:r>
              <a:rPr lang="en-US"/>
              <a:t>Source:</a:t>
            </a:r>
          </a:p>
        </p:txBody>
      </p:sp>
      <p:pic>
        <p:nvPicPr>
          <p:cNvPr id="10" name="Graphic 9">
            <a:extLst>
              <a:ext uri="{FF2B5EF4-FFF2-40B4-BE49-F238E27FC236}">
                <a16:creationId xmlns:a16="http://schemas.microsoft.com/office/drawing/2014/main" id="{1E60B3E6-160D-16CC-3F55-D291D436A0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F1CF214B-564C-B866-3A69-0EACF63881B8}"/>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13" name="Slide Number Placeholder 22">
            <a:extLst>
              <a:ext uri="{FF2B5EF4-FFF2-40B4-BE49-F238E27FC236}">
                <a16:creationId xmlns:a16="http://schemas.microsoft.com/office/drawing/2014/main" id="{013E6D2E-3345-15BF-54AA-F9F583EF7F2A}"/>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
        <p:nvSpPr>
          <p:cNvPr id="2" name="Title 1">
            <a:extLst>
              <a:ext uri="{FF2B5EF4-FFF2-40B4-BE49-F238E27FC236}">
                <a16:creationId xmlns:a16="http://schemas.microsoft.com/office/drawing/2014/main" id="{6FA66C74-52C3-AE5B-E660-232C9EAC5043}"/>
              </a:ext>
            </a:extLst>
          </p:cNvPr>
          <p:cNvSpPr>
            <a:spLocks noGrp="1"/>
          </p:cNvSpPr>
          <p:nvPr>
            <p:ph type="title" hasCustomPrompt="1"/>
          </p:nvPr>
        </p:nvSpPr>
        <p:spPr>
          <a:xfrm>
            <a:off x="918837" y="640828"/>
            <a:ext cx="16459200" cy="808409"/>
          </a:xfrm>
        </p:spPr>
        <p:txBody>
          <a:bodyPr tIns="0" anchor="t">
            <a:noAutofit/>
          </a:bodyPr>
          <a:lstStyle>
            <a:lvl1pPr algn="l">
              <a:defRPr sz="4800" b="0" i="0">
                <a:latin typeface="Georgia" panose="02040502050405020303" pitchFamily="18" charset="0"/>
                <a:ea typeface="Verdana" panose="020B0604030504040204" pitchFamily="34" charset="0"/>
                <a:cs typeface="Verdana" panose="020B0604030504040204" pitchFamily="34" charset="0"/>
              </a:defRPr>
            </a:lvl1pPr>
          </a:lstStyle>
          <a:p>
            <a:r>
              <a:rPr lang="en-US"/>
              <a:t>[Slide Title]</a:t>
            </a:r>
          </a:p>
        </p:txBody>
      </p:sp>
    </p:spTree>
    <p:extLst>
      <p:ext uri="{BB962C8B-B14F-4D97-AF65-F5344CB8AC3E}">
        <p14:creationId xmlns:p14="http://schemas.microsoft.com/office/powerpoint/2010/main" val="1342467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lumns">
    <p:bg>
      <p:bgPr>
        <a:solidFill>
          <a:srgbClr val="F8F5EE"/>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1EA9FB8-1665-47D1-B1A2-27D040168133}"/>
              </a:ext>
            </a:extLst>
          </p:cNvPr>
          <p:cNvSpPr>
            <a:spLocks noGrp="1"/>
          </p:cNvSpPr>
          <p:nvPr>
            <p:ph type="body" sz="quarter" idx="13"/>
          </p:nvPr>
        </p:nvSpPr>
        <p:spPr>
          <a:xfrm>
            <a:off x="914400" y="2971800"/>
            <a:ext cx="5212080" cy="6172200"/>
          </a:xfrm>
        </p:spPr>
        <p:txBody>
          <a:bodyPr/>
          <a:lstStyle>
            <a:lvl2pPr marL="1114425" indent="-428625">
              <a:buFont typeface="Courier New" panose="02070309020205020404" pitchFamily="49" charset="0"/>
              <a:buChar char="o"/>
              <a:defRPr/>
            </a:lvl2pPr>
          </a:lstStyle>
          <a:p>
            <a:pPr lvl="0"/>
            <a:r>
              <a:rPr lang="en-US"/>
              <a:t>Click to edit Master text styles</a:t>
            </a:r>
          </a:p>
          <a:p>
            <a:pPr lvl="1"/>
            <a:r>
              <a:rPr lang="en-US"/>
              <a:t>Second level</a:t>
            </a:r>
          </a:p>
          <a:p>
            <a:pPr lvl="2"/>
            <a:r>
              <a:rPr lang="en-US"/>
              <a:t>Third level</a:t>
            </a:r>
          </a:p>
        </p:txBody>
      </p:sp>
      <p:sp>
        <p:nvSpPr>
          <p:cNvPr id="20" name="Text Placeholder 5">
            <a:extLst>
              <a:ext uri="{FF2B5EF4-FFF2-40B4-BE49-F238E27FC236}">
                <a16:creationId xmlns:a16="http://schemas.microsoft.com/office/drawing/2014/main" id="{34488159-7A4A-45DA-84E8-049F681838C9}"/>
              </a:ext>
            </a:extLst>
          </p:cNvPr>
          <p:cNvSpPr>
            <a:spLocks noGrp="1"/>
          </p:cNvSpPr>
          <p:nvPr>
            <p:ph type="body" sz="quarter" idx="14"/>
          </p:nvPr>
        </p:nvSpPr>
        <p:spPr>
          <a:xfrm>
            <a:off x="6537960" y="2971800"/>
            <a:ext cx="5212080" cy="6172200"/>
          </a:xfrm>
        </p:spPr>
        <p:txBody>
          <a:bodyPr/>
          <a:lstStyle>
            <a:lvl2pPr marL="1114425" indent="-428625">
              <a:buFont typeface="Courier New" panose="02070309020205020404" pitchFamily="49" charset="0"/>
              <a:buChar char="o"/>
              <a:defRPr/>
            </a:lvl2pPr>
          </a:lstStyle>
          <a:p>
            <a:pPr lvl="0"/>
            <a:r>
              <a:rPr lang="en-US"/>
              <a:t>Click to edit Master text styles</a:t>
            </a:r>
          </a:p>
          <a:p>
            <a:pPr lvl="1"/>
            <a:r>
              <a:rPr lang="en-US"/>
              <a:t>Second level</a:t>
            </a:r>
          </a:p>
          <a:p>
            <a:pPr lvl="2"/>
            <a:r>
              <a:rPr lang="en-US"/>
              <a:t>Third level</a:t>
            </a:r>
          </a:p>
        </p:txBody>
      </p:sp>
      <p:sp>
        <p:nvSpPr>
          <p:cNvPr id="21" name="Text Placeholder 5">
            <a:extLst>
              <a:ext uri="{FF2B5EF4-FFF2-40B4-BE49-F238E27FC236}">
                <a16:creationId xmlns:a16="http://schemas.microsoft.com/office/drawing/2014/main" id="{072B16B4-6A08-4494-8145-03712D42AEE3}"/>
              </a:ext>
            </a:extLst>
          </p:cNvPr>
          <p:cNvSpPr>
            <a:spLocks noGrp="1"/>
          </p:cNvSpPr>
          <p:nvPr>
            <p:ph type="body" sz="quarter" idx="15"/>
          </p:nvPr>
        </p:nvSpPr>
        <p:spPr>
          <a:xfrm>
            <a:off x="12161520" y="2971800"/>
            <a:ext cx="5212080" cy="6172200"/>
          </a:xfrm>
        </p:spPr>
        <p:txBody>
          <a:bodyPr/>
          <a:lstStyle>
            <a:lvl2pPr marL="1114425" indent="-428625">
              <a:buFont typeface="Courier New" panose="02070309020205020404" pitchFamily="49" charset="0"/>
              <a:buChar char="o"/>
              <a:defRPr/>
            </a:lvl2pPr>
          </a:lstStyle>
          <a:p>
            <a:pPr lvl="0"/>
            <a:r>
              <a:rPr lang="en-US"/>
              <a:t>Click to edit Master text styles</a:t>
            </a:r>
          </a:p>
          <a:p>
            <a:pPr lvl="1"/>
            <a:r>
              <a:rPr lang="en-US"/>
              <a:t>Second level</a:t>
            </a:r>
          </a:p>
          <a:p>
            <a:pPr lvl="2"/>
            <a:r>
              <a:rPr lang="en-US"/>
              <a:t>Third level</a:t>
            </a:r>
          </a:p>
        </p:txBody>
      </p:sp>
      <p:sp>
        <p:nvSpPr>
          <p:cNvPr id="8" name="Text Placeholder 7">
            <a:extLst>
              <a:ext uri="{FF2B5EF4-FFF2-40B4-BE49-F238E27FC236}">
                <a16:creationId xmlns:a16="http://schemas.microsoft.com/office/drawing/2014/main" id="{EAE7E7E6-1F7D-42BE-9D80-8E3278A225C9}"/>
              </a:ext>
            </a:extLst>
          </p:cNvPr>
          <p:cNvSpPr>
            <a:spLocks noGrp="1"/>
          </p:cNvSpPr>
          <p:nvPr>
            <p:ph type="body" sz="quarter" idx="16" hasCustomPrompt="1"/>
          </p:nvPr>
        </p:nvSpPr>
        <p:spPr>
          <a:xfrm>
            <a:off x="1257300" y="2045726"/>
            <a:ext cx="4343400" cy="685800"/>
          </a:xfrm>
        </p:spPr>
        <p:txBody>
          <a:bodyPr/>
          <a:lstStyle>
            <a:lvl1pPr marL="0" indent="0" algn="ctr">
              <a:buNone/>
              <a:defRPr sz="2700" b="1">
                <a:solidFill>
                  <a:srgbClr val="094F2E"/>
                </a:solidFill>
              </a:defRPr>
            </a:lvl1pPr>
          </a:lstStyle>
          <a:p>
            <a:pPr lvl="0"/>
            <a:r>
              <a:rPr lang="en-US"/>
              <a:t>HEADER</a:t>
            </a:r>
          </a:p>
        </p:txBody>
      </p:sp>
      <p:sp>
        <p:nvSpPr>
          <p:cNvPr id="24" name="Text Placeholder 7">
            <a:extLst>
              <a:ext uri="{FF2B5EF4-FFF2-40B4-BE49-F238E27FC236}">
                <a16:creationId xmlns:a16="http://schemas.microsoft.com/office/drawing/2014/main" id="{4EA3FDD5-B761-44AE-99DB-DC6D0840CCF6}"/>
              </a:ext>
            </a:extLst>
          </p:cNvPr>
          <p:cNvSpPr>
            <a:spLocks noGrp="1"/>
          </p:cNvSpPr>
          <p:nvPr>
            <p:ph type="body" sz="quarter" idx="17" hasCustomPrompt="1"/>
          </p:nvPr>
        </p:nvSpPr>
        <p:spPr>
          <a:xfrm>
            <a:off x="6957204" y="2030256"/>
            <a:ext cx="4343400" cy="685800"/>
          </a:xfrm>
        </p:spPr>
        <p:txBody>
          <a:bodyPr/>
          <a:lstStyle>
            <a:lvl1pPr marL="0" indent="0" algn="ctr">
              <a:buNone/>
              <a:defRPr sz="2700" b="1">
                <a:solidFill>
                  <a:srgbClr val="094F2E"/>
                </a:solidFill>
              </a:defRPr>
            </a:lvl1pPr>
          </a:lstStyle>
          <a:p>
            <a:pPr lvl="0"/>
            <a:r>
              <a:rPr lang="en-US"/>
              <a:t>HEADER</a:t>
            </a:r>
          </a:p>
        </p:txBody>
      </p:sp>
      <p:sp>
        <p:nvSpPr>
          <p:cNvPr id="25" name="Text Placeholder 7">
            <a:extLst>
              <a:ext uri="{FF2B5EF4-FFF2-40B4-BE49-F238E27FC236}">
                <a16:creationId xmlns:a16="http://schemas.microsoft.com/office/drawing/2014/main" id="{43C7D2C3-F532-496B-9F24-D52D683850B1}"/>
              </a:ext>
            </a:extLst>
          </p:cNvPr>
          <p:cNvSpPr>
            <a:spLocks noGrp="1"/>
          </p:cNvSpPr>
          <p:nvPr>
            <p:ph type="body" sz="quarter" idx="18" hasCustomPrompt="1"/>
          </p:nvPr>
        </p:nvSpPr>
        <p:spPr>
          <a:xfrm>
            <a:off x="12595860" y="2030256"/>
            <a:ext cx="4343400" cy="685800"/>
          </a:xfrm>
        </p:spPr>
        <p:txBody>
          <a:bodyPr/>
          <a:lstStyle>
            <a:lvl1pPr marL="0" indent="0" algn="ctr">
              <a:buNone/>
              <a:defRPr sz="2700" b="1">
                <a:solidFill>
                  <a:srgbClr val="094F2E"/>
                </a:solidFill>
              </a:defRPr>
            </a:lvl1pPr>
          </a:lstStyle>
          <a:p>
            <a:pPr lvl="0"/>
            <a:r>
              <a:rPr lang="en-US"/>
              <a:t>HEADER</a:t>
            </a:r>
          </a:p>
        </p:txBody>
      </p:sp>
      <p:cxnSp>
        <p:nvCxnSpPr>
          <p:cNvPr id="12" name="Straight Connector 11">
            <a:extLst>
              <a:ext uri="{FF2B5EF4-FFF2-40B4-BE49-F238E27FC236}">
                <a16:creationId xmlns:a16="http://schemas.microsoft.com/office/drawing/2014/main" id="{8A90A1DF-1EE7-BDB9-4AD6-1039665D944A}"/>
              </a:ext>
            </a:extLst>
          </p:cNvPr>
          <p:cNvCxnSpPr/>
          <p:nvPr userDrawn="1"/>
        </p:nvCxnSpPr>
        <p:spPr>
          <a:xfrm>
            <a:off x="914400" y="2731526"/>
            <a:ext cx="5212080" cy="0"/>
          </a:xfrm>
          <a:prstGeom prst="line">
            <a:avLst/>
          </a:prstGeom>
          <a:ln w="22225">
            <a:solidFill>
              <a:srgbClr val="094F2E"/>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EB1E9E5-8833-2C1C-F5D9-E7A812330A0D}"/>
              </a:ext>
            </a:extLst>
          </p:cNvPr>
          <p:cNvCxnSpPr/>
          <p:nvPr userDrawn="1"/>
        </p:nvCxnSpPr>
        <p:spPr>
          <a:xfrm>
            <a:off x="6537960" y="2731526"/>
            <a:ext cx="5212080" cy="0"/>
          </a:xfrm>
          <a:prstGeom prst="line">
            <a:avLst/>
          </a:prstGeom>
          <a:ln w="22225">
            <a:solidFill>
              <a:srgbClr val="094F2E"/>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3522C62-6C7B-B30C-967A-446E1AEE1C03}"/>
              </a:ext>
            </a:extLst>
          </p:cNvPr>
          <p:cNvCxnSpPr/>
          <p:nvPr userDrawn="1"/>
        </p:nvCxnSpPr>
        <p:spPr>
          <a:xfrm>
            <a:off x="12161520" y="2731526"/>
            <a:ext cx="5212080" cy="0"/>
          </a:xfrm>
          <a:prstGeom prst="line">
            <a:avLst/>
          </a:prstGeom>
          <a:ln w="22225">
            <a:solidFill>
              <a:srgbClr val="094F2E"/>
            </a:solidFill>
          </a:ln>
        </p:spPr>
        <p:style>
          <a:lnRef idx="1">
            <a:schemeClr val="accent1"/>
          </a:lnRef>
          <a:fillRef idx="0">
            <a:schemeClr val="accent1"/>
          </a:fillRef>
          <a:effectRef idx="0">
            <a:schemeClr val="accent1"/>
          </a:effectRef>
          <a:fontRef idx="minor">
            <a:schemeClr val="tx1"/>
          </a:fontRef>
        </p:style>
      </p:cxnSp>
      <p:sp>
        <p:nvSpPr>
          <p:cNvPr id="16" name="Footer Placeholder 4">
            <a:extLst>
              <a:ext uri="{FF2B5EF4-FFF2-40B4-BE49-F238E27FC236}">
                <a16:creationId xmlns:a16="http://schemas.microsoft.com/office/drawing/2014/main" id="{D0FA3DC6-E017-0D01-1C24-3CD4CD8D44BD}"/>
              </a:ext>
            </a:extLst>
          </p:cNvPr>
          <p:cNvSpPr>
            <a:spLocks noGrp="1"/>
          </p:cNvSpPr>
          <p:nvPr>
            <p:ph type="ftr" sz="quarter" idx="11"/>
          </p:nvPr>
        </p:nvSpPr>
        <p:spPr>
          <a:xfrm>
            <a:off x="557180" y="9640021"/>
            <a:ext cx="13784109" cy="545048"/>
          </a:xfrm>
          <a:prstGeom prst="rect">
            <a:avLst/>
          </a:prstGeom>
        </p:spPr>
        <p:txBody>
          <a:bodyPr anchor="ctr"/>
          <a:lstStyle>
            <a:lvl1pPr algn="l">
              <a:defRPr sz="1500">
                <a:solidFill>
                  <a:schemeClr val="bg1">
                    <a:lumMod val="50000"/>
                  </a:schemeClr>
                </a:solidFill>
              </a:defRPr>
            </a:lvl1pPr>
          </a:lstStyle>
          <a:p>
            <a:r>
              <a:rPr lang="en-US"/>
              <a:t>Source:</a:t>
            </a:r>
          </a:p>
        </p:txBody>
      </p:sp>
      <p:pic>
        <p:nvPicPr>
          <p:cNvPr id="10" name="Graphic 9">
            <a:extLst>
              <a:ext uri="{FF2B5EF4-FFF2-40B4-BE49-F238E27FC236}">
                <a16:creationId xmlns:a16="http://schemas.microsoft.com/office/drawing/2014/main" id="{44BDDBC8-3779-77B7-80C4-C2870B84A63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720C0EFD-FC81-63A6-6C63-042646DA2A33}"/>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17" name="Slide Number Placeholder 22">
            <a:extLst>
              <a:ext uri="{FF2B5EF4-FFF2-40B4-BE49-F238E27FC236}">
                <a16:creationId xmlns:a16="http://schemas.microsoft.com/office/drawing/2014/main" id="{C9FAC6DB-DABB-7F34-6049-DCA5E7F4046D}"/>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
        <p:nvSpPr>
          <p:cNvPr id="2" name="Title 1">
            <a:extLst>
              <a:ext uri="{FF2B5EF4-FFF2-40B4-BE49-F238E27FC236}">
                <a16:creationId xmlns:a16="http://schemas.microsoft.com/office/drawing/2014/main" id="{2E93384A-60DD-2C88-0C79-C6A4F7CD0723}"/>
              </a:ext>
            </a:extLst>
          </p:cNvPr>
          <p:cNvSpPr>
            <a:spLocks noGrp="1"/>
          </p:cNvSpPr>
          <p:nvPr>
            <p:ph type="title" hasCustomPrompt="1"/>
          </p:nvPr>
        </p:nvSpPr>
        <p:spPr>
          <a:xfrm>
            <a:off x="918837" y="640828"/>
            <a:ext cx="16459200" cy="808409"/>
          </a:xfrm>
        </p:spPr>
        <p:txBody>
          <a:bodyPr tIns="0" anchor="t">
            <a:noAutofit/>
          </a:bodyPr>
          <a:lstStyle>
            <a:lvl1pPr algn="l">
              <a:defRPr sz="4800" b="0" i="0">
                <a:latin typeface="Georgia" panose="02040502050405020303" pitchFamily="18" charset="0"/>
                <a:ea typeface="Verdana" panose="020B0604030504040204" pitchFamily="34" charset="0"/>
                <a:cs typeface="Verdana" panose="020B0604030504040204" pitchFamily="34" charset="0"/>
              </a:defRPr>
            </a:lvl1pPr>
          </a:lstStyle>
          <a:p>
            <a:r>
              <a:rPr lang="en-US"/>
              <a:t>[Slide Title]</a:t>
            </a:r>
          </a:p>
        </p:txBody>
      </p:sp>
    </p:spTree>
    <p:extLst>
      <p:ext uri="{BB962C8B-B14F-4D97-AF65-F5344CB8AC3E}">
        <p14:creationId xmlns:p14="http://schemas.microsoft.com/office/powerpoint/2010/main" val="11122851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p:bg>
      <p:bgPr>
        <a:solidFill>
          <a:srgbClr val="F8F5EE"/>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58FE191-D8D7-61D1-4D29-C251002812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575713" y="972645"/>
            <a:ext cx="6049092" cy="8348919"/>
          </a:xfrm>
          <a:prstGeom prst="rect">
            <a:avLst/>
          </a:prstGeom>
        </p:spPr>
      </p:pic>
      <p:pic>
        <p:nvPicPr>
          <p:cNvPr id="7" name="Graphic 6">
            <a:extLst>
              <a:ext uri="{FF2B5EF4-FFF2-40B4-BE49-F238E27FC236}">
                <a16:creationId xmlns:a16="http://schemas.microsoft.com/office/drawing/2014/main" id="{5457D7D3-5ABD-F3DD-6720-B64A246F2C1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02587" y="869803"/>
            <a:ext cx="6212639" cy="8574644"/>
          </a:xfrm>
          <a:prstGeom prst="rect">
            <a:avLst/>
          </a:prstGeom>
        </p:spPr>
      </p:pic>
      <p:pic>
        <p:nvPicPr>
          <p:cNvPr id="10" name="Graphic 9">
            <a:extLst>
              <a:ext uri="{FF2B5EF4-FFF2-40B4-BE49-F238E27FC236}">
                <a16:creationId xmlns:a16="http://schemas.microsoft.com/office/drawing/2014/main" id="{93D3C361-C990-2204-E42D-393D9EDB140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357B84B8-B4D5-7C8B-D096-FFB2D443A27E}"/>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23" name="Slide Number Placeholder 22">
            <a:extLst>
              <a:ext uri="{FF2B5EF4-FFF2-40B4-BE49-F238E27FC236}">
                <a16:creationId xmlns:a16="http://schemas.microsoft.com/office/drawing/2014/main" id="{05BB7361-99EE-6B22-E0DA-B44A923C8D61}"/>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
        <p:nvSpPr>
          <p:cNvPr id="8" name="Text Placeholder 7">
            <a:extLst>
              <a:ext uri="{FF2B5EF4-FFF2-40B4-BE49-F238E27FC236}">
                <a16:creationId xmlns:a16="http://schemas.microsoft.com/office/drawing/2014/main" id="{F46DF32C-5F73-8A8B-B871-A417A15F6495}"/>
              </a:ext>
            </a:extLst>
          </p:cNvPr>
          <p:cNvSpPr>
            <a:spLocks noGrp="1"/>
          </p:cNvSpPr>
          <p:nvPr>
            <p:ph type="body" sz="quarter" idx="13" hasCustomPrompt="1"/>
          </p:nvPr>
        </p:nvSpPr>
        <p:spPr>
          <a:xfrm>
            <a:off x="8942295" y="3385223"/>
            <a:ext cx="8679657" cy="5126832"/>
          </a:xfrm>
        </p:spPr>
        <p:txBody>
          <a:bodyPr/>
          <a:lstStyle>
            <a:lvl1pPr marL="0" indent="0">
              <a:buNone/>
              <a:defRPr sz="3750"/>
            </a:lvl1pPr>
            <a:lvl2pPr marL="685800" indent="0">
              <a:buNone/>
              <a:defRPr sz="3750"/>
            </a:lvl2pPr>
            <a:lvl3pPr marL="1371600" indent="0">
              <a:buNone/>
              <a:defRPr sz="3750"/>
            </a:lvl3pPr>
            <a:lvl4pPr marL="2057400" indent="0">
              <a:buNone/>
              <a:defRPr sz="3750"/>
            </a:lvl4pPr>
            <a:lvl5pPr marL="2743200" indent="0">
              <a:buNone/>
              <a:defRPr sz="3750"/>
            </a:lvl5pPr>
          </a:lstStyle>
          <a:p>
            <a:r>
              <a:rPr lang="en-US" sz="3750">
                <a:solidFill>
                  <a:srgbClr val="222222"/>
                </a:solidFill>
              </a:rPr>
              <a:t>Lorem ipsum dolor sit </a:t>
            </a:r>
            <a:r>
              <a:rPr lang="en-US" sz="3750" err="1">
                <a:solidFill>
                  <a:srgbClr val="222222"/>
                </a:solidFill>
              </a:rPr>
              <a:t>amet</a:t>
            </a:r>
            <a:r>
              <a:rPr lang="en-US" sz="3750">
                <a:solidFill>
                  <a:srgbClr val="222222"/>
                </a:solidFill>
              </a:rPr>
              <a:t>, </a:t>
            </a:r>
            <a:r>
              <a:rPr lang="en-US" sz="3750" err="1">
                <a:solidFill>
                  <a:srgbClr val="222222"/>
                </a:solidFill>
              </a:rPr>
              <a:t>consectetur</a:t>
            </a:r>
            <a:r>
              <a:rPr lang="en-US" sz="3750">
                <a:solidFill>
                  <a:srgbClr val="222222"/>
                </a:solidFill>
              </a:rPr>
              <a:t> </a:t>
            </a:r>
            <a:r>
              <a:rPr lang="en-US" sz="3750" err="1">
                <a:solidFill>
                  <a:srgbClr val="222222"/>
                </a:solidFill>
              </a:rPr>
              <a:t>adipiscing</a:t>
            </a:r>
            <a:r>
              <a:rPr lang="en-US" sz="3750">
                <a:solidFill>
                  <a:srgbClr val="222222"/>
                </a:solidFill>
              </a:rPr>
              <a:t> </a:t>
            </a:r>
            <a:r>
              <a:rPr lang="en-US" sz="3750" err="1">
                <a:solidFill>
                  <a:srgbClr val="222222"/>
                </a:solidFill>
              </a:rPr>
              <a:t>elit</a:t>
            </a:r>
            <a:r>
              <a:rPr lang="en-US" sz="3750">
                <a:solidFill>
                  <a:srgbClr val="222222"/>
                </a:solidFill>
              </a:rPr>
              <a:t>, sed do </a:t>
            </a:r>
            <a:r>
              <a:rPr lang="en-US" sz="3750" err="1">
                <a:solidFill>
                  <a:srgbClr val="222222"/>
                </a:solidFill>
              </a:rPr>
              <a:t>eiusmod</a:t>
            </a:r>
            <a:r>
              <a:rPr lang="en-US" sz="3750">
                <a:solidFill>
                  <a:srgbClr val="222222"/>
                </a:solidFill>
              </a:rPr>
              <a:t> </a:t>
            </a:r>
            <a:r>
              <a:rPr lang="en-US" sz="3750" err="1">
                <a:solidFill>
                  <a:srgbClr val="222222"/>
                </a:solidFill>
              </a:rPr>
              <a:t>tempor</a:t>
            </a:r>
            <a:r>
              <a:rPr lang="en-US" sz="3750">
                <a:solidFill>
                  <a:srgbClr val="222222"/>
                </a:solidFill>
              </a:rPr>
              <a:t> </a:t>
            </a:r>
            <a:r>
              <a:rPr lang="en-US" sz="3750" err="1">
                <a:solidFill>
                  <a:srgbClr val="222222"/>
                </a:solidFill>
              </a:rPr>
              <a:t>incididunt</a:t>
            </a:r>
            <a:r>
              <a:rPr lang="en-US" sz="3750">
                <a:solidFill>
                  <a:srgbClr val="222222"/>
                </a:solidFill>
              </a:rPr>
              <a:t> </a:t>
            </a:r>
            <a:r>
              <a:rPr lang="en-US" sz="3750" err="1">
                <a:solidFill>
                  <a:srgbClr val="222222"/>
                </a:solidFill>
              </a:rPr>
              <a:t>ut</a:t>
            </a:r>
            <a:r>
              <a:rPr lang="en-US" sz="3750">
                <a:solidFill>
                  <a:srgbClr val="222222"/>
                </a:solidFill>
              </a:rPr>
              <a:t> labore et dolore magna </a:t>
            </a:r>
            <a:r>
              <a:rPr lang="en-US" sz="3750" err="1">
                <a:solidFill>
                  <a:srgbClr val="222222"/>
                </a:solidFill>
              </a:rPr>
              <a:t>aliqua</a:t>
            </a:r>
            <a:r>
              <a:rPr lang="en-US" sz="3750">
                <a:solidFill>
                  <a:srgbClr val="222222"/>
                </a:solidFill>
              </a:rPr>
              <a:t>. Ut </a:t>
            </a:r>
            <a:r>
              <a:rPr lang="en-US" sz="3750" err="1">
                <a:solidFill>
                  <a:srgbClr val="222222"/>
                </a:solidFill>
              </a:rPr>
              <a:t>enim</a:t>
            </a:r>
            <a:r>
              <a:rPr lang="en-US" sz="3750">
                <a:solidFill>
                  <a:srgbClr val="222222"/>
                </a:solidFill>
              </a:rPr>
              <a:t> ad minim </a:t>
            </a:r>
            <a:r>
              <a:rPr lang="en-US" sz="3750" err="1">
                <a:solidFill>
                  <a:srgbClr val="222222"/>
                </a:solidFill>
              </a:rPr>
              <a:t>veniam</a:t>
            </a:r>
            <a:r>
              <a:rPr lang="en-US" sz="3750">
                <a:solidFill>
                  <a:srgbClr val="222222"/>
                </a:solidFill>
              </a:rPr>
              <a:t>, </a:t>
            </a:r>
            <a:r>
              <a:rPr lang="en-US" sz="3750" err="1">
                <a:solidFill>
                  <a:srgbClr val="222222"/>
                </a:solidFill>
              </a:rPr>
              <a:t>quis</a:t>
            </a:r>
            <a:r>
              <a:rPr lang="en-US" sz="3750">
                <a:solidFill>
                  <a:srgbClr val="222222"/>
                </a:solidFill>
              </a:rPr>
              <a:t> </a:t>
            </a:r>
            <a:r>
              <a:rPr lang="en-US" sz="3750" err="1">
                <a:solidFill>
                  <a:srgbClr val="222222"/>
                </a:solidFill>
              </a:rPr>
              <a:t>nostrud</a:t>
            </a:r>
            <a:r>
              <a:rPr lang="en-US" sz="3750">
                <a:solidFill>
                  <a:srgbClr val="222222"/>
                </a:solidFill>
              </a:rPr>
              <a:t> exercitation </a:t>
            </a:r>
            <a:r>
              <a:rPr lang="en-US" sz="3750" err="1">
                <a:solidFill>
                  <a:srgbClr val="222222"/>
                </a:solidFill>
              </a:rPr>
              <a:t>ullamco</a:t>
            </a:r>
            <a:r>
              <a:rPr lang="en-US" sz="3750">
                <a:solidFill>
                  <a:srgbClr val="222222"/>
                </a:solidFill>
              </a:rPr>
              <a:t> </a:t>
            </a:r>
            <a:r>
              <a:rPr lang="en-US" sz="3750" err="1">
                <a:solidFill>
                  <a:srgbClr val="222222"/>
                </a:solidFill>
              </a:rPr>
              <a:t>laboris</a:t>
            </a:r>
            <a:r>
              <a:rPr lang="en-US" sz="3750">
                <a:solidFill>
                  <a:srgbClr val="222222"/>
                </a:solidFill>
              </a:rPr>
              <a:t> nisi </a:t>
            </a:r>
            <a:r>
              <a:rPr lang="en-US" sz="3750" err="1">
                <a:solidFill>
                  <a:srgbClr val="222222"/>
                </a:solidFill>
              </a:rPr>
              <a:t>ut</a:t>
            </a:r>
            <a:r>
              <a:rPr lang="en-US" sz="3750">
                <a:solidFill>
                  <a:srgbClr val="222222"/>
                </a:solidFill>
              </a:rPr>
              <a:t> </a:t>
            </a:r>
            <a:r>
              <a:rPr lang="en-US" sz="3750" err="1">
                <a:solidFill>
                  <a:srgbClr val="222222"/>
                </a:solidFill>
              </a:rPr>
              <a:t>aliquip</a:t>
            </a:r>
            <a:r>
              <a:rPr lang="en-US" sz="3750">
                <a:solidFill>
                  <a:srgbClr val="222222"/>
                </a:solidFill>
              </a:rPr>
              <a:t> ex </a:t>
            </a:r>
            <a:r>
              <a:rPr lang="en-US" sz="3750" err="1">
                <a:solidFill>
                  <a:srgbClr val="222222"/>
                </a:solidFill>
              </a:rPr>
              <a:t>ea</a:t>
            </a:r>
            <a:r>
              <a:rPr lang="en-US" sz="3750">
                <a:solidFill>
                  <a:srgbClr val="222222"/>
                </a:solidFill>
              </a:rPr>
              <a:t> </a:t>
            </a:r>
            <a:r>
              <a:rPr lang="en-US" sz="3750" err="1">
                <a:solidFill>
                  <a:srgbClr val="222222"/>
                </a:solidFill>
              </a:rPr>
              <a:t>commodo</a:t>
            </a:r>
            <a:r>
              <a:rPr lang="en-US" sz="3750">
                <a:solidFill>
                  <a:srgbClr val="222222"/>
                </a:solidFill>
              </a:rPr>
              <a:t> </a:t>
            </a:r>
            <a:r>
              <a:rPr lang="en-US" sz="3750" err="1">
                <a:solidFill>
                  <a:srgbClr val="222222"/>
                </a:solidFill>
              </a:rPr>
              <a:t>consequat</a:t>
            </a:r>
            <a:endParaRPr lang="en-US" sz="3750">
              <a:solidFill>
                <a:srgbClr val="222222"/>
              </a:solidFill>
            </a:endParaRPr>
          </a:p>
        </p:txBody>
      </p:sp>
      <p:sp>
        <p:nvSpPr>
          <p:cNvPr id="19" name="Picture Placeholder 18">
            <a:extLst>
              <a:ext uri="{FF2B5EF4-FFF2-40B4-BE49-F238E27FC236}">
                <a16:creationId xmlns:a16="http://schemas.microsoft.com/office/drawing/2014/main" id="{C476656C-2FF5-C01C-74F3-6695B2D578FD}"/>
              </a:ext>
            </a:extLst>
          </p:cNvPr>
          <p:cNvSpPr>
            <a:spLocks noGrp="1"/>
          </p:cNvSpPr>
          <p:nvPr>
            <p:ph type="pic" sz="quarter" idx="23" hasCustomPrompt="1"/>
          </p:nvPr>
        </p:nvSpPr>
        <p:spPr>
          <a:xfrm>
            <a:off x="1386644" y="1811386"/>
            <a:ext cx="6575748" cy="6583544"/>
          </a:xfrm>
          <a:prstGeom prst="ellipse">
            <a:avLst/>
          </a:prstGeom>
          <a:solidFill>
            <a:srgbClr val="6AA598"/>
          </a:solidFill>
        </p:spPr>
        <p:txBody>
          <a:bodyPr>
            <a:normAutofit/>
          </a:bodyPr>
          <a:lstStyle>
            <a:lvl1pPr marL="0" indent="0" algn="ctr">
              <a:buNone/>
              <a:defRPr sz="1800">
                <a:solidFill>
                  <a:srgbClr val="F9F5EF"/>
                </a:solidFill>
              </a:defRPr>
            </a:lvl1pPr>
          </a:lstStyle>
          <a:p>
            <a:r>
              <a:rPr lang="en-US"/>
              <a:t>Click to insert photo</a:t>
            </a:r>
          </a:p>
        </p:txBody>
      </p:sp>
      <p:pic>
        <p:nvPicPr>
          <p:cNvPr id="3" name="Graphic 2">
            <a:extLst>
              <a:ext uri="{FF2B5EF4-FFF2-40B4-BE49-F238E27FC236}">
                <a16:creationId xmlns:a16="http://schemas.microsoft.com/office/drawing/2014/main" id="{75EBB025-3C15-B281-B848-2F361578E790}"/>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8589345" y="1410283"/>
            <a:ext cx="1974941" cy="1974941"/>
          </a:xfrm>
          <a:prstGeom prst="rect">
            <a:avLst/>
          </a:prstGeom>
        </p:spPr>
      </p:pic>
    </p:spTree>
    <p:extLst>
      <p:ext uri="{BB962C8B-B14F-4D97-AF65-F5344CB8AC3E}">
        <p14:creationId xmlns:p14="http://schemas.microsoft.com/office/powerpoint/2010/main" val="29894792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Bio">
    <p:bg>
      <p:bgPr>
        <a:solidFill>
          <a:srgbClr val="F8F5EE"/>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7C01EE-A687-4F4F-3343-CD82D5BB2085}"/>
              </a:ext>
            </a:extLst>
          </p:cNvPr>
          <p:cNvSpPr/>
          <p:nvPr userDrawn="1"/>
        </p:nvSpPr>
        <p:spPr>
          <a:xfrm>
            <a:off x="2328531" y="0"/>
            <a:ext cx="15959469" cy="10287000"/>
          </a:xfrm>
          <a:prstGeom prst="rect">
            <a:avLst/>
          </a:prstGeom>
          <a:solidFill>
            <a:srgbClr val="094F2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pic>
        <p:nvPicPr>
          <p:cNvPr id="10" name="Graphic 9">
            <a:extLst>
              <a:ext uri="{FF2B5EF4-FFF2-40B4-BE49-F238E27FC236}">
                <a16:creationId xmlns:a16="http://schemas.microsoft.com/office/drawing/2014/main" id="{93D3C361-C990-2204-E42D-393D9EDB14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357B84B8-B4D5-7C8B-D096-FFB2D443A27E}"/>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1EBDECEE-0B8A-8DB9-A0C3-D97445A1EE3D}"/>
              </a:ext>
            </a:extLst>
          </p:cNvPr>
          <p:cNvSpPr>
            <a:spLocks noGrp="1"/>
          </p:cNvSpPr>
          <p:nvPr>
            <p:ph type="title" hasCustomPrompt="1"/>
          </p:nvPr>
        </p:nvSpPr>
        <p:spPr>
          <a:xfrm>
            <a:off x="7051081" y="739417"/>
            <a:ext cx="9965297" cy="808409"/>
          </a:xfrm>
        </p:spPr>
        <p:txBody>
          <a:bodyPr tIns="0" anchor="t">
            <a:noAutofit/>
          </a:bodyPr>
          <a:lstStyle>
            <a:lvl1pPr algn="l">
              <a:defRPr sz="4500" b="0" i="0">
                <a:solidFill>
                  <a:srgbClr val="F9F5EF"/>
                </a:solidFill>
                <a:latin typeface="Arial" panose="020B0604020202020204" pitchFamily="34" charset="0"/>
                <a:ea typeface="Verdana" panose="020B0604030504040204" pitchFamily="34" charset="0"/>
                <a:cs typeface="Arial" panose="020B0604020202020204" pitchFamily="34" charset="0"/>
              </a:defRPr>
            </a:lvl1pPr>
          </a:lstStyle>
          <a:p>
            <a:r>
              <a:rPr lang="en-US"/>
              <a:t>[Team Member]</a:t>
            </a:r>
          </a:p>
        </p:txBody>
      </p:sp>
      <p:sp>
        <p:nvSpPr>
          <p:cNvPr id="14" name="Text Placeholder 13">
            <a:extLst>
              <a:ext uri="{FF2B5EF4-FFF2-40B4-BE49-F238E27FC236}">
                <a16:creationId xmlns:a16="http://schemas.microsoft.com/office/drawing/2014/main" id="{C80C5B82-88B6-337C-29F2-E9CA66DA14D5}"/>
              </a:ext>
            </a:extLst>
          </p:cNvPr>
          <p:cNvSpPr>
            <a:spLocks noGrp="1"/>
          </p:cNvSpPr>
          <p:nvPr>
            <p:ph type="body" sz="quarter" idx="13" hasCustomPrompt="1"/>
          </p:nvPr>
        </p:nvSpPr>
        <p:spPr>
          <a:xfrm>
            <a:off x="7051079" y="2469297"/>
            <a:ext cx="10705292" cy="6949818"/>
          </a:xfrm>
        </p:spPr>
        <p:txBody>
          <a:bodyPr/>
          <a:lstStyle>
            <a:lvl1pPr marL="0" indent="0">
              <a:buFontTx/>
              <a:buNone/>
              <a:defRPr sz="1650">
                <a:solidFill>
                  <a:srgbClr val="F9F5EF"/>
                </a:solidFill>
              </a:defRPr>
            </a:lvl1pPr>
            <a:lvl2pPr>
              <a:defRPr sz="2100">
                <a:solidFill>
                  <a:srgbClr val="F9F5EF"/>
                </a:solidFill>
              </a:defRPr>
            </a:lvl2pPr>
            <a:lvl3pPr>
              <a:defRPr sz="2100">
                <a:solidFill>
                  <a:srgbClr val="F9F5EF"/>
                </a:solidFill>
              </a:defRPr>
            </a:lvl3pPr>
            <a:lvl4pPr>
              <a:defRPr sz="2100">
                <a:solidFill>
                  <a:srgbClr val="F9F5EF"/>
                </a:solidFill>
              </a:defRPr>
            </a:lvl4pPr>
            <a:lvl5pPr>
              <a:defRPr sz="2100">
                <a:solidFill>
                  <a:srgbClr val="F9F5EF"/>
                </a:solidFill>
              </a:defRPr>
            </a:lvl5pPr>
          </a:lstStyle>
          <a:p>
            <a:pPr lvl="0"/>
            <a:r>
              <a:rPr lang="en-US"/>
              <a:t>Lorem ipsum dolor sit </a:t>
            </a:r>
            <a:r>
              <a:rPr lang="en-US" err="1"/>
              <a:t>amet</a:t>
            </a:r>
            <a:r>
              <a:rPr lang="en-US"/>
              <a:t>, </a:t>
            </a:r>
            <a:r>
              <a:rPr lang="en-US" err="1"/>
              <a:t>consectetur</a:t>
            </a:r>
            <a:r>
              <a:rPr lang="en-US"/>
              <a:t> </a:t>
            </a:r>
            <a:r>
              <a:rPr lang="en-US" err="1"/>
              <a:t>adipiscing</a:t>
            </a:r>
            <a:r>
              <a:rPr lang="en-US"/>
              <a:t> </a:t>
            </a:r>
            <a:r>
              <a:rPr lang="en-US" err="1"/>
              <a:t>elit</a:t>
            </a:r>
            <a:r>
              <a:rPr lang="en-US"/>
              <a:t>. </a:t>
            </a:r>
            <a:r>
              <a:rPr lang="en-US" err="1"/>
              <a:t>Phasellus</a:t>
            </a:r>
            <a:r>
              <a:rPr lang="en-US"/>
              <a:t> </a:t>
            </a:r>
            <a:r>
              <a:rPr lang="en-US" err="1"/>
              <a:t>bibendum</a:t>
            </a:r>
            <a:r>
              <a:rPr lang="en-US"/>
              <a:t> </a:t>
            </a:r>
            <a:r>
              <a:rPr lang="en-US" err="1"/>
              <a:t>commodo</a:t>
            </a:r>
            <a:r>
              <a:rPr lang="en-US"/>
              <a:t> </a:t>
            </a:r>
            <a:r>
              <a:rPr lang="en-US" err="1"/>
              <a:t>arcu</a:t>
            </a:r>
            <a:r>
              <a:rPr lang="en-US"/>
              <a:t> sit </a:t>
            </a:r>
            <a:r>
              <a:rPr lang="en-US" err="1"/>
              <a:t>amet</a:t>
            </a:r>
            <a:r>
              <a:rPr lang="en-US"/>
              <a:t> </a:t>
            </a:r>
            <a:r>
              <a:rPr lang="en-US" err="1"/>
              <a:t>commodo</a:t>
            </a:r>
            <a:r>
              <a:rPr lang="en-US"/>
              <a:t>. </a:t>
            </a:r>
            <a:r>
              <a:rPr lang="en-US" err="1"/>
              <a:t>Aliquam</a:t>
            </a:r>
            <a:r>
              <a:rPr lang="en-US"/>
              <a:t> </a:t>
            </a:r>
            <a:r>
              <a:rPr lang="en-US" err="1"/>
              <a:t>erat</a:t>
            </a:r>
            <a:r>
              <a:rPr lang="en-US"/>
              <a:t> </a:t>
            </a:r>
            <a:r>
              <a:rPr lang="en-US" err="1"/>
              <a:t>volutpat</a:t>
            </a:r>
            <a:r>
              <a:rPr lang="en-US"/>
              <a:t>. Proin </a:t>
            </a:r>
            <a:r>
              <a:rPr lang="en-US" err="1"/>
              <a:t>lectus</a:t>
            </a:r>
            <a:r>
              <a:rPr lang="en-US"/>
              <a:t> </a:t>
            </a:r>
            <a:r>
              <a:rPr lang="en-US" err="1"/>
              <a:t>justo</a:t>
            </a:r>
            <a:r>
              <a:rPr lang="en-US"/>
              <a:t>, </a:t>
            </a:r>
            <a:r>
              <a:rPr lang="en-US" err="1"/>
              <a:t>lobortis</a:t>
            </a:r>
            <a:r>
              <a:rPr lang="en-US"/>
              <a:t> sed </a:t>
            </a:r>
            <a:r>
              <a:rPr lang="en-US" err="1"/>
              <a:t>enim</a:t>
            </a:r>
            <a:r>
              <a:rPr lang="en-US"/>
              <a:t> </a:t>
            </a:r>
            <a:r>
              <a:rPr lang="en-US" err="1"/>
              <a:t>eget</a:t>
            </a:r>
            <a:r>
              <a:rPr lang="en-US"/>
              <a:t>, </a:t>
            </a:r>
            <a:r>
              <a:rPr lang="en-US" err="1"/>
              <a:t>varius</a:t>
            </a:r>
            <a:r>
              <a:rPr lang="en-US"/>
              <a:t> </a:t>
            </a:r>
            <a:r>
              <a:rPr lang="en-US" err="1"/>
              <a:t>bibendum</a:t>
            </a:r>
            <a:r>
              <a:rPr lang="en-US"/>
              <a:t> </a:t>
            </a:r>
            <a:r>
              <a:rPr lang="en-US" err="1"/>
              <a:t>metus</a:t>
            </a:r>
            <a:r>
              <a:rPr lang="en-US"/>
              <a:t>. Cras </a:t>
            </a:r>
            <a:r>
              <a:rPr lang="en-US" err="1"/>
              <a:t>imperdiet</a:t>
            </a:r>
            <a:r>
              <a:rPr lang="en-US"/>
              <a:t> ipsum et semper </a:t>
            </a:r>
            <a:r>
              <a:rPr lang="en-US" err="1"/>
              <a:t>sagittis</a:t>
            </a:r>
            <a:r>
              <a:rPr lang="en-US"/>
              <a:t>. Duis pharetra, </a:t>
            </a:r>
            <a:r>
              <a:rPr lang="en-US" err="1"/>
              <a:t>orci</a:t>
            </a:r>
            <a:r>
              <a:rPr lang="en-US"/>
              <a:t> vitae </a:t>
            </a:r>
            <a:r>
              <a:rPr lang="en-US" err="1"/>
              <a:t>suscipit</a:t>
            </a:r>
            <a:r>
              <a:rPr lang="en-US"/>
              <a:t> semper, </a:t>
            </a:r>
            <a:r>
              <a:rPr lang="en-US" err="1"/>
              <a:t>augue</a:t>
            </a:r>
            <a:r>
              <a:rPr lang="en-US"/>
              <a:t> </a:t>
            </a:r>
            <a:r>
              <a:rPr lang="en-US" err="1"/>
              <a:t>massa</a:t>
            </a:r>
            <a:r>
              <a:rPr lang="en-US"/>
              <a:t> </a:t>
            </a:r>
            <a:r>
              <a:rPr lang="en-US" err="1"/>
              <a:t>tempor</a:t>
            </a:r>
            <a:r>
              <a:rPr lang="en-US"/>
              <a:t> </a:t>
            </a:r>
            <a:r>
              <a:rPr lang="en-US" err="1"/>
              <a:t>nisl</a:t>
            </a:r>
            <a:r>
              <a:rPr lang="en-US"/>
              <a:t>, pharetra </a:t>
            </a:r>
            <a:r>
              <a:rPr lang="en-US" err="1"/>
              <a:t>elementum</a:t>
            </a:r>
            <a:r>
              <a:rPr lang="en-US"/>
              <a:t> </a:t>
            </a:r>
            <a:r>
              <a:rPr lang="en-US" err="1"/>
              <a:t>odio</a:t>
            </a:r>
            <a:r>
              <a:rPr lang="en-US"/>
              <a:t> </a:t>
            </a:r>
            <a:r>
              <a:rPr lang="en-US" err="1"/>
              <a:t>tellus</a:t>
            </a:r>
            <a:r>
              <a:rPr lang="en-US"/>
              <a:t> non lorem. Nunc </a:t>
            </a:r>
            <a:r>
              <a:rPr lang="en-US" err="1"/>
              <a:t>laoreet</a:t>
            </a:r>
            <a:r>
              <a:rPr lang="en-US"/>
              <a:t> </a:t>
            </a:r>
            <a:r>
              <a:rPr lang="en-US" err="1"/>
              <a:t>justo</a:t>
            </a:r>
            <a:r>
              <a:rPr lang="en-US"/>
              <a:t> et </a:t>
            </a:r>
            <a:r>
              <a:rPr lang="en-US" err="1"/>
              <a:t>velit</a:t>
            </a:r>
            <a:r>
              <a:rPr lang="en-US"/>
              <a:t> </a:t>
            </a:r>
            <a:r>
              <a:rPr lang="en-US" err="1"/>
              <a:t>mollis</a:t>
            </a:r>
            <a:r>
              <a:rPr lang="en-US"/>
              <a:t> </a:t>
            </a:r>
            <a:r>
              <a:rPr lang="en-US" err="1"/>
              <a:t>condimentum</a:t>
            </a:r>
            <a:r>
              <a:rPr lang="en-US"/>
              <a:t>. </a:t>
            </a:r>
            <a:r>
              <a:rPr lang="en-US" err="1"/>
              <a:t>Curabitur</a:t>
            </a:r>
            <a:r>
              <a:rPr lang="en-US"/>
              <a:t> </a:t>
            </a:r>
            <a:r>
              <a:rPr lang="en-US" err="1"/>
              <a:t>tristique</a:t>
            </a:r>
            <a:r>
              <a:rPr lang="en-US"/>
              <a:t> </a:t>
            </a:r>
            <a:r>
              <a:rPr lang="en-US" err="1"/>
              <a:t>tempor</a:t>
            </a:r>
            <a:r>
              <a:rPr lang="en-US"/>
              <a:t> dui. </a:t>
            </a:r>
            <a:r>
              <a:rPr lang="en-US" err="1"/>
              <a:t>Pellentesque</a:t>
            </a:r>
            <a:r>
              <a:rPr lang="en-US"/>
              <a:t> </a:t>
            </a:r>
            <a:r>
              <a:rPr lang="en-US" err="1"/>
              <a:t>euismod</a:t>
            </a:r>
            <a:r>
              <a:rPr lang="en-US"/>
              <a:t> mi vel </a:t>
            </a:r>
            <a:r>
              <a:rPr lang="en-US" err="1"/>
              <a:t>nibh</a:t>
            </a:r>
            <a:r>
              <a:rPr lang="en-US"/>
              <a:t> </a:t>
            </a:r>
            <a:r>
              <a:rPr lang="en-US" err="1"/>
              <a:t>iaculis</a:t>
            </a:r>
            <a:r>
              <a:rPr lang="en-US"/>
              <a:t>, vel </a:t>
            </a:r>
            <a:r>
              <a:rPr lang="en-US" err="1"/>
              <a:t>facilisis</a:t>
            </a:r>
            <a:r>
              <a:rPr lang="en-US"/>
              <a:t> </a:t>
            </a:r>
            <a:r>
              <a:rPr lang="en-US" err="1"/>
              <a:t>massa</a:t>
            </a:r>
            <a:r>
              <a:rPr lang="en-US"/>
              <a:t> </a:t>
            </a:r>
            <a:r>
              <a:rPr lang="en-US" err="1"/>
              <a:t>feugiat</a:t>
            </a:r>
            <a:r>
              <a:rPr lang="en-US"/>
              <a:t>. </a:t>
            </a:r>
            <a:r>
              <a:rPr lang="en-US" err="1"/>
              <a:t>Aliquam</a:t>
            </a:r>
            <a:r>
              <a:rPr lang="en-US"/>
              <a:t> </a:t>
            </a:r>
            <a:r>
              <a:rPr lang="en-US" err="1"/>
              <a:t>eu</a:t>
            </a:r>
            <a:r>
              <a:rPr lang="en-US"/>
              <a:t> </a:t>
            </a:r>
            <a:r>
              <a:rPr lang="en-US" err="1"/>
              <a:t>interdum</a:t>
            </a:r>
            <a:r>
              <a:rPr lang="en-US"/>
              <a:t> dolor, sit </a:t>
            </a:r>
            <a:r>
              <a:rPr lang="en-US" err="1"/>
              <a:t>amet</a:t>
            </a:r>
            <a:r>
              <a:rPr lang="en-US"/>
              <a:t> </a:t>
            </a:r>
            <a:r>
              <a:rPr lang="en-US" err="1"/>
              <a:t>mollis</a:t>
            </a:r>
            <a:r>
              <a:rPr lang="en-US"/>
              <a:t> </a:t>
            </a:r>
            <a:r>
              <a:rPr lang="en-US" err="1"/>
              <a:t>purus</a:t>
            </a:r>
            <a:r>
              <a:rPr lang="en-US"/>
              <a:t>. </a:t>
            </a:r>
            <a:r>
              <a:rPr lang="en-US" err="1"/>
              <a:t>Quisque</a:t>
            </a:r>
            <a:r>
              <a:rPr lang="en-US"/>
              <a:t> </a:t>
            </a:r>
            <a:r>
              <a:rPr lang="en-US" err="1"/>
              <a:t>bibendum</a:t>
            </a:r>
            <a:r>
              <a:rPr lang="en-US"/>
              <a:t> </a:t>
            </a:r>
            <a:r>
              <a:rPr lang="en-US" err="1"/>
              <a:t>velit</a:t>
            </a:r>
            <a:r>
              <a:rPr lang="en-US"/>
              <a:t> </a:t>
            </a:r>
            <a:r>
              <a:rPr lang="en-US" err="1"/>
              <a:t>quis</a:t>
            </a:r>
            <a:r>
              <a:rPr lang="en-US"/>
              <a:t> </a:t>
            </a:r>
            <a:r>
              <a:rPr lang="en-US" err="1"/>
              <a:t>interdum</a:t>
            </a:r>
            <a:r>
              <a:rPr lang="en-US"/>
              <a:t> fermentum. </a:t>
            </a:r>
            <a:r>
              <a:rPr lang="en-US" err="1"/>
              <a:t>Phasellus</a:t>
            </a:r>
            <a:r>
              <a:rPr lang="en-US"/>
              <a:t> </a:t>
            </a:r>
            <a:r>
              <a:rPr lang="en-US" err="1"/>
              <a:t>varius</a:t>
            </a:r>
            <a:r>
              <a:rPr lang="en-US"/>
              <a:t> </a:t>
            </a:r>
            <a:r>
              <a:rPr lang="en-US" err="1"/>
              <a:t>elementum</a:t>
            </a:r>
            <a:r>
              <a:rPr lang="en-US"/>
              <a:t> </a:t>
            </a:r>
            <a:r>
              <a:rPr lang="en-US" err="1"/>
              <a:t>placerat</a:t>
            </a:r>
            <a:r>
              <a:rPr lang="en-US"/>
              <a:t>. </a:t>
            </a:r>
            <a:r>
              <a:rPr lang="en-US" err="1"/>
              <a:t>Curabitur</a:t>
            </a:r>
            <a:r>
              <a:rPr lang="en-US"/>
              <a:t> </a:t>
            </a:r>
            <a:r>
              <a:rPr lang="en-US" err="1"/>
              <a:t>egestas</a:t>
            </a:r>
            <a:r>
              <a:rPr lang="en-US"/>
              <a:t> ante vitae eros </a:t>
            </a:r>
            <a:r>
              <a:rPr lang="en-US" err="1"/>
              <a:t>faucibus</a:t>
            </a:r>
            <a:r>
              <a:rPr lang="en-US"/>
              <a:t>, </a:t>
            </a:r>
            <a:r>
              <a:rPr lang="en-US" err="1"/>
              <a:t>ornare</a:t>
            </a:r>
            <a:r>
              <a:rPr lang="en-US"/>
              <a:t> </a:t>
            </a:r>
            <a:r>
              <a:rPr lang="en-US" err="1"/>
              <a:t>sollicitudin</a:t>
            </a:r>
            <a:r>
              <a:rPr lang="en-US"/>
              <a:t> </a:t>
            </a:r>
            <a:r>
              <a:rPr lang="en-US" err="1"/>
              <a:t>velit</a:t>
            </a:r>
            <a:r>
              <a:rPr lang="en-US"/>
              <a:t> </a:t>
            </a:r>
            <a:r>
              <a:rPr lang="en-US" err="1"/>
              <a:t>finibus</a:t>
            </a:r>
            <a:r>
              <a:rPr lang="en-US"/>
              <a:t>. Maecenas </a:t>
            </a:r>
            <a:r>
              <a:rPr lang="en-US" err="1"/>
              <a:t>eu</a:t>
            </a:r>
            <a:r>
              <a:rPr lang="en-US"/>
              <a:t> </a:t>
            </a:r>
            <a:r>
              <a:rPr lang="en-US" err="1"/>
              <a:t>purus</a:t>
            </a:r>
            <a:r>
              <a:rPr lang="en-US"/>
              <a:t> non </a:t>
            </a:r>
            <a:r>
              <a:rPr lang="en-US" err="1"/>
              <a:t>urna</a:t>
            </a:r>
            <a:r>
              <a:rPr lang="en-US"/>
              <a:t> </a:t>
            </a:r>
            <a:r>
              <a:rPr lang="en-US" err="1"/>
              <a:t>dignissim</a:t>
            </a:r>
            <a:r>
              <a:rPr lang="en-US"/>
              <a:t> pharetra. </a:t>
            </a:r>
            <a:r>
              <a:rPr lang="en-US" err="1"/>
              <a:t>Praesent</a:t>
            </a:r>
            <a:r>
              <a:rPr lang="en-US"/>
              <a:t> </a:t>
            </a:r>
            <a:r>
              <a:rPr lang="en-US" err="1"/>
              <a:t>aliquam</a:t>
            </a:r>
            <a:r>
              <a:rPr lang="en-US"/>
              <a:t> </a:t>
            </a:r>
            <a:r>
              <a:rPr lang="en-US" err="1"/>
              <a:t>nulla</a:t>
            </a:r>
            <a:r>
              <a:rPr lang="en-US"/>
              <a:t> </a:t>
            </a:r>
            <a:r>
              <a:rPr lang="en-US" err="1"/>
              <a:t>ornare</a:t>
            </a:r>
            <a:r>
              <a:rPr lang="en-US"/>
              <a:t> </a:t>
            </a:r>
            <a:r>
              <a:rPr lang="en-US" err="1"/>
              <a:t>risus</a:t>
            </a:r>
            <a:r>
              <a:rPr lang="en-US"/>
              <a:t> </a:t>
            </a:r>
            <a:r>
              <a:rPr lang="en-US" err="1"/>
              <a:t>sollicitudin</a:t>
            </a:r>
            <a:r>
              <a:rPr lang="en-US"/>
              <a:t>, in </a:t>
            </a:r>
            <a:r>
              <a:rPr lang="en-US" err="1"/>
              <a:t>tristique</a:t>
            </a:r>
            <a:r>
              <a:rPr lang="en-US"/>
              <a:t> dui </a:t>
            </a:r>
            <a:r>
              <a:rPr lang="en-US" err="1"/>
              <a:t>scelerisque</a:t>
            </a:r>
            <a:r>
              <a:rPr lang="en-US"/>
              <a:t>.</a:t>
            </a:r>
          </a:p>
          <a:p>
            <a:pPr lvl="0"/>
            <a:endParaRPr lang="en-US"/>
          </a:p>
          <a:p>
            <a:pPr lvl="0"/>
            <a:r>
              <a:rPr lang="en-US"/>
              <a:t>Donec </a:t>
            </a:r>
            <a:r>
              <a:rPr lang="en-US" err="1"/>
              <a:t>condimentum</a:t>
            </a:r>
            <a:r>
              <a:rPr lang="en-US"/>
              <a:t> </a:t>
            </a:r>
            <a:r>
              <a:rPr lang="en-US" err="1"/>
              <a:t>venenatis</a:t>
            </a:r>
            <a:r>
              <a:rPr lang="en-US"/>
              <a:t> </a:t>
            </a:r>
            <a:r>
              <a:rPr lang="en-US" err="1"/>
              <a:t>leo</a:t>
            </a:r>
            <a:r>
              <a:rPr lang="en-US"/>
              <a:t>. </a:t>
            </a:r>
            <a:r>
              <a:rPr lang="en-US" err="1"/>
              <a:t>Curabitur</a:t>
            </a:r>
            <a:r>
              <a:rPr lang="en-US"/>
              <a:t> </a:t>
            </a:r>
            <a:r>
              <a:rPr lang="en-US" err="1"/>
              <a:t>ut</a:t>
            </a:r>
            <a:r>
              <a:rPr lang="en-US"/>
              <a:t> </a:t>
            </a:r>
            <a:r>
              <a:rPr lang="en-US" err="1"/>
              <a:t>sapien</a:t>
            </a:r>
            <a:r>
              <a:rPr lang="en-US"/>
              <a:t> </a:t>
            </a:r>
            <a:r>
              <a:rPr lang="en-US" err="1"/>
              <a:t>eu</a:t>
            </a:r>
            <a:r>
              <a:rPr lang="en-US"/>
              <a:t> </a:t>
            </a:r>
            <a:r>
              <a:rPr lang="en-US" err="1"/>
              <a:t>leo</a:t>
            </a:r>
            <a:r>
              <a:rPr lang="en-US"/>
              <a:t> </a:t>
            </a:r>
            <a:r>
              <a:rPr lang="en-US" err="1"/>
              <a:t>iaculis</a:t>
            </a:r>
            <a:r>
              <a:rPr lang="en-US"/>
              <a:t> </a:t>
            </a:r>
            <a:r>
              <a:rPr lang="en-US" err="1"/>
              <a:t>consequat</a:t>
            </a:r>
            <a:r>
              <a:rPr lang="en-US"/>
              <a:t>. Duis vel </a:t>
            </a:r>
            <a:r>
              <a:rPr lang="en-US" err="1"/>
              <a:t>justo</a:t>
            </a:r>
            <a:r>
              <a:rPr lang="en-US"/>
              <a:t> </a:t>
            </a:r>
            <a:r>
              <a:rPr lang="en-US" err="1"/>
              <a:t>scelerisque</a:t>
            </a:r>
            <a:r>
              <a:rPr lang="en-US"/>
              <a:t>, </a:t>
            </a:r>
            <a:r>
              <a:rPr lang="en-US" err="1"/>
              <a:t>luctus</a:t>
            </a:r>
            <a:r>
              <a:rPr lang="en-US"/>
              <a:t> </a:t>
            </a:r>
            <a:r>
              <a:rPr lang="en-US" err="1"/>
              <a:t>lectus</a:t>
            </a:r>
            <a:r>
              <a:rPr lang="en-US"/>
              <a:t> et, </a:t>
            </a:r>
            <a:r>
              <a:rPr lang="en-US" err="1"/>
              <a:t>mattis</a:t>
            </a:r>
            <a:r>
              <a:rPr lang="en-US"/>
              <a:t> </a:t>
            </a:r>
            <a:r>
              <a:rPr lang="en-US" err="1"/>
              <a:t>arcu</a:t>
            </a:r>
            <a:r>
              <a:rPr lang="en-US"/>
              <a:t>. Aenean vestibulum </a:t>
            </a:r>
            <a:r>
              <a:rPr lang="en-US" err="1"/>
              <a:t>lectus</a:t>
            </a:r>
            <a:r>
              <a:rPr lang="en-US"/>
              <a:t> </a:t>
            </a:r>
            <a:r>
              <a:rPr lang="en-US" err="1"/>
              <a:t>ut</a:t>
            </a:r>
            <a:r>
              <a:rPr lang="en-US"/>
              <a:t> </a:t>
            </a:r>
            <a:r>
              <a:rPr lang="en-US" err="1"/>
              <a:t>sem</a:t>
            </a:r>
            <a:r>
              <a:rPr lang="en-US"/>
              <a:t> </a:t>
            </a:r>
            <a:r>
              <a:rPr lang="en-US" err="1"/>
              <a:t>placerat</a:t>
            </a:r>
            <a:r>
              <a:rPr lang="en-US"/>
              <a:t> </a:t>
            </a:r>
            <a:r>
              <a:rPr lang="en-US" err="1"/>
              <a:t>suscipit</a:t>
            </a:r>
            <a:r>
              <a:rPr lang="en-US"/>
              <a:t>. Sed </a:t>
            </a:r>
            <a:r>
              <a:rPr lang="en-US" err="1"/>
              <a:t>quis</a:t>
            </a:r>
            <a:r>
              <a:rPr lang="en-US"/>
              <a:t> ex at magna </a:t>
            </a:r>
            <a:r>
              <a:rPr lang="en-US" err="1"/>
              <a:t>sodales</a:t>
            </a:r>
            <a:r>
              <a:rPr lang="en-US"/>
              <a:t> </a:t>
            </a:r>
            <a:r>
              <a:rPr lang="en-US" err="1"/>
              <a:t>imperdiet</a:t>
            </a:r>
            <a:r>
              <a:rPr lang="en-US"/>
              <a:t>. Ut at </a:t>
            </a:r>
            <a:r>
              <a:rPr lang="en-US" err="1"/>
              <a:t>euismod</a:t>
            </a:r>
            <a:r>
              <a:rPr lang="en-US"/>
              <a:t> </a:t>
            </a:r>
            <a:r>
              <a:rPr lang="en-US" err="1"/>
              <a:t>nulla</a:t>
            </a:r>
            <a:r>
              <a:rPr lang="en-US"/>
              <a:t>. </a:t>
            </a:r>
            <a:r>
              <a:rPr lang="en-US" err="1"/>
              <a:t>Quisque</a:t>
            </a:r>
            <a:r>
              <a:rPr lang="en-US"/>
              <a:t> semper </a:t>
            </a:r>
            <a:r>
              <a:rPr lang="en-US" err="1"/>
              <a:t>eu</a:t>
            </a:r>
            <a:r>
              <a:rPr lang="en-US"/>
              <a:t> </a:t>
            </a:r>
            <a:r>
              <a:rPr lang="en-US" err="1"/>
              <a:t>metus</a:t>
            </a:r>
            <a:r>
              <a:rPr lang="en-US"/>
              <a:t> ac pulvinar. </a:t>
            </a:r>
            <a:r>
              <a:rPr lang="en-US" err="1"/>
              <a:t>Vivamus</a:t>
            </a:r>
            <a:r>
              <a:rPr lang="en-US"/>
              <a:t> et </a:t>
            </a:r>
            <a:r>
              <a:rPr lang="en-US" err="1"/>
              <a:t>arcu</a:t>
            </a:r>
            <a:r>
              <a:rPr lang="en-US"/>
              <a:t> vel </a:t>
            </a:r>
            <a:r>
              <a:rPr lang="en-US" err="1"/>
              <a:t>metus</a:t>
            </a:r>
            <a:r>
              <a:rPr lang="en-US"/>
              <a:t> </a:t>
            </a:r>
            <a:r>
              <a:rPr lang="en-US" err="1"/>
              <a:t>venenatis</a:t>
            </a:r>
            <a:r>
              <a:rPr lang="en-US"/>
              <a:t> </a:t>
            </a:r>
            <a:r>
              <a:rPr lang="en-US" err="1"/>
              <a:t>euismod</a:t>
            </a:r>
            <a:r>
              <a:rPr lang="en-US"/>
              <a:t>. Aenean </a:t>
            </a:r>
            <a:r>
              <a:rPr lang="en-US" err="1"/>
              <a:t>ultrices</a:t>
            </a:r>
            <a:r>
              <a:rPr lang="en-US"/>
              <a:t> id ligula vel </a:t>
            </a:r>
            <a:r>
              <a:rPr lang="en-US" err="1"/>
              <a:t>sagittis</a:t>
            </a:r>
            <a:r>
              <a:rPr lang="en-US"/>
              <a:t>. Sed </a:t>
            </a:r>
            <a:r>
              <a:rPr lang="en-US" err="1"/>
              <a:t>ut</a:t>
            </a:r>
            <a:r>
              <a:rPr lang="en-US"/>
              <a:t> </a:t>
            </a:r>
            <a:r>
              <a:rPr lang="en-US" err="1"/>
              <a:t>hendrerit</a:t>
            </a:r>
            <a:r>
              <a:rPr lang="en-US"/>
              <a:t> sem. Ut ac </a:t>
            </a:r>
            <a:r>
              <a:rPr lang="en-US" err="1"/>
              <a:t>lectus</a:t>
            </a:r>
            <a:r>
              <a:rPr lang="en-US"/>
              <a:t> </a:t>
            </a:r>
            <a:r>
              <a:rPr lang="en-US" err="1"/>
              <a:t>rhoncus</a:t>
            </a:r>
            <a:r>
              <a:rPr lang="en-US"/>
              <a:t>, </a:t>
            </a:r>
            <a:r>
              <a:rPr lang="en-US" err="1"/>
              <a:t>placerat</a:t>
            </a:r>
            <a:r>
              <a:rPr lang="en-US"/>
              <a:t> </a:t>
            </a:r>
            <a:r>
              <a:rPr lang="en-US" err="1"/>
              <a:t>augue</a:t>
            </a:r>
            <a:r>
              <a:rPr lang="en-US"/>
              <a:t> vitae, </a:t>
            </a:r>
            <a:r>
              <a:rPr lang="en-US" err="1"/>
              <a:t>luctus</a:t>
            </a:r>
            <a:r>
              <a:rPr lang="en-US"/>
              <a:t> </a:t>
            </a:r>
            <a:r>
              <a:rPr lang="en-US" err="1"/>
              <a:t>velit</a:t>
            </a:r>
            <a:r>
              <a:rPr lang="en-US"/>
              <a:t>. Proin non convallis nisi. </a:t>
            </a:r>
            <a:r>
              <a:rPr lang="en-US" err="1"/>
              <a:t>Nullam</a:t>
            </a:r>
            <a:r>
              <a:rPr lang="en-US"/>
              <a:t> non dui a </a:t>
            </a:r>
            <a:r>
              <a:rPr lang="en-US" err="1"/>
              <a:t>elit</a:t>
            </a:r>
            <a:r>
              <a:rPr lang="en-US"/>
              <a:t> </a:t>
            </a:r>
            <a:r>
              <a:rPr lang="en-US" err="1"/>
              <a:t>finibus</a:t>
            </a:r>
            <a:r>
              <a:rPr lang="en-US"/>
              <a:t> </a:t>
            </a:r>
            <a:r>
              <a:rPr lang="en-US" err="1"/>
              <a:t>aliquet</a:t>
            </a:r>
            <a:r>
              <a:rPr lang="en-US"/>
              <a:t> </a:t>
            </a:r>
            <a:r>
              <a:rPr lang="en-US" err="1"/>
              <a:t>ut</a:t>
            </a:r>
            <a:r>
              <a:rPr lang="en-US"/>
              <a:t> vel libero. Lorem ipsum dolor sit </a:t>
            </a:r>
            <a:r>
              <a:rPr lang="en-US" err="1"/>
              <a:t>amet</a:t>
            </a:r>
            <a:r>
              <a:rPr lang="en-US"/>
              <a:t>, </a:t>
            </a:r>
            <a:r>
              <a:rPr lang="en-US" err="1"/>
              <a:t>consectetur</a:t>
            </a:r>
            <a:r>
              <a:rPr lang="en-US"/>
              <a:t> </a:t>
            </a:r>
            <a:r>
              <a:rPr lang="en-US" err="1"/>
              <a:t>adipiscing</a:t>
            </a:r>
            <a:r>
              <a:rPr lang="en-US"/>
              <a:t> </a:t>
            </a:r>
            <a:r>
              <a:rPr lang="en-US" err="1"/>
              <a:t>elit</a:t>
            </a:r>
            <a:r>
              <a:rPr lang="en-US"/>
              <a:t>. Nam pharetra, diam in </a:t>
            </a:r>
            <a:r>
              <a:rPr lang="en-US" err="1"/>
              <a:t>facilisis</a:t>
            </a:r>
            <a:r>
              <a:rPr lang="en-US"/>
              <a:t> </a:t>
            </a:r>
            <a:r>
              <a:rPr lang="en-US" err="1"/>
              <a:t>ullamcorper</a:t>
            </a:r>
            <a:r>
              <a:rPr lang="en-US"/>
              <a:t>, </a:t>
            </a:r>
            <a:r>
              <a:rPr lang="en-US" err="1"/>
              <a:t>tellus</a:t>
            </a:r>
            <a:r>
              <a:rPr lang="en-US"/>
              <a:t> ligula </a:t>
            </a:r>
            <a:r>
              <a:rPr lang="en-US" err="1"/>
              <a:t>tincidunt</a:t>
            </a:r>
            <a:r>
              <a:rPr lang="en-US"/>
              <a:t> </a:t>
            </a:r>
            <a:r>
              <a:rPr lang="en-US" err="1"/>
              <a:t>mauris</a:t>
            </a:r>
            <a:r>
              <a:rPr lang="en-US"/>
              <a:t>, nec </a:t>
            </a:r>
            <a:r>
              <a:rPr lang="en-US" err="1"/>
              <a:t>imperdiet</a:t>
            </a:r>
            <a:r>
              <a:rPr lang="en-US"/>
              <a:t> nisi </a:t>
            </a:r>
            <a:r>
              <a:rPr lang="en-US" err="1"/>
              <a:t>urna</a:t>
            </a:r>
            <a:r>
              <a:rPr lang="en-US"/>
              <a:t> vitae </a:t>
            </a:r>
            <a:r>
              <a:rPr lang="en-US" err="1"/>
              <a:t>mauris</a:t>
            </a:r>
            <a:r>
              <a:rPr lang="en-US"/>
              <a:t>. Proin mi </a:t>
            </a:r>
            <a:r>
              <a:rPr lang="en-US" err="1"/>
              <a:t>massa</a:t>
            </a:r>
            <a:r>
              <a:rPr lang="en-US"/>
              <a:t>, </a:t>
            </a:r>
            <a:r>
              <a:rPr lang="en-US" err="1"/>
              <a:t>pretium</a:t>
            </a:r>
            <a:r>
              <a:rPr lang="en-US"/>
              <a:t> sed </a:t>
            </a:r>
            <a:r>
              <a:rPr lang="en-US" err="1"/>
              <a:t>risus</a:t>
            </a:r>
            <a:r>
              <a:rPr lang="en-US"/>
              <a:t> id, </a:t>
            </a:r>
            <a:r>
              <a:rPr lang="en-US" err="1"/>
              <a:t>elementum</a:t>
            </a:r>
            <a:r>
              <a:rPr lang="en-US"/>
              <a:t> </a:t>
            </a:r>
            <a:r>
              <a:rPr lang="en-US" err="1"/>
              <a:t>mollis</a:t>
            </a:r>
            <a:r>
              <a:rPr lang="en-US"/>
              <a:t> </a:t>
            </a:r>
            <a:r>
              <a:rPr lang="en-US" err="1"/>
              <a:t>elit</a:t>
            </a:r>
            <a:r>
              <a:rPr lang="en-US"/>
              <a:t>.</a:t>
            </a:r>
          </a:p>
          <a:p>
            <a:pPr lvl="0"/>
            <a:endParaRPr lang="en-US"/>
          </a:p>
          <a:p>
            <a:pPr lvl="0"/>
            <a:r>
              <a:rPr lang="en-US" err="1"/>
              <a:t>Pellentesque</a:t>
            </a:r>
            <a:r>
              <a:rPr lang="en-US"/>
              <a:t> </a:t>
            </a:r>
            <a:r>
              <a:rPr lang="en-US" err="1"/>
              <a:t>euismod</a:t>
            </a:r>
            <a:r>
              <a:rPr lang="en-US"/>
              <a:t> </a:t>
            </a:r>
            <a:r>
              <a:rPr lang="en-US" err="1"/>
              <a:t>sapien</a:t>
            </a:r>
            <a:r>
              <a:rPr lang="en-US"/>
              <a:t> </a:t>
            </a:r>
            <a:r>
              <a:rPr lang="en-US" err="1"/>
              <a:t>quis</a:t>
            </a:r>
            <a:r>
              <a:rPr lang="en-US"/>
              <a:t> </a:t>
            </a:r>
            <a:r>
              <a:rPr lang="en-US" err="1"/>
              <a:t>leo</a:t>
            </a:r>
            <a:r>
              <a:rPr lang="en-US"/>
              <a:t> </a:t>
            </a:r>
            <a:r>
              <a:rPr lang="en-US" err="1"/>
              <a:t>aliquet</a:t>
            </a:r>
            <a:r>
              <a:rPr lang="en-US"/>
              <a:t>, ac </a:t>
            </a:r>
            <a:r>
              <a:rPr lang="en-US" err="1"/>
              <a:t>mattis</a:t>
            </a:r>
            <a:r>
              <a:rPr lang="en-US"/>
              <a:t> </a:t>
            </a:r>
            <a:r>
              <a:rPr lang="en-US" err="1"/>
              <a:t>urna</a:t>
            </a:r>
            <a:r>
              <a:rPr lang="en-US"/>
              <a:t> </a:t>
            </a:r>
            <a:r>
              <a:rPr lang="en-US" err="1"/>
              <a:t>finibus</a:t>
            </a:r>
            <a:r>
              <a:rPr lang="en-US"/>
              <a:t>. </a:t>
            </a:r>
            <a:r>
              <a:rPr lang="en-US" err="1"/>
              <a:t>Aliquam</a:t>
            </a:r>
            <a:r>
              <a:rPr lang="en-US"/>
              <a:t> </a:t>
            </a:r>
            <a:r>
              <a:rPr lang="en-US" err="1"/>
              <a:t>erat</a:t>
            </a:r>
            <a:r>
              <a:rPr lang="en-US"/>
              <a:t> </a:t>
            </a:r>
            <a:r>
              <a:rPr lang="en-US" err="1"/>
              <a:t>volutpat</a:t>
            </a:r>
            <a:r>
              <a:rPr lang="en-US"/>
              <a:t>. </a:t>
            </a:r>
            <a:r>
              <a:rPr lang="en-US" err="1"/>
              <a:t>Vivamus</a:t>
            </a:r>
            <a:r>
              <a:rPr lang="en-US"/>
              <a:t> </a:t>
            </a:r>
            <a:r>
              <a:rPr lang="en-US" err="1"/>
              <a:t>eleifend</a:t>
            </a:r>
            <a:r>
              <a:rPr lang="en-US"/>
              <a:t> </a:t>
            </a:r>
            <a:r>
              <a:rPr lang="en-US" err="1"/>
              <a:t>velit</a:t>
            </a:r>
            <a:r>
              <a:rPr lang="en-US"/>
              <a:t> id auctor fermentum. Nam sed maximus </a:t>
            </a:r>
            <a:r>
              <a:rPr lang="en-US" err="1"/>
              <a:t>tortor</a:t>
            </a:r>
            <a:r>
              <a:rPr lang="en-US"/>
              <a:t>. Vestibulum convallis </a:t>
            </a:r>
            <a:r>
              <a:rPr lang="en-US" err="1"/>
              <a:t>eu</a:t>
            </a:r>
            <a:r>
              <a:rPr lang="en-US"/>
              <a:t> ante vitae </a:t>
            </a:r>
            <a:r>
              <a:rPr lang="en-US" err="1"/>
              <a:t>vehicula</a:t>
            </a:r>
            <a:r>
              <a:rPr lang="en-US"/>
              <a:t>. </a:t>
            </a:r>
            <a:r>
              <a:rPr lang="en-US" err="1"/>
              <a:t>Quisque</a:t>
            </a:r>
            <a:r>
              <a:rPr lang="en-US"/>
              <a:t> </a:t>
            </a:r>
            <a:r>
              <a:rPr lang="en-US" err="1"/>
              <a:t>imperdiet</a:t>
            </a:r>
            <a:r>
              <a:rPr lang="en-US"/>
              <a:t> </a:t>
            </a:r>
            <a:r>
              <a:rPr lang="en-US" err="1"/>
              <a:t>mauris</a:t>
            </a:r>
            <a:r>
              <a:rPr lang="en-US"/>
              <a:t> id </a:t>
            </a:r>
            <a:r>
              <a:rPr lang="en-US" err="1"/>
              <a:t>mauris</a:t>
            </a:r>
            <a:r>
              <a:rPr lang="en-US"/>
              <a:t> tempus, </a:t>
            </a:r>
            <a:r>
              <a:rPr lang="en-US" err="1"/>
              <a:t>eget</a:t>
            </a:r>
            <a:r>
              <a:rPr lang="en-US"/>
              <a:t> </a:t>
            </a:r>
            <a:r>
              <a:rPr lang="en-US" err="1"/>
              <a:t>suscipit</a:t>
            </a:r>
            <a:r>
              <a:rPr lang="en-US"/>
              <a:t> </a:t>
            </a:r>
            <a:r>
              <a:rPr lang="en-US" err="1"/>
              <a:t>erat</a:t>
            </a:r>
            <a:r>
              <a:rPr lang="en-US"/>
              <a:t> cursus. </a:t>
            </a:r>
            <a:r>
              <a:rPr lang="en-US" err="1"/>
              <a:t>Nulla</a:t>
            </a:r>
            <a:r>
              <a:rPr lang="en-US"/>
              <a:t> </a:t>
            </a:r>
            <a:r>
              <a:rPr lang="en-US" err="1"/>
              <a:t>porttitor</a:t>
            </a:r>
            <a:r>
              <a:rPr lang="en-US"/>
              <a:t> </a:t>
            </a:r>
            <a:r>
              <a:rPr lang="en-US" err="1"/>
              <a:t>arcu</a:t>
            </a:r>
            <a:r>
              <a:rPr lang="en-US"/>
              <a:t> </a:t>
            </a:r>
            <a:r>
              <a:rPr lang="en-US" err="1"/>
              <a:t>congue</a:t>
            </a:r>
            <a:r>
              <a:rPr lang="en-US"/>
              <a:t>, dictum ante </a:t>
            </a:r>
            <a:r>
              <a:rPr lang="en-US" err="1"/>
              <a:t>eu</a:t>
            </a:r>
            <a:r>
              <a:rPr lang="en-US"/>
              <a:t>, dictum nisi. </a:t>
            </a:r>
            <a:r>
              <a:rPr lang="en-US" err="1"/>
              <a:t>Etiam</a:t>
            </a:r>
            <a:r>
              <a:rPr lang="en-US"/>
              <a:t> </a:t>
            </a:r>
            <a:r>
              <a:rPr lang="en-US" err="1"/>
              <a:t>eu</a:t>
            </a:r>
            <a:r>
              <a:rPr lang="en-US"/>
              <a:t> dolor </a:t>
            </a:r>
            <a:r>
              <a:rPr lang="en-US" err="1"/>
              <a:t>purus</a:t>
            </a:r>
            <a:r>
              <a:rPr lang="en-US"/>
              <a:t>. </a:t>
            </a:r>
            <a:r>
              <a:rPr lang="en-US" err="1"/>
              <a:t>Nullam</a:t>
            </a:r>
            <a:r>
              <a:rPr lang="en-US"/>
              <a:t> </a:t>
            </a:r>
            <a:r>
              <a:rPr lang="en-US" err="1"/>
              <a:t>finibus</a:t>
            </a:r>
            <a:r>
              <a:rPr lang="en-US"/>
              <a:t> </a:t>
            </a:r>
            <a:r>
              <a:rPr lang="en-US" err="1"/>
              <a:t>augue</a:t>
            </a:r>
            <a:r>
              <a:rPr lang="en-US"/>
              <a:t> at nisi </a:t>
            </a:r>
            <a:r>
              <a:rPr lang="en-US" err="1"/>
              <a:t>blandit</a:t>
            </a:r>
            <a:r>
              <a:rPr lang="en-US"/>
              <a:t>, </a:t>
            </a:r>
            <a:r>
              <a:rPr lang="en-US" err="1"/>
              <a:t>eu</a:t>
            </a:r>
            <a:r>
              <a:rPr lang="en-US"/>
              <a:t> </a:t>
            </a:r>
            <a:r>
              <a:rPr lang="en-US" err="1"/>
              <a:t>iaculis</a:t>
            </a:r>
            <a:r>
              <a:rPr lang="en-US"/>
              <a:t> </a:t>
            </a:r>
            <a:r>
              <a:rPr lang="en-US" err="1"/>
              <a:t>nibh</a:t>
            </a:r>
            <a:r>
              <a:rPr lang="en-US"/>
              <a:t> </a:t>
            </a:r>
            <a:r>
              <a:rPr lang="en-US" err="1"/>
              <a:t>varius</a:t>
            </a:r>
            <a:r>
              <a:rPr lang="en-US"/>
              <a:t>. </a:t>
            </a:r>
            <a:r>
              <a:rPr lang="en-US" err="1"/>
              <a:t>Aliquam</a:t>
            </a:r>
            <a:r>
              <a:rPr lang="en-US"/>
              <a:t> semper nec ipsum in </a:t>
            </a:r>
            <a:r>
              <a:rPr lang="en-US" err="1"/>
              <a:t>ultrices</a:t>
            </a:r>
            <a:r>
              <a:rPr lang="en-US"/>
              <a:t>. Sed auctor diam non </a:t>
            </a:r>
            <a:r>
              <a:rPr lang="en-US" err="1"/>
              <a:t>velit</a:t>
            </a:r>
            <a:r>
              <a:rPr lang="en-US"/>
              <a:t> </a:t>
            </a:r>
            <a:r>
              <a:rPr lang="en-US" err="1"/>
              <a:t>tincidunt</a:t>
            </a:r>
            <a:r>
              <a:rPr lang="en-US"/>
              <a:t> </a:t>
            </a:r>
            <a:r>
              <a:rPr lang="en-US" err="1"/>
              <a:t>rhoncus</a:t>
            </a:r>
            <a:r>
              <a:rPr lang="en-US"/>
              <a:t>. </a:t>
            </a:r>
            <a:r>
              <a:rPr lang="en-US" err="1"/>
              <a:t>Pellentesque</a:t>
            </a:r>
            <a:r>
              <a:rPr lang="en-US"/>
              <a:t> </a:t>
            </a:r>
            <a:r>
              <a:rPr lang="en-US" err="1"/>
              <a:t>odio</a:t>
            </a:r>
            <a:r>
              <a:rPr lang="en-US"/>
              <a:t> </a:t>
            </a:r>
            <a:r>
              <a:rPr lang="en-US" err="1"/>
              <a:t>elit</a:t>
            </a:r>
            <a:r>
              <a:rPr lang="en-US"/>
              <a:t>, </a:t>
            </a:r>
            <a:r>
              <a:rPr lang="en-US" err="1"/>
              <a:t>dignissim</a:t>
            </a:r>
            <a:r>
              <a:rPr lang="en-US"/>
              <a:t> auctor </a:t>
            </a:r>
            <a:r>
              <a:rPr lang="en-US" err="1"/>
              <a:t>arcu</a:t>
            </a:r>
            <a:r>
              <a:rPr lang="en-US"/>
              <a:t> sit </a:t>
            </a:r>
            <a:r>
              <a:rPr lang="en-US" err="1"/>
              <a:t>amet</a:t>
            </a:r>
            <a:r>
              <a:rPr lang="en-US"/>
              <a:t>, </a:t>
            </a:r>
            <a:r>
              <a:rPr lang="en-US" err="1"/>
              <a:t>posuere</a:t>
            </a:r>
            <a:r>
              <a:rPr lang="en-US"/>
              <a:t> </a:t>
            </a:r>
            <a:r>
              <a:rPr lang="en-US" err="1"/>
              <a:t>tincidunt</a:t>
            </a:r>
            <a:r>
              <a:rPr lang="en-US"/>
              <a:t> </a:t>
            </a:r>
            <a:r>
              <a:rPr lang="en-US" err="1"/>
              <a:t>nulla</a:t>
            </a:r>
            <a:r>
              <a:rPr lang="en-US"/>
              <a:t>. Cras </a:t>
            </a:r>
            <a:r>
              <a:rPr lang="en-US" err="1"/>
              <a:t>urna</a:t>
            </a:r>
            <a:r>
              <a:rPr lang="en-US"/>
              <a:t> </a:t>
            </a:r>
            <a:r>
              <a:rPr lang="en-US" err="1"/>
              <a:t>lacus</a:t>
            </a:r>
            <a:r>
              <a:rPr lang="en-US"/>
              <a:t>, </a:t>
            </a:r>
            <a:r>
              <a:rPr lang="en-US" err="1"/>
              <a:t>venenatis</a:t>
            </a:r>
            <a:r>
              <a:rPr lang="en-US"/>
              <a:t> </a:t>
            </a:r>
            <a:r>
              <a:rPr lang="en-US" err="1"/>
              <a:t>quis</a:t>
            </a:r>
            <a:r>
              <a:rPr lang="en-US"/>
              <a:t> </a:t>
            </a:r>
            <a:r>
              <a:rPr lang="en-US" err="1"/>
              <a:t>pellentesque</a:t>
            </a:r>
            <a:r>
              <a:rPr lang="en-US"/>
              <a:t> et, </a:t>
            </a:r>
            <a:r>
              <a:rPr lang="en-US" err="1"/>
              <a:t>rhoncus</a:t>
            </a:r>
            <a:r>
              <a:rPr lang="en-US"/>
              <a:t> </a:t>
            </a:r>
            <a:r>
              <a:rPr lang="en-US" err="1"/>
              <a:t>mattis</a:t>
            </a:r>
            <a:r>
              <a:rPr lang="en-US"/>
              <a:t> </a:t>
            </a:r>
            <a:r>
              <a:rPr lang="en-US" err="1"/>
              <a:t>nulla</a:t>
            </a:r>
            <a:r>
              <a:rPr lang="en-US"/>
              <a:t>. Maecenas nec </a:t>
            </a:r>
            <a:r>
              <a:rPr lang="en-US" err="1"/>
              <a:t>elit</a:t>
            </a:r>
            <a:r>
              <a:rPr lang="en-US"/>
              <a:t> </a:t>
            </a:r>
            <a:r>
              <a:rPr lang="en-US" err="1"/>
              <a:t>ultrices</a:t>
            </a:r>
            <a:r>
              <a:rPr lang="en-US"/>
              <a:t> diam </a:t>
            </a:r>
            <a:r>
              <a:rPr lang="en-US" err="1"/>
              <a:t>hendrerit</a:t>
            </a:r>
            <a:r>
              <a:rPr lang="en-US"/>
              <a:t> vestibulum. Aenean </a:t>
            </a:r>
            <a:r>
              <a:rPr lang="en-US" err="1"/>
              <a:t>consequat</a:t>
            </a:r>
            <a:r>
              <a:rPr lang="en-US"/>
              <a:t> et </a:t>
            </a:r>
            <a:r>
              <a:rPr lang="en-US" err="1"/>
              <a:t>tortor</a:t>
            </a:r>
            <a:r>
              <a:rPr lang="en-US"/>
              <a:t> </a:t>
            </a:r>
            <a:r>
              <a:rPr lang="en-US" err="1"/>
              <a:t>eu</a:t>
            </a:r>
            <a:r>
              <a:rPr lang="en-US"/>
              <a:t> </a:t>
            </a:r>
            <a:r>
              <a:rPr lang="en-US" err="1"/>
              <a:t>bibendum</a:t>
            </a:r>
            <a:r>
              <a:rPr lang="en-US"/>
              <a:t>. Donec </a:t>
            </a:r>
            <a:r>
              <a:rPr lang="en-US" err="1"/>
              <a:t>mauris</a:t>
            </a:r>
            <a:r>
              <a:rPr lang="en-US"/>
              <a:t> </a:t>
            </a:r>
            <a:r>
              <a:rPr lang="en-US" err="1"/>
              <a:t>nulla</a:t>
            </a:r>
            <a:r>
              <a:rPr lang="en-US"/>
              <a:t>, </a:t>
            </a:r>
            <a:r>
              <a:rPr lang="en-US" err="1"/>
              <a:t>eleifend</a:t>
            </a:r>
            <a:r>
              <a:rPr lang="en-US"/>
              <a:t> a </a:t>
            </a:r>
            <a:r>
              <a:rPr lang="en-US" err="1"/>
              <a:t>fringilla</a:t>
            </a:r>
            <a:r>
              <a:rPr lang="en-US"/>
              <a:t> ac, </a:t>
            </a:r>
            <a:r>
              <a:rPr lang="en-US" err="1"/>
              <a:t>ultricies</a:t>
            </a:r>
            <a:r>
              <a:rPr lang="en-US"/>
              <a:t> id magna.</a:t>
            </a:r>
          </a:p>
        </p:txBody>
      </p:sp>
      <p:sp>
        <p:nvSpPr>
          <p:cNvPr id="17" name="Text Placeholder 16">
            <a:extLst>
              <a:ext uri="{FF2B5EF4-FFF2-40B4-BE49-F238E27FC236}">
                <a16:creationId xmlns:a16="http://schemas.microsoft.com/office/drawing/2014/main" id="{EED96D67-6624-9E38-67AD-621AF96C58F7}"/>
              </a:ext>
            </a:extLst>
          </p:cNvPr>
          <p:cNvSpPr>
            <a:spLocks noGrp="1"/>
          </p:cNvSpPr>
          <p:nvPr>
            <p:ph type="body" sz="quarter" idx="14" hasCustomPrompt="1"/>
          </p:nvPr>
        </p:nvSpPr>
        <p:spPr>
          <a:xfrm>
            <a:off x="7050883" y="1704975"/>
            <a:ext cx="9965531" cy="582266"/>
          </a:xfrm>
        </p:spPr>
        <p:txBody>
          <a:bodyPr/>
          <a:lstStyle>
            <a:lvl1pPr marL="0" indent="0">
              <a:buNone/>
              <a:defRPr sz="2550" i="1">
                <a:solidFill>
                  <a:srgbClr val="6AA598"/>
                </a:solidFill>
              </a:defRPr>
            </a:lvl1pPr>
            <a:lvl2pPr marL="685800" indent="0">
              <a:buNone/>
              <a:defRPr>
                <a:solidFill>
                  <a:srgbClr val="6AA598"/>
                </a:solidFill>
              </a:defRPr>
            </a:lvl2pPr>
            <a:lvl3pPr marL="1371600" indent="0">
              <a:buNone/>
              <a:defRPr>
                <a:solidFill>
                  <a:srgbClr val="6AA598"/>
                </a:solidFill>
              </a:defRPr>
            </a:lvl3pPr>
            <a:lvl4pPr marL="2057400" indent="0">
              <a:buNone/>
              <a:defRPr>
                <a:solidFill>
                  <a:srgbClr val="6AA598"/>
                </a:solidFill>
              </a:defRPr>
            </a:lvl4pPr>
            <a:lvl5pPr marL="2743200" indent="0">
              <a:buNone/>
              <a:defRPr>
                <a:solidFill>
                  <a:srgbClr val="6AA598"/>
                </a:solidFill>
              </a:defRPr>
            </a:lvl5pPr>
          </a:lstStyle>
          <a:p>
            <a:pPr lvl="0"/>
            <a:r>
              <a:rPr lang="en-US"/>
              <a:t>Job Title</a:t>
            </a:r>
          </a:p>
        </p:txBody>
      </p:sp>
      <p:sp>
        <p:nvSpPr>
          <p:cNvPr id="19" name="Picture Placeholder 18">
            <a:extLst>
              <a:ext uri="{FF2B5EF4-FFF2-40B4-BE49-F238E27FC236}">
                <a16:creationId xmlns:a16="http://schemas.microsoft.com/office/drawing/2014/main" id="{2904B1B7-2DDC-4B23-1562-7AE5C17D37C0}"/>
              </a:ext>
            </a:extLst>
          </p:cNvPr>
          <p:cNvSpPr>
            <a:spLocks noGrp="1"/>
          </p:cNvSpPr>
          <p:nvPr>
            <p:ph type="pic" sz="quarter" idx="15"/>
          </p:nvPr>
        </p:nvSpPr>
        <p:spPr>
          <a:xfrm>
            <a:off x="531163" y="722028"/>
            <a:ext cx="6043613" cy="4749357"/>
          </a:xfrm>
        </p:spPr>
        <p:txBody>
          <a:bodyPr/>
          <a:lstStyle/>
          <a:p>
            <a:r>
              <a:rPr lang="en-US"/>
              <a:t>Click icon to add picture</a:t>
            </a:r>
          </a:p>
        </p:txBody>
      </p:sp>
      <p:sp>
        <p:nvSpPr>
          <p:cNvPr id="20" name="Slide Number Placeholder 22">
            <a:extLst>
              <a:ext uri="{FF2B5EF4-FFF2-40B4-BE49-F238E27FC236}">
                <a16:creationId xmlns:a16="http://schemas.microsoft.com/office/drawing/2014/main" id="{42195242-41FC-911F-5D47-BEC51577A343}"/>
              </a:ext>
            </a:extLst>
          </p:cNvPr>
          <p:cNvSpPr>
            <a:spLocks noGrp="1"/>
          </p:cNvSpPr>
          <p:nvPr>
            <p:ph type="sldNum" sz="quarter" idx="12"/>
          </p:nvPr>
        </p:nvSpPr>
        <p:spPr>
          <a:xfrm>
            <a:off x="17542809" y="9643451"/>
            <a:ext cx="4267200" cy="547688"/>
          </a:xfrm>
        </p:spPr>
        <p:txBody>
          <a:bodyPr/>
          <a:lstStyle>
            <a:lvl1pPr algn="l">
              <a:defRPr sz="1500">
                <a:solidFill>
                  <a:srgbClr val="F9F5EF"/>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23790522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 green">
    <p:bg>
      <p:bgPr>
        <a:solidFill>
          <a:srgbClr val="094F2E"/>
        </a:solidFill>
        <a:effectLst/>
      </p:bgPr>
    </p:bg>
    <p:spTree>
      <p:nvGrpSpPr>
        <p:cNvPr id="1" name=""/>
        <p:cNvGrpSpPr/>
        <p:nvPr/>
      </p:nvGrpSpPr>
      <p:grpSpPr>
        <a:xfrm>
          <a:off x="0" y="0"/>
          <a:ext cx="0" cy="0"/>
          <a:chOff x="0" y="0"/>
          <a:chExt cx="0" cy="0"/>
        </a:xfrm>
      </p:grpSpPr>
      <p:pic>
        <p:nvPicPr>
          <p:cNvPr id="2" name="Picture 1" descr="A black and white sign with white text&#10;&#10;Description automatically generated">
            <a:extLst>
              <a:ext uri="{FF2B5EF4-FFF2-40B4-BE49-F238E27FC236}">
                <a16:creationId xmlns:a16="http://schemas.microsoft.com/office/drawing/2014/main" id="{2AB3175F-D10D-5D54-C323-EF243E9412AD}"/>
              </a:ext>
            </a:extLst>
          </p:cNvPr>
          <p:cNvPicPr>
            <a:picLocks noChangeAspect="1"/>
          </p:cNvPicPr>
          <p:nvPr userDrawn="1"/>
        </p:nvPicPr>
        <p:blipFill>
          <a:blip r:embed="rId2" cstate="screen">
            <a:alphaModFix amt="7000"/>
            <a:extLst>
              <a:ext uri="{28A0092B-C50C-407E-A947-70E740481C1C}">
                <a14:useLocalDpi xmlns:a14="http://schemas.microsoft.com/office/drawing/2010/main"/>
              </a:ext>
            </a:extLst>
          </a:blip>
          <a:stretch>
            <a:fillRect/>
          </a:stretch>
        </p:blipFill>
        <p:spPr>
          <a:xfrm>
            <a:off x="10798545" y="7956285"/>
            <a:ext cx="7489455" cy="2297901"/>
          </a:xfrm>
          <a:prstGeom prst="rect">
            <a:avLst/>
          </a:prstGeom>
        </p:spPr>
      </p:pic>
      <p:sp>
        <p:nvSpPr>
          <p:cNvPr id="5" name="Rectangle 2">
            <a:extLst>
              <a:ext uri="{FF2B5EF4-FFF2-40B4-BE49-F238E27FC236}">
                <a16:creationId xmlns:a16="http://schemas.microsoft.com/office/drawing/2014/main" id="{C986C6E7-F344-C098-7DE5-513DC4D30EFC}"/>
              </a:ext>
            </a:extLst>
          </p:cNvPr>
          <p:cNvSpPr>
            <a:spLocks noGrp="1" noChangeArrowheads="1"/>
          </p:cNvSpPr>
          <p:nvPr>
            <p:ph type="ctrTitle" hasCustomPrompt="1"/>
          </p:nvPr>
        </p:nvSpPr>
        <p:spPr>
          <a:xfrm>
            <a:off x="1981200" y="3417095"/>
            <a:ext cx="14325600" cy="1726406"/>
          </a:xfrm>
        </p:spPr>
        <p:txBody>
          <a:bodyPr>
            <a:noAutofit/>
          </a:bodyPr>
          <a:lstStyle>
            <a:lvl1pPr algn="l">
              <a:defRPr sz="8250" b="0" i="0">
                <a:solidFill>
                  <a:srgbClr val="F8F5EE"/>
                </a:solidFill>
                <a:latin typeface="Georgia" panose="02040502050405020303" pitchFamily="18" charset="0"/>
                <a:ea typeface="Verdana" panose="020B0604030504040204" pitchFamily="34" charset="0"/>
                <a:cs typeface="Times New Roman" panose="02020603050405020304" pitchFamily="18" charset="0"/>
              </a:defRPr>
            </a:lvl1pPr>
          </a:lstStyle>
          <a:p>
            <a:pPr lvl="0"/>
            <a:r>
              <a:rPr lang="en-US" altLang="en-US" noProof="0"/>
              <a:t>[Title]</a:t>
            </a:r>
          </a:p>
        </p:txBody>
      </p:sp>
      <p:sp>
        <p:nvSpPr>
          <p:cNvPr id="6" name="Rectangle 3">
            <a:extLst>
              <a:ext uri="{FF2B5EF4-FFF2-40B4-BE49-F238E27FC236}">
                <a16:creationId xmlns:a16="http://schemas.microsoft.com/office/drawing/2014/main" id="{D45995E2-B6B2-A354-5ADE-12AE5807F482}"/>
              </a:ext>
            </a:extLst>
          </p:cNvPr>
          <p:cNvSpPr>
            <a:spLocks noGrp="1" noChangeArrowheads="1"/>
          </p:cNvSpPr>
          <p:nvPr>
            <p:ph type="subTitle" idx="1" hasCustomPrompt="1"/>
          </p:nvPr>
        </p:nvSpPr>
        <p:spPr>
          <a:xfrm>
            <a:off x="1981200" y="5346219"/>
            <a:ext cx="14325600" cy="1371600"/>
          </a:xfrm>
        </p:spPr>
        <p:txBody>
          <a:bodyPr>
            <a:normAutofit/>
          </a:bodyPr>
          <a:lstStyle>
            <a:lvl1pPr marL="0" indent="0" algn="l">
              <a:buNone/>
              <a:defRPr sz="3750">
                <a:solidFill>
                  <a:srgbClr val="F8F5EE"/>
                </a:solidFill>
                <a:latin typeface="+mj-lt"/>
                <a:ea typeface="Verdana" panose="020B0604030504040204" pitchFamily="34" charset="0"/>
                <a:cs typeface="Verdana" panose="020B0604030504040204" pitchFamily="34" charset="0"/>
              </a:defRPr>
            </a:lvl1pPr>
          </a:lstStyle>
          <a:p>
            <a:pPr lvl="0"/>
            <a:r>
              <a:rPr lang="en-US" altLang="en-US" noProof="0"/>
              <a:t>[Subtitle]</a:t>
            </a:r>
          </a:p>
        </p:txBody>
      </p:sp>
      <p:grpSp>
        <p:nvGrpSpPr>
          <p:cNvPr id="7" name="Group 6">
            <a:extLst>
              <a:ext uri="{FF2B5EF4-FFF2-40B4-BE49-F238E27FC236}">
                <a16:creationId xmlns:a16="http://schemas.microsoft.com/office/drawing/2014/main" id="{3ADC4644-37D3-9448-5B6B-F53067FEA63A}"/>
              </a:ext>
            </a:extLst>
          </p:cNvPr>
          <p:cNvGrpSpPr/>
          <p:nvPr userDrawn="1"/>
        </p:nvGrpSpPr>
        <p:grpSpPr>
          <a:xfrm>
            <a:off x="-1" y="0"/>
            <a:ext cx="155543" cy="10287000"/>
            <a:chOff x="0" y="0"/>
            <a:chExt cx="48445" cy="4287384"/>
          </a:xfrm>
        </p:grpSpPr>
        <p:sp>
          <p:nvSpPr>
            <p:cNvPr id="8" name="Rectangle 7">
              <a:extLst>
                <a:ext uri="{FF2B5EF4-FFF2-40B4-BE49-F238E27FC236}">
                  <a16:creationId xmlns:a16="http://schemas.microsoft.com/office/drawing/2014/main" id="{906AC5ED-2266-B4C7-45C2-C8A9FCC6B583}"/>
                </a:ext>
              </a:extLst>
            </p:cNvPr>
            <p:cNvSpPr/>
            <p:nvPr/>
          </p:nvSpPr>
          <p:spPr>
            <a:xfrm>
              <a:off x="0" y="0"/>
              <a:ext cx="48445" cy="1071846"/>
            </a:xfrm>
            <a:prstGeom prst="rect">
              <a:avLst/>
            </a:prstGeom>
            <a:solidFill>
              <a:srgbClr val="6AA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9" name="Rectangle 8">
              <a:extLst>
                <a:ext uri="{FF2B5EF4-FFF2-40B4-BE49-F238E27FC236}">
                  <a16:creationId xmlns:a16="http://schemas.microsoft.com/office/drawing/2014/main" id="{431AC850-1062-9E8B-EE01-75494416EE93}"/>
                </a:ext>
              </a:extLst>
            </p:cNvPr>
            <p:cNvSpPr/>
            <p:nvPr userDrawn="1"/>
          </p:nvSpPr>
          <p:spPr>
            <a:xfrm>
              <a:off x="0" y="1071846"/>
              <a:ext cx="48445" cy="1071846"/>
            </a:xfrm>
            <a:prstGeom prst="rect">
              <a:avLst/>
            </a:prstGeom>
            <a:solidFill>
              <a:srgbClr val="E7B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Rectangle 9">
              <a:extLst>
                <a:ext uri="{FF2B5EF4-FFF2-40B4-BE49-F238E27FC236}">
                  <a16:creationId xmlns:a16="http://schemas.microsoft.com/office/drawing/2014/main" id="{2853C185-F39C-4D6A-DF4D-8450359F48AD}"/>
                </a:ext>
              </a:extLst>
            </p:cNvPr>
            <p:cNvSpPr/>
            <p:nvPr userDrawn="1"/>
          </p:nvSpPr>
          <p:spPr>
            <a:xfrm>
              <a:off x="0" y="2143692"/>
              <a:ext cx="48445" cy="1071846"/>
            </a:xfrm>
            <a:prstGeom prst="rect">
              <a:avLst/>
            </a:prstGeom>
            <a:solidFill>
              <a:srgbClr val="416F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1" name="Rectangle 10">
              <a:extLst>
                <a:ext uri="{FF2B5EF4-FFF2-40B4-BE49-F238E27FC236}">
                  <a16:creationId xmlns:a16="http://schemas.microsoft.com/office/drawing/2014/main" id="{97F952BF-2498-C4D3-2F47-B63809CCBA59}"/>
                </a:ext>
              </a:extLst>
            </p:cNvPr>
            <p:cNvSpPr/>
            <p:nvPr userDrawn="1"/>
          </p:nvSpPr>
          <p:spPr>
            <a:xfrm>
              <a:off x="0" y="3215538"/>
              <a:ext cx="48445" cy="1071846"/>
            </a:xfrm>
            <a:prstGeom prst="rect">
              <a:avLst/>
            </a:prstGeom>
            <a:solidFill>
              <a:srgbClr val="F9F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spTree>
    <p:extLst>
      <p:ext uri="{BB962C8B-B14F-4D97-AF65-F5344CB8AC3E}">
        <p14:creationId xmlns:p14="http://schemas.microsoft.com/office/powerpoint/2010/main" val="488385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 blue">
    <p:bg>
      <p:bgPr>
        <a:solidFill>
          <a:srgbClr val="161F47"/>
        </a:solidFill>
        <a:effectLst/>
      </p:bgPr>
    </p:bg>
    <p:spTree>
      <p:nvGrpSpPr>
        <p:cNvPr id="1" name=""/>
        <p:cNvGrpSpPr/>
        <p:nvPr/>
      </p:nvGrpSpPr>
      <p:grpSpPr>
        <a:xfrm>
          <a:off x="0" y="0"/>
          <a:ext cx="0" cy="0"/>
          <a:chOff x="0" y="0"/>
          <a:chExt cx="0" cy="0"/>
        </a:xfrm>
      </p:grpSpPr>
      <p:pic>
        <p:nvPicPr>
          <p:cNvPr id="2" name="Picture 1" descr="A black and white sign with white text&#10;&#10;Description automatically generated">
            <a:extLst>
              <a:ext uri="{FF2B5EF4-FFF2-40B4-BE49-F238E27FC236}">
                <a16:creationId xmlns:a16="http://schemas.microsoft.com/office/drawing/2014/main" id="{4EAF9B36-59D3-CB10-26E1-EF8DF78546F4}"/>
              </a:ext>
            </a:extLst>
          </p:cNvPr>
          <p:cNvPicPr>
            <a:picLocks noChangeAspect="1"/>
          </p:cNvPicPr>
          <p:nvPr userDrawn="1"/>
        </p:nvPicPr>
        <p:blipFill>
          <a:blip r:embed="rId2" cstate="screen">
            <a:alphaModFix amt="16000"/>
            <a:extLst>
              <a:ext uri="{28A0092B-C50C-407E-A947-70E740481C1C}">
                <a14:useLocalDpi xmlns:a14="http://schemas.microsoft.com/office/drawing/2010/main"/>
              </a:ext>
            </a:extLst>
          </a:blip>
          <a:stretch>
            <a:fillRect/>
          </a:stretch>
        </p:blipFill>
        <p:spPr>
          <a:xfrm>
            <a:off x="10798545" y="7956285"/>
            <a:ext cx="7489455" cy="2297901"/>
          </a:xfrm>
          <a:prstGeom prst="rect">
            <a:avLst/>
          </a:prstGeom>
        </p:spPr>
      </p:pic>
      <p:sp>
        <p:nvSpPr>
          <p:cNvPr id="3" name="Rectangle 2">
            <a:extLst>
              <a:ext uri="{FF2B5EF4-FFF2-40B4-BE49-F238E27FC236}">
                <a16:creationId xmlns:a16="http://schemas.microsoft.com/office/drawing/2014/main" id="{080B22E6-2766-4B02-C3EF-F730861A660B}"/>
              </a:ext>
            </a:extLst>
          </p:cNvPr>
          <p:cNvSpPr>
            <a:spLocks noGrp="1" noChangeArrowheads="1"/>
          </p:cNvSpPr>
          <p:nvPr>
            <p:ph type="ctrTitle" hasCustomPrompt="1"/>
          </p:nvPr>
        </p:nvSpPr>
        <p:spPr>
          <a:xfrm>
            <a:off x="1981200" y="3417095"/>
            <a:ext cx="14325600" cy="1726406"/>
          </a:xfrm>
        </p:spPr>
        <p:txBody>
          <a:bodyPr>
            <a:noAutofit/>
          </a:bodyPr>
          <a:lstStyle>
            <a:lvl1pPr algn="l">
              <a:defRPr sz="8250" b="0" i="0">
                <a:solidFill>
                  <a:srgbClr val="F8F5EE"/>
                </a:solidFill>
                <a:latin typeface="Georgia" panose="02040502050405020303" pitchFamily="18" charset="0"/>
                <a:ea typeface="Verdana" panose="020B0604030504040204" pitchFamily="34" charset="0"/>
                <a:cs typeface="Times New Roman" panose="02020603050405020304" pitchFamily="18" charset="0"/>
              </a:defRPr>
            </a:lvl1pPr>
          </a:lstStyle>
          <a:p>
            <a:pPr lvl="0"/>
            <a:r>
              <a:rPr lang="en-US" altLang="en-US" noProof="0"/>
              <a:t>[Title]</a:t>
            </a:r>
          </a:p>
        </p:txBody>
      </p:sp>
      <p:sp>
        <p:nvSpPr>
          <p:cNvPr id="5" name="Rectangle 3">
            <a:extLst>
              <a:ext uri="{FF2B5EF4-FFF2-40B4-BE49-F238E27FC236}">
                <a16:creationId xmlns:a16="http://schemas.microsoft.com/office/drawing/2014/main" id="{AB3B912F-EB82-BC2E-8931-7591634D165F}"/>
              </a:ext>
            </a:extLst>
          </p:cNvPr>
          <p:cNvSpPr>
            <a:spLocks noGrp="1" noChangeArrowheads="1"/>
          </p:cNvSpPr>
          <p:nvPr>
            <p:ph type="subTitle" idx="1" hasCustomPrompt="1"/>
          </p:nvPr>
        </p:nvSpPr>
        <p:spPr>
          <a:xfrm>
            <a:off x="1981200" y="5346219"/>
            <a:ext cx="14325600" cy="1371600"/>
          </a:xfrm>
        </p:spPr>
        <p:txBody>
          <a:bodyPr>
            <a:normAutofit/>
          </a:bodyPr>
          <a:lstStyle>
            <a:lvl1pPr marL="0" indent="0" algn="l">
              <a:buNone/>
              <a:defRPr sz="3750">
                <a:solidFill>
                  <a:srgbClr val="F8F5EE"/>
                </a:solidFill>
                <a:latin typeface="+mj-lt"/>
                <a:ea typeface="Verdana" panose="020B0604030504040204" pitchFamily="34" charset="0"/>
                <a:cs typeface="Verdana" panose="020B0604030504040204" pitchFamily="34" charset="0"/>
              </a:defRPr>
            </a:lvl1pPr>
          </a:lstStyle>
          <a:p>
            <a:pPr lvl="0"/>
            <a:r>
              <a:rPr lang="en-US" altLang="en-US" noProof="0"/>
              <a:t>[Subtitle]</a:t>
            </a:r>
          </a:p>
        </p:txBody>
      </p:sp>
      <p:grpSp>
        <p:nvGrpSpPr>
          <p:cNvPr id="6" name="Group 5">
            <a:extLst>
              <a:ext uri="{FF2B5EF4-FFF2-40B4-BE49-F238E27FC236}">
                <a16:creationId xmlns:a16="http://schemas.microsoft.com/office/drawing/2014/main" id="{33D2E90B-F971-315E-C598-9E3D692E7214}"/>
              </a:ext>
            </a:extLst>
          </p:cNvPr>
          <p:cNvGrpSpPr/>
          <p:nvPr userDrawn="1"/>
        </p:nvGrpSpPr>
        <p:grpSpPr>
          <a:xfrm>
            <a:off x="-1" y="0"/>
            <a:ext cx="155543" cy="10287000"/>
            <a:chOff x="0" y="0"/>
            <a:chExt cx="48445" cy="4287384"/>
          </a:xfrm>
        </p:grpSpPr>
        <p:sp>
          <p:nvSpPr>
            <p:cNvPr id="7" name="Rectangle 6">
              <a:extLst>
                <a:ext uri="{FF2B5EF4-FFF2-40B4-BE49-F238E27FC236}">
                  <a16:creationId xmlns:a16="http://schemas.microsoft.com/office/drawing/2014/main" id="{63151091-CA2A-E7E1-DA0C-EBC2318BF0CA}"/>
                </a:ext>
              </a:extLst>
            </p:cNvPr>
            <p:cNvSpPr/>
            <p:nvPr/>
          </p:nvSpPr>
          <p:spPr>
            <a:xfrm>
              <a:off x="0" y="0"/>
              <a:ext cx="48445" cy="1071846"/>
            </a:xfrm>
            <a:prstGeom prst="rect">
              <a:avLst/>
            </a:prstGeom>
            <a:solidFill>
              <a:srgbClr val="6AA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8" name="Rectangle 7">
              <a:extLst>
                <a:ext uri="{FF2B5EF4-FFF2-40B4-BE49-F238E27FC236}">
                  <a16:creationId xmlns:a16="http://schemas.microsoft.com/office/drawing/2014/main" id="{07DB068A-7AE8-A067-8E49-3D499112A6B2}"/>
                </a:ext>
              </a:extLst>
            </p:cNvPr>
            <p:cNvSpPr/>
            <p:nvPr userDrawn="1"/>
          </p:nvSpPr>
          <p:spPr>
            <a:xfrm>
              <a:off x="0" y="1071846"/>
              <a:ext cx="48445" cy="1071846"/>
            </a:xfrm>
            <a:prstGeom prst="rect">
              <a:avLst/>
            </a:prstGeom>
            <a:solidFill>
              <a:srgbClr val="E7B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9" name="Rectangle 8">
              <a:extLst>
                <a:ext uri="{FF2B5EF4-FFF2-40B4-BE49-F238E27FC236}">
                  <a16:creationId xmlns:a16="http://schemas.microsoft.com/office/drawing/2014/main" id="{C56638DF-F761-6416-C94E-AA4580F5D4A2}"/>
                </a:ext>
              </a:extLst>
            </p:cNvPr>
            <p:cNvSpPr/>
            <p:nvPr userDrawn="1"/>
          </p:nvSpPr>
          <p:spPr>
            <a:xfrm>
              <a:off x="0" y="2143692"/>
              <a:ext cx="48445" cy="1071846"/>
            </a:xfrm>
            <a:prstGeom prst="rect">
              <a:avLst/>
            </a:prstGeom>
            <a:solidFill>
              <a:srgbClr val="416F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Rectangle 9">
              <a:extLst>
                <a:ext uri="{FF2B5EF4-FFF2-40B4-BE49-F238E27FC236}">
                  <a16:creationId xmlns:a16="http://schemas.microsoft.com/office/drawing/2014/main" id="{3CEC60D5-17B7-FDEF-2135-73F85C4212C6}"/>
                </a:ext>
              </a:extLst>
            </p:cNvPr>
            <p:cNvSpPr/>
            <p:nvPr userDrawn="1"/>
          </p:nvSpPr>
          <p:spPr>
            <a:xfrm>
              <a:off x="0" y="3215538"/>
              <a:ext cx="48445" cy="1071846"/>
            </a:xfrm>
            <a:prstGeom prst="rect">
              <a:avLst/>
            </a:prstGeom>
            <a:solidFill>
              <a:srgbClr val="F9F5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grpSp>
    </p:spTree>
    <p:extLst>
      <p:ext uri="{BB962C8B-B14F-4D97-AF65-F5344CB8AC3E}">
        <p14:creationId xmlns:p14="http://schemas.microsoft.com/office/powerpoint/2010/main" val="19486602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F8F5EE"/>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3D3C361-C990-2204-E42D-393D9EDB14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357B84B8-B4D5-7C8B-D096-FFB2D443A27E}"/>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23" name="Slide Number Placeholder 22">
            <a:extLst>
              <a:ext uri="{FF2B5EF4-FFF2-40B4-BE49-F238E27FC236}">
                <a16:creationId xmlns:a16="http://schemas.microsoft.com/office/drawing/2014/main" id="{05BB7361-99EE-6B22-E0DA-B44A923C8D61}"/>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23468721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rgbClr val="161F47"/>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3D3C361-C990-2204-E42D-393D9EDB14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357B84B8-B4D5-7C8B-D096-FFB2D443A27E}"/>
              </a:ext>
            </a:extLst>
          </p:cNvPr>
          <p:cNvCxnSpPr/>
          <p:nvPr userDrawn="1"/>
        </p:nvCxnSpPr>
        <p:spPr>
          <a:xfrm>
            <a:off x="17487545" y="9716799"/>
            <a:ext cx="0" cy="360651"/>
          </a:xfrm>
          <a:prstGeom prst="line">
            <a:avLst/>
          </a:prstGeom>
          <a:ln>
            <a:solidFill>
              <a:srgbClr val="416FB0"/>
            </a:solidFill>
          </a:ln>
        </p:spPr>
        <p:style>
          <a:lnRef idx="1">
            <a:schemeClr val="accent1"/>
          </a:lnRef>
          <a:fillRef idx="0">
            <a:schemeClr val="accent1"/>
          </a:fillRef>
          <a:effectRef idx="0">
            <a:schemeClr val="accent1"/>
          </a:effectRef>
          <a:fontRef idx="minor">
            <a:schemeClr val="tx1"/>
          </a:fontRef>
        </p:style>
      </p:cxnSp>
      <p:sp>
        <p:nvSpPr>
          <p:cNvPr id="2" name="Slide Number Placeholder 22">
            <a:extLst>
              <a:ext uri="{FF2B5EF4-FFF2-40B4-BE49-F238E27FC236}">
                <a16:creationId xmlns:a16="http://schemas.microsoft.com/office/drawing/2014/main" id="{4CE26425-DF10-38CE-EDB5-654D27E0B18D}"/>
              </a:ext>
            </a:extLst>
          </p:cNvPr>
          <p:cNvSpPr>
            <a:spLocks noGrp="1"/>
          </p:cNvSpPr>
          <p:nvPr>
            <p:ph type="sldNum" sz="quarter" idx="12"/>
          </p:nvPr>
        </p:nvSpPr>
        <p:spPr>
          <a:xfrm>
            <a:off x="17542809" y="9643451"/>
            <a:ext cx="4267200" cy="547688"/>
          </a:xfrm>
        </p:spPr>
        <p:txBody>
          <a:bodyPr/>
          <a:lstStyle>
            <a:lvl1pPr algn="l">
              <a:defRPr sz="1500">
                <a:solidFill>
                  <a:srgbClr val="F9F5EF"/>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22689660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 green">
    <p:bg>
      <p:bgPr>
        <a:solidFill>
          <a:srgbClr val="084F2E"/>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93D3C361-C990-2204-E42D-393D9EDB14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357B84B8-B4D5-7C8B-D096-FFB2D443A27E}"/>
              </a:ext>
            </a:extLst>
          </p:cNvPr>
          <p:cNvCxnSpPr/>
          <p:nvPr userDrawn="1"/>
        </p:nvCxnSpPr>
        <p:spPr>
          <a:xfrm>
            <a:off x="17487545" y="9716799"/>
            <a:ext cx="0" cy="360651"/>
          </a:xfrm>
          <a:prstGeom prst="line">
            <a:avLst/>
          </a:prstGeom>
          <a:ln>
            <a:solidFill>
              <a:srgbClr val="416FB0"/>
            </a:solidFill>
          </a:ln>
        </p:spPr>
        <p:style>
          <a:lnRef idx="1">
            <a:schemeClr val="accent1"/>
          </a:lnRef>
          <a:fillRef idx="0">
            <a:schemeClr val="accent1"/>
          </a:fillRef>
          <a:effectRef idx="0">
            <a:schemeClr val="accent1"/>
          </a:effectRef>
          <a:fontRef idx="minor">
            <a:schemeClr val="tx1"/>
          </a:fontRef>
        </p:style>
      </p:cxnSp>
      <p:sp>
        <p:nvSpPr>
          <p:cNvPr id="2" name="Slide Number Placeholder 22">
            <a:extLst>
              <a:ext uri="{FF2B5EF4-FFF2-40B4-BE49-F238E27FC236}">
                <a16:creationId xmlns:a16="http://schemas.microsoft.com/office/drawing/2014/main" id="{4CE26425-DF10-38CE-EDB5-654D27E0B18D}"/>
              </a:ext>
            </a:extLst>
          </p:cNvPr>
          <p:cNvSpPr>
            <a:spLocks noGrp="1"/>
          </p:cNvSpPr>
          <p:nvPr>
            <p:ph type="sldNum" sz="quarter" idx="12"/>
          </p:nvPr>
        </p:nvSpPr>
        <p:spPr>
          <a:xfrm>
            <a:off x="17542809" y="9643451"/>
            <a:ext cx="4267200" cy="547688"/>
          </a:xfrm>
        </p:spPr>
        <p:txBody>
          <a:bodyPr/>
          <a:lstStyle>
            <a:lvl1pPr algn="l">
              <a:defRPr sz="1500">
                <a:solidFill>
                  <a:srgbClr val="F9F5EF"/>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22894475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 City Background">
    <p:bg>
      <p:bgPr>
        <a:solidFill>
          <a:srgbClr val="F8F5EE"/>
        </a:solidFill>
        <a:effectLst/>
      </p:bgPr>
    </p:bg>
    <p:spTree>
      <p:nvGrpSpPr>
        <p:cNvPr id="1" name=""/>
        <p:cNvGrpSpPr/>
        <p:nvPr/>
      </p:nvGrpSpPr>
      <p:grpSpPr>
        <a:xfrm>
          <a:off x="0" y="0"/>
          <a:ext cx="0" cy="0"/>
          <a:chOff x="0" y="0"/>
          <a:chExt cx="0" cy="0"/>
        </a:xfrm>
      </p:grpSpPr>
      <p:pic>
        <p:nvPicPr>
          <p:cNvPr id="2" name="Picture 1" descr="A city skyline with tall buildings and a body of water&#10;&#10;Description automatically generated">
            <a:extLst>
              <a:ext uri="{FF2B5EF4-FFF2-40B4-BE49-F238E27FC236}">
                <a16:creationId xmlns:a16="http://schemas.microsoft.com/office/drawing/2014/main" id="{95812F80-9498-C365-EEC1-55904996E7FF}"/>
              </a:ext>
            </a:extLst>
          </p:cNvPr>
          <p:cNvPicPr>
            <a:picLocks noChangeAspect="1"/>
          </p:cNvPicPr>
          <p:nvPr userDrawn="1"/>
        </p:nvPicPr>
        <p:blipFill rotWithShape="1">
          <a:blip r:embed="rId2" cstate="email">
            <a:alphaModFix amt="11000"/>
            <a:extLst>
              <a:ext uri="{28A0092B-C50C-407E-A947-70E740481C1C}">
                <a14:useLocalDpi xmlns:a14="http://schemas.microsoft.com/office/drawing/2010/main"/>
              </a:ext>
            </a:extLst>
          </a:blip>
          <a:srcRect/>
          <a:stretch/>
        </p:blipFill>
        <p:spPr>
          <a:xfrm>
            <a:off x="0" y="0"/>
            <a:ext cx="18288000" cy="10287000"/>
          </a:xfrm>
          <a:prstGeom prst="rect">
            <a:avLst/>
          </a:prstGeom>
        </p:spPr>
      </p:pic>
      <p:pic>
        <p:nvPicPr>
          <p:cNvPr id="10" name="Graphic 9">
            <a:extLst>
              <a:ext uri="{FF2B5EF4-FFF2-40B4-BE49-F238E27FC236}">
                <a16:creationId xmlns:a16="http://schemas.microsoft.com/office/drawing/2014/main" id="{93D3C361-C990-2204-E42D-393D9EDB140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4848364" y="9716800"/>
            <a:ext cx="2604933" cy="434156"/>
          </a:xfrm>
          <a:prstGeom prst="rect">
            <a:avLst/>
          </a:prstGeom>
        </p:spPr>
      </p:pic>
      <p:cxnSp>
        <p:nvCxnSpPr>
          <p:cNvPr id="11" name="Straight Connector 10">
            <a:extLst>
              <a:ext uri="{FF2B5EF4-FFF2-40B4-BE49-F238E27FC236}">
                <a16:creationId xmlns:a16="http://schemas.microsoft.com/office/drawing/2014/main" id="{357B84B8-B4D5-7C8B-D096-FFB2D443A27E}"/>
              </a:ext>
            </a:extLst>
          </p:cNvPr>
          <p:cNvCxnSpPr/>
          <p:nvPr userDrawn="1"/>
        </p:nvCxnSpPr>
        <p:spPr>
          <a:xfrm>
            <a:off x="17487545" y="9716799"/>
            <a:ext cx="0" cy="360651"/>
          </a:xfrm>
          <a:prstGeom prst="line">
            <a:avLst/>
          </a:prstGeom>
          <a:ln>
            <a:solidFill>
              <a:srgbClr val="6AA598"/>
            </a:solidFill>
          </a:ln>
        </p:spPr>
        <p:style>
          <a:lnRef idx="1">
            <a:schemeClr val="accent1"/>
          </a:lnRef>
          <a:fillRef idx="0">
            <a:schemeClr val="accent1"/>
          </a:fillRef>
          <a:effectRef idx="0">
            <a:schemeClr val="accent1"/>
          </a:effectRef>
          <a:fontRef idx="minor">
            <a:schemeClr val="tx1"/>
          </a:fontRef>
        </p:style>
      </p:cxnSp>
      <p:sp>
        <p:nvSpPr>
          <p:cNvPr id="23" name="Slide Number Placeholder 22">
            <a:extLst>
              <a:ext uri="{FF2B5EF4-FFF2-40B4-BE49-F238E27FC236}">
                <a16:creationId xmlns:a16="http://schemas.microsoft.com/office/drawing/2014/main" id="{05BB7361-99EE-6B22-E0DA-B44A923C8D61}"/>
              </a:ext>
            </a:extLst>
          </p:cNvPr>
          <p:cNvSpPr>
            <a:spLocks noGrp="1"/>
          </p:cNvSpPr>
          <p:nvPr>
            <p:ph type="sldNum" sz="quarter" idx="12"/>
          </p:nvPr>
        </p:nvSpPr>
        <p:spPr>
          <a:xfrm>
            <a:off x="17542809" y="9643451"/>
            <a:ext cx="4267200" cy="547688"/>
          </a:xfrm>
        </p:spPr>
        <p:txBody>
          <a:bodyPr/>
          <a:lstStyle>
            <a:lvl1pPr algn="l">
              <a:defRPr sz="1500">
                <a:solidFill>
                  <a:srgbClr val="084F2E"/>
                </a:solidFill>
              </a:defRPr>
            </a:lvl1pPr>
          </a:lstStyle>
          <a:p>
            <a:fld id="{7B8B4CB5-6F71-40EF-BF8A-0556FABA82B2}" type="slidenum">
              <a:rPr lang="en-US" smtClean="0"/>
              <a:pPr/>
              <a:t>‹#›</a:t>
            </a:fld>
            <a:endParaRPr lang="en-US"/>
          </a:p>
        </p:txBody>
      </p:sp>
    </p:spTree>
    <p:extLst>
      <p:ext uri="{BB962C8B-B14F-4D97-AF65-F5344CB8AC3E}">
        <p14:creationId xmlns:p14="http://schemas.microsoft.com/office/powerpoint/2010/main" val="6736077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 no logo">
    <p:bg>
      <p:bgPr>
        <a:solidFill>
          <a:srgbClr val="F8F5EE"/>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3513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PG template tips">
    <p:bg>
      <p:bgPr>
        <a:solidFill>
          <a:srgbClr val="F9F5EF"/>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532C2B78-C2DF-4B6B-B70D-BE1DEBBC921D}"/>
              </a:ext>
            </a:extLst>
          </p:cNvPr>
          <p:cNvSpPr/>
          <p:nvPr/>
        </p:nvSpPr>
        <p:spPr>
          <a:xfrm>
            <a:off x="5606168" y="1292928"/>
            <a:ext cx="3193823" cy="553998"/>
          </a:xfrm>
          <a:prstGeom prst="rect">
            <a:avLst/>
          </a:prstGeom>
        </p:spPr>
        <p:txBody>
          <a:bodyPr wrap="none">
            <a:spAutoFit/>
          </a:bodyPr>
          <a:lstStyle/>
          <a:p>
            <a:r>
              <a:rPr lang="en-US" sz="3000" b="1">
                <a:solidFill>
                  <a:schemeClr val="tx1"/>
                </a:solidFill>
                <a:latin typeface="+mj-lt"/>
                <a:cs typeface="Times New Roman" panose="02020603050405020304" pitchFamily="18" charset="0"/>
              </a:rPr>
              <a:t>TEMPLATE TIPS</a:t>
            </a:r>
          </a:p>
        </p:txBody>
      </p:sp>
      <p:sp>
        <p:nvSpPr>
          <p:cNvPr id="5" name="TextBox 4">
            <a:extLst>
              <a:ext uri="{FF2B5EF4-FFF2-40B4-BE49-F238E27FC236}">
                <a16:creationId xmlns:a16="http://schemas.microsoft.com/office/drawing/2014/main" id="{4130B284-FFBC-431D-936A-498E75D4AD70}"/>
              </a:ext>
            </a:extLst>
          </p:cNvPr>
          <p:cNvSpPr txBox="1"/>
          <p:nvPr userDrawn="1"/>
        </p:nvSpPr>
        <p:spPr>
          <a:xfrm>
            <a:off x="1026829" y="2892589"/>
            <a:ext cx="5426438" cy="5009064"/>
          </a:xfrm>
          <a:prstGeom prst="rect">
            <a:avLst/>
          </a:prstGeom>
          <a:noFill/>
        </p:spPr>
        <p:txBody>
          <a:bodyPr wrap="square" rtlCol="0">
            <a:spAutoFit/>
          </a:bodyPr>
          <a:lstStyle/>
          <a:p>
            <a:r>
              <a:rPr lang="en-US" sz="3000" b="1"/>
              <a:t>FONTS</a:t>
            </a:r>
          </a:p>
          <a:p>
            <a:endParaRPr lang="en-US" sz="2700"/>
          </a:p>
          <a:p>
            <a:r>
              <a:rPr lang="en-US" sz="2250"/>
              <a:t>For headers/headlines, please use the font Miller Headline. If you do not have access to the font Miller Headline, please use Georgia.</a:t>
            </a:r>
          </a:p>
          <a:p>
            <a:endParaRPr lang="en-US" sz="2250"/>
          </a:p>
          <a:p>
            <a:r>
              <a:rPr lang="en-US" sz="2250"/>
              <a:t>Please use the font Poppins. If Poppins is unavailable, please use Arial.</a:t>
            </a:r>
          </a:p>
          <a:p>
            <a:endParaRPr lang="en-US" sz="2250" b="1"/>
          </a:p>
          <a:p>
            <a:r>
              <a:rPr lang="en-US" sz="2250" b="0">
                <a:hlinkClick r:id="rId2"/>
              </a:rPr>
              <a:t>Link to download Miller Headline</a:t>
            </a:r>
            <a:r>
              <a:rPr lang="en-US" sz="2250" b="0"/>
              <a:t>*</a:t>
            </a:r>
          </a:p>
          <a:p>
            <a:r>
              <a:rPr lang="en-US" sz="2250" b="0">
                <a:hlinkClick r:id="rId3"/>
              </a:rPr>
              <a:t>Link to download Poppins</a:t>
            </a:r>
            <a:r>
              <a:rPr lang="en-US" sz="2250" b="0"/>
              <a:t>*</a:t>
            </a:r>
          </a:p>
          <a:p>
            <a:endParaRPr lang="en-US" sz="2250" b="0"/>
          </a:p>
          <a:p>
            <a:r>
              <a:rPr lang="en-US" sz="1500" b="0" i="1"/>
              <a:t>*Must have Adobe Creative Cloud account</a:t>
            </a:r>
          </a:p>
        </p:txBody>
      </p:sp>
      <p:pic>
        <p:nvPicPr>
          <p:cNvPr id="32" name="Graphic 31">
            <a:extLst>
              <a:ext uri="{FF2B5EF4-FFF2-40B4-BE49-F238E27FC236}">
                <a16:creationId xmlns:a16="http://schemas.microsoft.com/office/drawing/2014/main" id="{7A912AD3-95D7-807B-AAE6-4438B99793F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75882" y="525671"/>
            <a:ext cx="4560102" cy="1554878"/>
          </a:xfrm>
          <a:prstGeom prst="rect">
            <a:avLst/>
          </a:prstGeom>
        </p:spPr>
      </p:pic>
      <p:sp>
        <p:nvSpPr>
          <p:cNvPr id="2" name="TextBox 1">
            <a:extLst>
              <a:ext uri="{FF2B5EF4-FFF2-40B4-BE49-F238E27FC236}">
                <a16:creationId xmlns:a16="http://schemas.microsoft.com/office/drawing/2014/main" id="{7D7572D7-E7B9-C81A-D7EF-86CDBB32320D}"/>
              </a:ext>
            </a:extLst>
          </p:cNvPr>
          <p:cNvSpPr txBox="1"/>
          <p:nvPr userDrawn="1"/>
        </p:nvSpPr>
        <p:spPr>
          <a:xfrm>
            <a:off x="8893893" y="2892589"/>
            <a:ext cx="6839166" cy="2700739"/>
          </a:xfrm>
          <a:prstGeom prst="rect">
            <a:avLst/>
          </a:prstGeom>
          <a:noFill/>
        </p:spPr>
        <p:txBody>
          <a:bodyPr wrap="square" rtlCol="0">
            <a:spAutoFit/>
          </a:bodyPr>
          <a:lstStyle/>
          <a:p>
            <a:r>
              <a:rPr lang="en-US" sz="3000" b="1"/>
              <a:t>COLORS</a:t>
            </a:r>
          </a:p>
          <a:p>
            <a:endParaRPr lang="en-US" sz="2700"/>
          </a:p>
          <a:p>
            <a:r>
              <a:rPr lang="en-US" sz="2250"/>
              <a:t>Please use the PPG Color Palette (next slide).</a:t>
            </a:r>
          </a:p>
          <a:p>
            <a:endParaRPr lang="en-US" sz="2250"/>
          </a:p>
          <a:p>
            <a:r>
              <a:rPr lang="en-US" sz="2250"/>
              <a:t>The secondary palette can be used for graphs, charts &amp; to accentuate important information or iconography sparingly.</a:t>
            </a:r>
          </a:p>
        </p:txBody>
      </p:sp>
    </p:spTree>
    <p:extLst>
      <p:ext uri="{BB962C8B-B14F-4D97-AF65-F5344CB8AC3E}">
        <p14:creationId xmlns:p14="http://schemas.microsoft.com/office/powerpoint/2010/main" val="4060807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PG color palette">
    <p:bg>
      <p:bgPr>
        <a:solidFill>
          <a:srgbClr val="F9F5EF"/>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532C2B78-C2DF-4B6B-B70D-BE1DEBBC921D}"/>
              </a:ext>
            </a:extLst>
          </p:cNvPr>
          <p:cNvSpPr/>
          <p:nvPr/>
        </p:nvSpPr>
        <p:spPr>
          <a:xfrm>
            <a:off x="5606168" y="1292928"/>
            <a:ext cx="3407023" cy="553998"/>
          </a:xfrm>
          <a:prstGeom prst="rect">
            <a:avLst/>
          </a:prstGeom>
        </p:spPr>
        <p:txBody>
          <a:bodyPr wrap="none">
            <a:spAutoFit/>
          </a:bodyPr>
          <a:lstStyle/>
          <a:p>
            <a:r>
              <a:rPr lang="en-US" sz="3000" b="1">
                <a:solidFill>
                  <a:schemeClr val="tx1"/>
                </a:solidFill>
                <a:latin typeface="+mj-lt"/>
                <a:cs typeface="Times New Roman" panose="02020603050405020304" pitchFamily="18" charset="0"/>
              </a:rPr>
              <a:t>COLOR PALETTE</a:t>
            </a:r>
          </a:p>
        </p:txBody>
      </p:sp>
      <p:sp>
        <p:nvSpPr>
          <p:cNvPr id="2" name="TextBox 1">
            <a:extLst>
              <a:ext uri="{FF2B5EF4-FFF2-40B4-BE49-F238E27FC236}">
                <a16:creationId xmlns:a16="http://schemas.microsoft.com/office/drawing/2014/main" id="{942B45BD-589F-464F-9871-7E77481F774C}"/>
              </a:ext>
            </a:extLst>
          </p:cNvPr>
          <p:cNvSpPr txBox="1"/>
          <p:nvPr/>
        </p:nvSpPr>
        <p:spPr>
          <a:xfrm>
            <a:off x="1049695" y="3094783"/>
            <a:ext cx="2267339" cy="369332"/>
          </a:xfrm>
          <a:prstGeom prst="rect">
            <a:avLst/>
          </a:prstGeom>
          <a:noFill/>
        </p:spPr>
        <p:txBody>
          <a:bodyPr wrap="square" rtlCol="0">
            <a:spAutoFit/>
          </a:bodyPr>
          <a:lstStyle/>
          <a:p>
            <a:r>
              <a:rPr lang="en-US" sz="1800" b="1"/>
              <a:t>PPG PALETTE</a:t>
            </a:r>
            <a:endParaRPr lang="en-US" sz="1800"/>
          </a:p>
        </p:txBody>
      </p:sp>
      <p:sp>
        <p:nvSpPr>
          <p:cNvPr id="3" name="TextBox 2">
            <a:extLst>
              <a:ext uri="{FF2B5EF4-FFF2-40B4-BE49-F238E27FC236}">
                <a16:creationId xmlns:a16="http://schemas.microsoft.com/office/drawing/2014/main" id="{02F2B0CD-2507-4246-945C-7F4719ED95E9}"/>
              </a:ext>
            </a:extLst>
          </p:cNvPr>
          <p:cNvSpPr txBox="1"/>
          <p:nvPr/>
        </p:nvSpPr>
        <p:spPr>
          <a:xfrm>
            <a:off x="5457640" y="3094781"/>
            <a:ext cx="2934479" cy="369332"/>
          </a:xfrm>
          <a:prstGeom prst="rect">
            <a:avLst/>
          </a:prstGeom>
          <a:noFill/>
        </p:spPr>
        <p:txBody>
          <a:bodyPr wrap="square" rtlCol="0">
            <a:spAutoFit/>
          </a:bodyPr>
          <a:lstStyle/>
          <a:p>
            <a:r>
              <a:rPr lang="en-US" sz="1800" b="1"/>
              <a:t>PRIMARY PALETTE</a:t>
            </a:r>
          </a:p>
        </p:txBody>
      </p:sp>
      <p:sp>
        <p:nvSpPr>
          <p:cNvPr id="4" name="TextBox 3">
            <a:extLst>
              <a:ext uri="{FF2B5EF4-FFF2-40B4-BE49-F238E27FC236}">
                <a16:creationId xmlns:a16="http://schemas.microsoft.com/office/drawing/2014/main" id="{F66F6D52-A5CA-4FA2-BA84-9629B6CE9E45}"/>
              </a:ext>
            </a:extLst>
          </p:cNvPr>
          <p:cNvSpPr txBox="1"/>
          <p:nvPr/>
        </p:nvSpPr>
        <p:spPr>
          <a:xfrm>
            <a:off x="9628597" y="3094780"/>
            <a:ext cx="4009832" cy="369332"/>
          </a:xfrm>
          <a:prstGeom prst="rect">
            <a:avLst/>
          </a:prstGeom>
          <a:noFill/>
        </p:spPr>
        <p:txBody>
          <a:bodyPr wrap="square" rtlCol="0">
            <a:spAutoFit/>
          </a:bodyPr>
          <a:lstStyle/>
          <a:p>
            <a:r>
              <a:rPr lang="en-US" sz="1800" b="1"/>
              <a:t>SECONDARY PALETTE</a:t>
            </a:r>
          </a:p>
        </p:txBody>
      </p:sp>
      <p:sp>
        <p:nvSpPr>
          <p:cNvPr id="6" name="Oval 5">
            <a:extLst>
              <a:ext uri="{FF2B5EF4-FFF2-40B4-BE49-F238E27FC236}">
                <a16:creationId xmlns:a16="http://schemas.microsoft.com/office/drawing/2014/main" id="{1B8AF85A-E3F9-4907-AD45-A6268534E86B}"/>
              </a:ext>
            </a:extLst>
          </p:cNvPr>
          <p:cNvSpPr/>
          <p:nvPr/>
        </p:nvSpPr>
        <p:spPr>
          <a:xfrm>
            <a:off x="1049695" y="3690196"/>
            <a:ext cx="979715" cy="979715"/>
          </a:xfrm>
          <a:prstGeom prst="ellipse">
            <a:avLst/>
          </a:prstGeom>
          <a:solidFill>
            <a:srgbClr val="084F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solidFill>
                <a:srgbClr val="084F2E"/>
              </a:solidFill>
            </a:endParaRPr>
          </a:p>
        </p:txBody>
      </p:sp>
      <p:sp>
        <p:nvSpPr>
          <p:cNvPr id="7" name="TextBox 6">
            <a:extLst>
              <a:ext uri="{FF2B5EF4-FFF2-40B4-BE49-F238E27FC236}">
                <a16:creationId xmlns:a16="http://schemas.microsoft.com/office/drawing/2014/main" id="{65B7EA20-E733-4C24-AB90-036D0BD47E91}"/>
              </a:ext>
            </a:extLst>
          </p:cNvPr>
          <p:cNvSpPr txBox="1"/>
          <p:nvPr/>
        </p:nvSpPr>
        <p:spPr>
          <a:xfrm>
            <a:off x="2183364" y="3671108"/>
            <a:ext cx="3932853" cy="1200329"/>
          </a:xfrm>
          <a:prstGeom prst="rect">
            <a:avLst/>
          </a:prstGeom>
          <a:noFill/>
        </p:spPr>
        <p:txBody>
          <a:bodyPr wrap="square" rtlCol="0">
            <a:spAutoFit/>
          </a:bodyPr>
          <a:lstStyle/>
          <a:p>
            <a:r>
              <a:rPr lang="en-US" sz="1800" b="1"/>
              <a:t>PPG Green </a:t>
            </a:r>
            <a:r>
              <a:rPr lang="en-US" sz="1800"/>
              <a:t>| PMS 3308 C</a:t>
            </a:r>
          </a:p>
          <a:p>
            <a:r>
              <a:rPr lang="en-US" sz="1800"/>
              <a:t>CMYK 98/39/99/42</a:t>
            </a:r>
          </a:p>
          <a:p>
            <a:r>
              <a:rPr lang="en-US" sz="1800"/>
              <a:t>RGB 8/79/46</a:t>
            </a:r>
          </a:p>
          <a:p>
            <a:r>
              <a:rPr lang="en-US" sz="1800"/>
              <a:t>HEX #084F2E</a:t>
            </a:r>
          </a:p>
        </p:txBody>
      </p:sp>
      <p:sp>
        <p:nvSpPr>
          <p:cNvPr id="8" name="Oval 7">
            <a:extLst>
              <a:ext uri="{FF2B5EF4-FFF2-40B4-BE49-F238E27FC236}">
                <a16:creationId xmlns:a16="http://schemas.microsoft.com/office/drawing/2014/main" id="{DF984A4B-4E74-464E-8E94-B9E7C6DEE299}"/>
              </a:ext>
            </a:extLst>
          </p:cNvPr>
          <p:cNvSpPr/>
          <p:nvPr/>
        </p:nvSpPr>
        <p:spPr>
          <a:xfrm>
            <a:off x="1049695" y="5076498"/>
            <a:ext cx="979715" cy="979715"/>
          </a:xfrm>
          <a:prstGeom prst="ellipse">
            <a:avLst/>
          </a:prstGeom>
          <a:solidFill>
            <a:srgbClr val="F8F5EE"/>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9" name="TextBox 8">
            <a:extLst>
              <a:ext uri="{FF2B5EF4-FFF2-40B4-BE49-F238E27FC236}">
                <a16:creationId xmlns:a16="http://schemas.microsoft.com/office/drawing/2014/main" id="{FB6CEBAD-9BE4-47D2-A7A1-6301E31038D1}"/>
              </a:ext>
            </a:extLst>
          </p:cNvPr>
          <p:cNvSpPr txBox="1"/>
          <p:nvPr/>
        </p:nvSpPr>
        <p:spPr>
          <a:xfrm>
            <a:off x="2183364" y="5012050"/>
            <a:ext cx="3932853" cy="1200329"/>
          </a:xfrm>
          <a:prstGeom prst="rect">
            <a:avLst/>
          </a:prstGeom>
          <a:noFill/>
        </p:spPr>
        <p:txBody>
          <a:bodyPr wrap="square" rtlCol="0">
            <a:spAutoFit/>
          </a:bodyPr>
          <a:lstStyle/>
          <a:p>
            <a:r>
              <a:rPr lang="en-US" sz="1800" b="1"/>
              <a:t>PPG Cream</a:t>
            </a:r>
            <a:endParaRPr lang="en-US" sz="1800"/>
          </a:p>
          <a:p>
            <a:r>
              <a:rPr lang="en-US" sz="1800"/>
              <a:t>CMYK 2/2/5/0</a:t>
            </a:r>
          </a:p>
          <a:p>
            <a:r>
              <a:rPr lang="en-US" sz="1800"/>
              <a:t>RGB 247/245/239</a:t>
            </a:r>
          </a:p>
          <a:p>
            <a:r>
              <a:rPr lang="en-US" sz="1800"/>
              <a:t>HEX #F7F5EF</a:t>
            </a:r>
          </a:p>
        </p:txBody>
      </p:sp>
      <p:sp>
        <p:nvSpPr>
          <p:cNvPr id="10" name="Oval 9">
            <a:extLst>
              <a:ext uri="{FF2B5EF4-FFF2-40B4-BE49-F238E27FC236}">
                <a16:creationId xmlns:a16="http://schemas.microsoft.com/office/drawing/2014/main" id="{ECDC5528-7912-4FBD-9DD8-63215EA40D0C}"/>
              </a:ext>
            </a:extLst>
          </p:cNvPr>
          <p:cNvSpPr/>
          <p:nvPr/>
        </p:nvSpPr>
        <p:spPr>
          <a:xfrm>
            <a:off x="5629087" y="6462802"/>
            <a:ext cx="979715" cy="979715"/>
          </a:xfrm>
          <a:prstGeom prst="ellipse">
            <a:avLst/>
          </a:prstGeom>
          <a:solidFill>
            <a:srgbClr val="7091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1" name="TextBox 10">
            <a:extLst>
              <a:ext uri="{FF2B5EF4-FFF2-40B4-BE49-F238E27FC236}">
                <a16:creationId xmlns:a16="http://schemas.microsoft.com/office/drawing/2014/main" id="{CE012922-7651-43FA-BB75-F919DBFA2132}"/>
              </a:ext>
            </a:extLst>
          </p:cNvPr>
          <p:cNvSpPr txBox="1"/>
          <p:nvPr/>
        </p:nvSpPr>
        <p:spPr>
          <a:xfrm>
            <a:off x="6762757" y="6437991"/>
            <a:ext cx="2512268" cy="1200329"/>
          </a:xfrm>
          <a:prstGeom prst="rect">
            <a:avLst/>
          </a:prstGeom>
          <a:noFill/>
        </p:spPr>
        <p:txBody>
          <a:bodyPr wrap="square" rtlCol="0">
            <a:spAutoFit/>
          </a:bodyPr>
          <a:lstStyle/>
          <a:p>
            <a:r>
              <a:rPr lang="en-US" sz="1800" b="1"/>
              <a:t>Dusty Green</a:t>
            </a:r>
            <a:endParaRPr lang="en-US" sz="1800"/>
          </a:p>
          <a:p>
            <a:r>
              <a:rPr lang="en-US" sz="1800"/>
              <a:t>CMYK 63/28/50/4</a:t>
            </a:r>
          </a:p>
          <a:p>
            <a:r>
              <a:rPr lang="en-US" sz="1800"/>
              <a:t>RGB 112/145/133</a:t>
            </a:r>
          </a:p>
          <a:p>
            <a:r>
              <a:rPr lang="en-US" sz="1800"/>
              <a:t>HEX #709185</a:t>
            </a:r>
          </a:p>
        </p:txBody>
      </p:sp>
      <p:sp>
        <p:nvSpPr>
          <p:cNvPr id="12" name="Oval 11">
            <a:extLst>
              <a:ext uri="{FF2B5EF4-FFF2-40B4-BE49-F238E27FC236}">
                <a16:creationId xmlns:a16="http://schemas.microsoft.com/office/drawing/2014/main" id="{9B818244-0F57-46FE-8117-DFEFE4E7B534}"/>
              </a:ext>
            </a:extLst>
          </p:cNvPr>
          <p:cNvSpPr/>
          <p:nvPr/>
        </p:nvSpPr>
        <p:spPr>
          <a:xfrm>
            <a:off x="5629087" y="5076498"/>
            <a:ext cx="979715" cy="979715"/>
          </a:xfrm>
          <a:prstGeom prst="ellipse">
            <a:avLst/>
          </a:prstGeom>
          <a:solidFill>
            <a:srgbClr val="D1D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3" name="TextBox 12">
            <a:extLst>
              <a:ext uri="{FF2B5EF4-FFF2-40B4-BE49-F238E27FC236}">
                <a16:creationId xmlns:a16="http://schemas.microsoft.com/office/drawing/2014/main" id="{44A1BED5-D1BA-4A7D-993C-01300C12863E}"/>
              </a:ext>
            </a:extLst>
          </p:cNvPr>
          <p:cNvSpPr txBox="1"/>
          <p:nvPr/>
        </p:nvSpPr>
        <p:spPr>
          <a:xfrm>
            <a:off x="6762757" y="5012049"/>
            <a:ext cx="2512268" cy="1200329"/>
          </a:xfrm>
          <a:prstGeom prst="rect">
            <a:avLst/>
          </a:prstGeom>
          <a:noFill/>
        </p:spPr>
        <p:txBody>
          <a:bodyPr wrap="square" rtlCol="0">
            <a:spAutoFit/>
          </a:bodyPr>
          <a:lstStyle/>
          <a:p>
            <a:r>
              <a:rPr lang="en-US" sz="1800" b="1"/>
              <a:t>Soft Green</a:t>
            </a:r>
            <a:endParaRPr lang="en-US" sz="1800"/>
          </a:p>
          <a:p>
            <a:r>
              <a:rPr lang="en-US" sz="1800"/>
              <a:t>CMYK 18/7/15/0</a:t>
            </a:r>
          </a:p>
          <a:p>
            <a:r>
              <a:rPr lang="en-US" sz="1800"/>
              <a:t>RGB 209/218/212</a:t>
            </a:r>
          </a:p>
          <a:p>
            <a:r>
              <a:rPr lang="en-US" sz="1800"/>
              <a:t>HEX #003946</a:t>
            </a:r>
          </a:p>
        </p:txBody>
      </p:sp>
      <p:sp>
        <p:nvSpPr>
          <p:cNvPr id="14" name="Oval 13">
            <a:extLst>
              <a:ext uri="{FF2B5EF4-FFF2-40B4-BE49-F238E27FC236}">
                <a16:creationId xmlns:a16="http://schemas.microsoft.com/office/drawing/2014/main" id="{4C30B402-E9DB-4C2A-B59F-8EFF5D20B0E2}"/>
              </a:ext>
            </a:extLst>
          </p:cNvPr>
          <p:cNvSpPr/>
          <p:nvPr/>
        </p:nvSpPr>
        <p:spPr>
          <a:xfrm>
            <a:off x="5629087" y="7849103"/>
            <a:ext cx="979715" cy="979715"/>
          </a:xfrm>
          <a:prstGeom prst="ellipse">
            <a:avLst/>
          </a:prstGeom>
          <a:solidFill>
            <a:srgbClr val="F1F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t>  </a:t>
            </a:r>
          </a:p>
        </p:txBody>
      </p:sp>
      <p:sp>
        <p:nvSpPr>
          <p:cNvPr id="15" name="TextBox 14">
            <a:extLst>
              <a:ext uri="{FF2B5EF4-FFF2-40B4-BE49-F238E27FC236}">
                <a16:creationId xmlns:a16="http://schemas.microsoft.com/office/drawing/2014/main" id="{6A20F8AE-0DDD-49C9-85BA-CDD22E21D2D7}"/>
              </a:ext>
            </a:extLst>
          </p:cNvPr>
          <p:cNvSpPr txBox="1"/>
          <p:nvPr/>
        </p:nvSpPr>
        <p:spPr>
          <a:xfrm>
            <a:off x="6762757" y="7797359"/>
            <a:ext cx="2512268" cy="1200329"/>
          </a:xfrm>
          <a:prstGeom prst="rect">
            <a:avLst/>
          </a:prstGeom>
          <a:noFill/>
        </p:spPr>
        <p:txBody>
          <a:bodyPr wrap="square" rtlCol="0">
            <a:spAutoFit/>
          </a:bodyPr>
          <a:lstStyle/>
          <a:p>
            <a:r>
              <a:rPr lang="en-US" sz="1800" b="1"/>
              <a:t>Yellow</a:t>
            </a:r>
            <a:endParaRPr lang="en-US" sz="1800"/>
          </a:p>
          <a:p>
            <a:r>
              <a:rPr lang="en-US" sz="1800"/>
              <a:t>CMYK 10/0/77/0</a:t>
            </a:r>
          </a:p>
          <a:p>
            <a:r>
              <a:rPr lang="en-US" sz="1800"/>
              <a:t>RGB 241/247/114 </a:t>
            </a:r>
          </a:p>
          <a:p>
            <a:r>
              <a:rPr lang="en-US" sz="1800"/>
              <a:t>HEX #F1F772</a:t>
            </a:r>
          </a:p>
        </p:txBody>
      </p:sp>
      <p:sp>
        <p:nvSpPr>
          <p:cNvPr id="16" name="Oval 15">
            <a:extLst>
              <a:ext uri="{FF2B5EF4-FFF2-40B4-BE49-F238E27FC236}">
                <a16:creationId xmlns:a16="http://schemas.microsoft.com/office/drawing/2014/main" id="{4822F5E7-384C-4D97-90AA-747D2635255A}"/>
              </a:ext>
            </a:extLst>
          </p:cNvPr>
          <p:cNvSpPr/>
          <p:nvPr/>
        </p:nvSpPr>
        <p:spPr>
          <a:xfrm>
            <a:off x="9720154" y="3690196"/>
            <a:ext cx="979715" cy="979715"/>
          </a:xfrm>
          <a:prstGeom prst="ellipse">
            <a:avLst/>
          </a:prstGeom>
          <a:solidFill>
            <a:srgbClr val="416F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7" name="TextBox 16">
            <a:extLst>
              <a:ext uri="{FF2B5EF4-FFF2-40B4-BE49-F238E27FC236}">
                <a16:creationId xmlns:a16="http://schemas.microsoft.com/office/drawing/2014/main" id="{25D2E427-2349-463E-BB30-979F1E147DF6}"/>
              </a:ext>
            </a:extLst>
          </p:cNvPr>
          <p:cNvSpPr txBox="1"/>
          <p:nvPr/>
        </p:nvSpPr>
        <p:spPr>
          <a:xfrm>
            <a:off x="10853824" y="3671108"/>
            <a:ext cx="2512268" cy="1200329"/>
          </a:xfrm>
          <a:prstGeom prst="rect">
            <a:avLst/>
          </a:prstGeom>
          <a:noFill/>
        </p:spPr>
        <p:txBody>
          <a:bodyPr wrap="square" rtlCol="0">
            <a:spAutoFit/>
          </a:bodyPr>
          <a:lstStyle/>
          <a:p>
            <a:r>
              <a:rPr lang="en-US" sz="1800" b="1"/>
              <a:t>Dusty Blue</a:t>
            </a:r>
            <a:endParaRPr lang="en-US" sz="1800"/>
          </a:p>
          <a:p>
            <a:r>
              <a:rPr lang="en-US" sz="1800"/>
              <a:t>CMYK 83/54/2/0</a:t>
            </a:r>
          </a:p>
          <a:p>
            <a:r>
              <a:rPr lang="en-US" sz="1800"/>
              <a:t>RGB 65/111/176</a:t>
            </a:r>
          </a:p>
          <a:p>
            <a:r>
              <a:rPr lang="en-US" sz="1800"/>
              <a:t>HEX #416FB0</a:t>
            </a:r>
          </a:p>
        </p:txBody>
      </p:sp>
      <p:sp>
        <p:nvSpPr>
          <p:cNvPr id="18" name="Oval 17">
            <a:extLst>
              <a:ext uri="{FF2B5EF4-FFF2-40B4-BE49-F238E27FC236}">
                <a16:creationId xmlns:a16="http://schemas.microsoft.com/office/drawing/2014/main" id="{77FD7889-BB5F-4B0C-BCC4-08A0505FB744}"/>
              </a:ext>
            </a:extLst>
          </p:cNvPr>
          <p:cNvSpPr/>
          <p:nvPr/>
        </p:nvSpPr>
        <p:spPr>
          <a:xfrm>
            <a:off x="13775905" y="5076498"/>
            <a:ext cx="979715" cy="979715"/>
          </a:xfrm>
          <a:prstGeom prst="ellipse">
            <a:avLst/>
          </a:prstGeom>
          <a:solidFill>
            <a:srgbClr val="F0B3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9" name="TextBox 18">
            <a:extLst>
              <a:ext uri="{FF2B5EF4-FFF2-40B4-BE49-F238E27FC236}">
                <a16:creationId xmlns:a16="http://schemas.microsoft.com/office/drawing/2014/main" id="{6B46EEE3-3BC5-44D2-9E3A-0C0D89013A0F}"/>
              </a:ext>
            </a:extLst>
          </p:cNvPr>
          <p:cNvSpPr txBox="1"/>
          <p:nvPr/>
        </p:nvSpPr>
        <p:spPr>
          <a:xfrm>
            <a:off x="14909575" y="5012049"/>
            <a:ext cx="2512268" cy="1200329"/>
          </a:xfrm>
          <a:prstGeom prst="rect">
            <a:avLst/>
          </a:prstGeom>
          <a:noFill/>
        </p:spPr>
        <p:txBody>
          <a:bodyPr wrap="square" rtlCol="0">
            <a:spAutoFit/>
          </a:bodyPr>
          <a:lstStyle/>
          <a:p>
            <a:r>
              <a:rPr lang="en-US" sz="1800" b="1"/>
              <a:t>Sunrise</a:t>
            </a:r>
            <a:endParaRPr lang="en-US" sz="1800"/>
          </a:p>
          <a:p>
            <a:r>
              <a:rPr lang="en-US" sz="1800"/>
              <a:t>CMYK 5/31/76/0</a:t>
            </a:r>
          </a:p>
          <a:p>
            <a:r>
              <a:rPr lang="en-US" sz="1800"/>
              <a:t>RGB 231/182/102</a:t>
            </a:r>
          </a:p>
          <a:p>
            <a:r>
              <a:rPr lang="en-US" sz="1800"/>
              <a:t>HEX #E7B666</a:t>
            </a:r>
          </a:p>
        </p:txBody>
      </p:sp>
      <p:sp>
        <p:nvSpPr>
          <p:cNvPr id="20" name="Oval 19">
            <a:extLst>
              <a:ext uri="{FF2B5EF4-FFF2-40B4-BE49-F238E27FC236}">
                <a16:creationId xmlns:a16="http://schemas.microsoft.com/office/drawing/2014/main" id="{6DAB557A-C14A-46FE-B222-7B15E34F0697}"/>
              </a:ext>
            </a:extLst>
          </p:cNvPr>
          <p:cNvSpPr/>
          <p:nvPr/>
        </p:nvSpPr>
        <p:spPr>
          <a:xfrm>
            <a:off x="9720154" y="5076498"/>
            <a:ext cx="979715" cy="979715"/>
          </a:xfrm>
          <a:prstGeom prst="ellipse">
            <a:avLst/>
          </a:prstGeom>
          <a:solidFill>
            <a:srgbClr val="0308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1" name="TextBox 20">
            <a:extLst>
              <a:ext uri="{FF2B5EF4-FFF2-40B4-BE49-F238E27FC236}">
                <a16:creationId xmlns:a16="http://schemas.microsoft.com/office/drawing/2014/main" id="{02B70287-DB45-47E5-90DC-3A9E90F66B25}"/>
              </a:ext>
            </a:extLst>
          </p:cNvPr>
          <p:cNvSpPr txBox="1"/>
          <p:nvPr/>
        </p:nvSpPr>
        <p:spPr>
          <a:xfrm>
            <a:off x="10853824" y="5012049"/>
            <a:ext cx="2512268" cy="1200329"/>
          </a:xfrm>
          <a:prstGeom prst="rect">
            <a:avLst/>
          </a:prstGeom>
          <a:noFill/>
        </p:spPr>
        <p:txBody>
          <a:bodyPr wrap="square" rtlCol="0">
            <a:spAutoFit/>
          </a:bodyPr>
          <a:lstStyle/>
          <a:p>
            <a:r>
              <a:rPr lang="en-US" sz="1800" b="1"/>
              <a:t>Electric Blue</a:t>
            </a:r>
            <a:endParaRPr lang="en-US" sz="1800"/>
          </a:p>
          <a:p>
            <a:r>
              <a:rPr lang="en-US" sz="1800"/>
              <a:t>CMYK 100/98/13/12</a:t>
            </a:r>
          </a:p>
          <a:p>
            <a:r>
              <a:rPr lang="en-US" sz="1800"/>
              <a:t>RGB 3/8/129</a:t>
            </a:r>
          </a:p>
          <a:p>
            <a:r>
              <a:rPr lang="en-US" sz="1800"/>
              <a:t>HEX #030881</a:t>
            </a:r>
          </a:p>
        </p:txBody>
      </p:sp>
      <p:sp>
        <p:nvSpPr>
          <p:cNvPr id="22" name="Oval 21">
            <a:extLst>
              <a:ext uri="{FF2B5EF4-FFF2-40B4-BE49-F238E27FC236}">
                <a16:creationId xmlns:a16="http://schemas.microsoft.com/office/drawing/2014/main" id="{B529A00A-890B-423E-8080-F905AAD797AF}"/>
              </a:ext>
            </a:extLst>
          </p:cNvPr>
          <p:cNvSpPr/>
          <p:nvPr/>
        </p:nvSpPr>
        <p:spPr>
          <a:xfrm>
            <a:off x="13775905" y="3690196"/>
            <a:ext cx="979715" cy="979715"/>
          </a:xfrm>
          <a:prstGeom prst="ellipse">
            <a:avLst/>
          </a:prstGeom>
          <a:solidFill>
            <a:srgbClr val="FFB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3" name="TextBox 22">
            <a:extLst>
              <a:ext uri="{FF2B5EF4-FFF2-40B4-BE49-F238E27FC236}">
                <a16:creationId xmlns:a16="http://schemas.microsoft.com/office/drawing/2014/main" id="{93933E93-EE74-4FC9-A738-F0BE32AA953D}"/>
              </a:ext>
            </a:extLst>
          </p:cNvPr>
          <p:cNvSpPr txBox="1"/>
          <p:nvPr/>
        </p:nvSpPr>
        <p:spPr>
          <a:xfrm>
            <a:off x="14914605" y="3671108"/>
            <a:ext cx="2855166" cy="1200329"/>
          </a:xfrm>
          <a:prstGeom prst="rect">
            <a:avLst/>
          </a:prstGeom>
          <a:noFill/>
        </p:spPr>
        <p:txBody>
          <a:bodyPr wrap="square" rtlCol="0">
            <a:spAutoFit/>
          </a:bodyPr>
          <a:lstStyle/>
          <a:p>
            <a:r>
              <a:rPr lang="en-US" sz="1800" b="1"/>
              <a:t>Marigold</a:t>
            </a:r>
            <a:endParaRPr lang="en-US" sz="1800"/>
          </a:p>
          <a:p>
            <a:r>
              <a:rPr lang="en-US" sz="1800"/>
              <a:t>CMYK 0/26/100/0</a:t>
            </a:r>
          </a:p>
          <a:p>
            <a:r>
              <a:rPr lang="en-US" sz="1800"/>
              <a:t>RGB 255/189/0</a:t>
            </a:r>
          </a:p>
          <a:p>
            <a:r>
              <a:rPr lang="en-US" sz="1800"/>
              <a:t>HEX #FFBD00</a:t>
            </a:r>
          </a:p>
        </p:txBody>
      </p:sp>
      <p:sp>
        <p:nvSpPr>
          <p:cNvPr id="25" name="Oval 24">
            <a:extLst>
              <a:ext uri="{FF2B5EF4-FFF2-40B4-BE49-F238E27FC236}">
                <a16:creationId xmlns:a16="http://schemas.microsoft.com/office/drawing/2014/main" id="{98E50767-198D-41D0-BD1E-3C311726FA92}"/>
              </a:ext>
            </a:extLst>
          </p:cNvPr>
          <p:cNvSpPr/>
          <p:nvPr/>
        </p:nvSpPr>
        <p:spPr>
          <a:xfrm>
            <a:off x="5629087" y="3690196"/>
            <a:ext cx="979715" cy="979715"/>
          </a:xfrm>
          <a:prstGeom prst="ellipse">
            <a:avLst/>
          </a:prstGeom>
          <a:solidFill>
            <a:srgbClr val="78A3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6" name="TextBox 25">
            <a:extLst>
              <a:ext uri="{FF2B5EF4-FFF2-40B4-BE49-F238E27FC236}">
                <a16:creationId xmlns:a16="http://schemas.microsoft.com/office/drawing/2014/main" id="{9079A5F3-2042-4C4D-B772-68A0EF57F8B6}"/>
              </a:ext>
            </a:extLst>
          </p:cNvPr>
          <p:cNvSpPr txBox="1"/>
          <p:nvPr/>
        </p:nvSpPr>
        <p:spPr>
          <a:xfrm>
            <a:off x="6762757" y="3671108"/>
            <a:ext cx="2675159" cy="1200329"/>
          </a:xfrm>
          <a:prstGeom prst="rect">
            <a:avLst/>
          </a:prstGeom>
          <a:noFill/>
        </p:spPr>
        <p:txBody>
          <a:bodyPr wrap="square" rtlCol="0">
            <a:spAutoFit/>
          </a:bodyPr>
          <a:lstStyle/>
          <a:p>
            <a:r>
              <a:rPr lang="en-US" sz="1800" b="1"/>
              <a:t>Sage</a:t>
            </a:r>
            <a:endParaRPr lang="en-US" sz="1800"/>
          </a:p>
          <a:p>
            <a:r>
              <a:rPr lang="en-US" sz="1800"/>
              <a:t>CMYK 61/20/44/1</a:t>
            </a:r>
          </a:p>
          <a:p>
            <a:r>
              <a:rPr lang="en-US" sz="1800"/>
              <a:t>RGB 120/163/151</a:t>
            </a:r>
          </a:p>
          <a:p>
            <a:r>
              <a:rPr lang="en-US" sz="1800"/>
              <a:t>HEX #78A397</a:t>
            </a:r>
          </a:p>
        </p:txBody>
      </p:sp>
      <p:sp>
        <p:nvSpPr>
          <p:cNvPr id="27" name="Oval 26">
            <a:extLst>
              <a:ext uri="{FF2B5EF4-FFF2-40B4-BE49-F238E27FC236}">
                <a16:creationId xmlns:a16="http://schemas.microsoft.com/office/drawing/2014/main" id="{16BF941C-8F5E-41D6-9BC5-A90450464AA5}"/>
              </a:ext>
            </a:extLst>
          </p:cNvPr>
          <p:cNvSpPr/>
          <p:nvPr/>
        </p:nvSpPr>
        <p:spPr>
          <a:xfrm>
            <a:off x="9720154" y="6462802"/>
            <a:ext cx="979715" cy="979715"/>
          </a:xfrm>
          <a:prstGeom prst="ellipse">
            <a:avLst/>
          </a:prstGeom>
          <a:solidFill>
            <a:srgbClr val="696C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28" name="TextBox 27">
            <a:extLst>
              <a:ext uri="{FF2B5EF4-FFF2-40B4-BE49-F238E27FC236}">
                <a16:creationId xmlns:a16="http://schemas.microsoft.com/office/drawing/2014/main" id="{4F035D89-FBB8-49BD-ADF9-7CD5517850FD}"/>
              </a:ext>
            </a:extLst>
          </p:cNvPr>
          <p:cNvSpPr txBox="1"/>
          <p:nvPr/>
        </p:nvSpPr>
        <p:spPr>
          <a:xfrm>
            <a:off x="10853824" y="6437992"/>
            <a:ext cx="2512268" cy="1200329"/>
          </a:xfrm>
          <a:prstGeom prst="rect">
            <a:avLst/>
          </a:prstGeom>
          <a:noFill/>
        </p:spPr>
        <p:txBody>
          <a:bodyPr wrap="square" rtlCol="0">
            <a:spAutoFit/>
          </a:bodyPr>
          <a:lstStyle/>
          <a:p>
            <a:r>
              <a:rPr lang="en-US" sz="1800" b="1"/>
              <a:t>Purple</a:t>
            </a:r>
            <a:endParaRPr lang="en-US" sz="1800"/>
          </a:p>
          <a:p>
            <a:r>
              <a:rPr lang="en-US" sz="1800"/>
              <a:t>CMYK 66/61/0/0</a:t>
            </a:r>
          </a:p>
          <a:p>
            <a:r>
              <a:rPr lang="en-US" sz="1800"/>
              <a:t>RGB 105/108/173 HEX #696CAD</a:t>
            </a:r>
          </a:p>
        </p:txBody>
      </p:sp>
      <p:sp>
        <p:nvSpPr>
          <p:cNvPr id="29" name="Oval 28">
            <a:extLst>
              <a:ext uri="{FF2B5EF4-FFF2-40B4-BE49-F238E27FC236}">
                <a16:creationId xmlns:a16="http://schemas.microsoft.com/office/drawing/2014/main" id="{30878C10-5371-4C71-94F4-FC866DEB7DB3}"/>
              </a:ext>
            </a:extLst>
          </p:cNvPr>
          <p:cNvSpPr/>
          <p:nvPr/>
        </p:nvSpPr>
        <p:spPr>
          <a:xfrm>
            <a:off x="9720154" y="7849103"/>
            <a:ext cx="979715" cy="979715"/>
          </a:xfrm>
          <a:prstGeom prst="ellipse">
            <a:avLst/>
          </a:prstGeom>
          <a:solidFill>
            <a:srgbClr val="6DB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700"/>
              <a:t>  </a:t>
            </a:r>
          </a:p>
        </p:txBody>
      </p:sp>
      <p:sp>
        <p:nvSpPr>
          <p:cNvPr id="30" name="TextBox 29">
            <a:extLst>
              <a:ext uri="{FF2B5EF4-FFF2-40B4-BE49-F238E27FC236}">
                <a16:creationId xmlns:a16="http://schemas.microsoft.com/office/drawing/2014/main" id="{24C8A88F-391E-43ED-B2B5-728A95FA8A6E}"/>
              </a:ext>
            </a:extLst>
          </p:cNvPr>
          <p:cNvSpPr txBox="1"/>
          <p:nvPr/>
        </p:nvSpPr>
        <p:spPr>
          <a:xfrm>
            <a:off x="10853824" y="7797359"/>
            <a:ext cx="2512268" cy="1200329"/>
          </a:xfrm>
          <a:prstGeom prst="rect">
            <a:avLst/>
          </a:prstGeom>
          <a:noFill/>
        </p:spPr>
        <p:txBody>
          <a:bodyPr wrap="square" rtlCol="0">
            <a:spAutoFit/>
          </a:bodyPr>
          <a:lstStyle/>
          <a:p>
            <a:r>
              <a:rPr lang="en-US" sz="1800" b="1"/>
              <a:t>Green</a:t>
            </a:r>
            <a:endParaRPr lang="en-US" sz="1800"/>
          </a:p>
          <a:p>
            <a:r>
              <a:rPr lang="en-US" sz="1800"/>
              <a:t>CMYK 70/0/100/0</a:t>
            </a:r>
          </a:p>
          <a:p>
            <a:r>
              <a:rPr lang="en-US" sz="1800"/>
              <a:t>RGB 109/182/87</a:t>
            </a:r>
          </a:p>
          <a:p>
            <a:r>
              <a:rPr lang="en-US" sz="1800"/>
              <a:t>HEX #6C7D47</a:t>
            </a:r>
          </a:p>
        </p:txBody>
      </p:sp>
      <p:pic>
        <p:nvPicPr>
          <p:cNvPr id="39" name="Graphic 38">
            <a:extLst>
              <a:ext uri="{FF2B5EF4-FFF2-40B4-BE49-F238E27FC236}">
                <a16:creationId xmlns:a16="http://schemas.microsoft.com/office/drawing/2014/main" id="{A439FDAE-CF72-64AB-DB15-55F875F31EF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75882" y="525671"/>
            <a:ext cx="4560102" cy="1554878"/>
          </a:xfrm>
          <a:prstGeom prst="rect">
            <a:avLst/>
          </a:prstGeom>
        </p:spPr>
      </p:pic>
    </p:spTree>
    <p:extLst>
      <p:ext uri="{BB962C8B-B14F-4D97-AF65-F5344CB8AC3E}">
        <p14:creationId xmlns:p14="http://schemas.microsoft.com/office/powerpoint/2010/main" val="13420034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Iconography - light background">
    <p:bg>
      <p:bgPr>
        <a:solidFill>
          <a:srgbClr val="F9F5EF"/>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532C2B78-C2DF-4B6B-B70D-BE1DEBBC921D}"/>
              </a:ext>
            </a:extLst>
          </p:cNvPr>
          <p:cNvSpPr/>
          <p:nvPr/>
        </p:nvSpPr>
        <p:spPr>
          <a:xfrm>
            <a:off x="5606168" y="1292928"/>
            <a:ext cx="4658776" cy="553998"/>
          </a:xfrm>
          <a:prstGeom prst="rect">
            <a:avLst/>
          </a:prstGeom>
        </p:spPr>
        <p:txBody>
          <a:bodyPr wrap="none">
            <a:spAutoFit/>
          </a:bodyPr>
          <a:lstStyle/>
          <a:p>
            <a:r>
              <a:rPr lang="en-US" sz="3000" b="1">
                <a:solidFill>
                  <a:schemeClr val="tx1"/>
                </a:solidFill>
                <a:latin typeface="+mj-lt"/>
                <a:cs typeface="Times New Roman" panose="02020603050405020304" pitchFamily="18" charset="0"/>
              </a:rPr>
              <a:t>SAMPLE ICON LIBRARY</a:t>
            </a:r>
          </a:p>
        </p:txBody>
      </p:sp>
      <p:pic>
        <p:nvPicPr>
          <p:cNvPr id="2" name="Graphic 1">
            <a:extLst>
              <a:ext uri="{FF2B5EF4-FFF2-40B4-BE49-F238E27FC236}">
                <a16:creationId xmlns:a16="http://schemas.microsoft.com/office/drawing/2014/main" id="{557ADC06-B676-E871-D0B8-4472140471B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8769" y="2695200"/>
            <a:ext cx="1390112" cy="919328"/>
          </a:xfrm>
          <a:prstGeom prst="rect">
            <a:avLst/>
          </a:prstGeom>
        </p:spPr>
      </p:pic>
      <p:pic>
        <p:nvPicPr>
          <p:cNvPr id="3" name="Graphic 2">
            <a:extLst>
              <a:ext uri="{FF2B5EF4-FFF2-40B4-BE49-F238E27FC236}">
                <a16:creationId xmlns:a16="http://schemas.microsoft.com/office/drawing/2014/main" id="{47CDE797-9830-8D98-9C42-67F5992642A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65299" y="2759450"/>
            <a:ext cx="909756" cy="873365"/>
          </a:xfrm>
          <a:prstGeom prst="rect">
            <a:avLst/>
          </a:prstGeom>
        </p:spPr>
      </p:pic>
      <p:pic>
        <p:nvPicPr>
          <p:cNvPr id="4" name="Graphic 3">
            <a:extLst>
              <a:ext uri="{FF2B5EF4-FFF2-40B4-BE49-F238E27FC236}">
                <a16:creationId xmlns:a16="http://schemas.microsoft.com/office/drawing/2014/main" id="{156C3805-3F6B-8171-F903-A06BBD0E6DB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18564" y="2713489"/>
            <a:ext cx="1089573" cy="919328"/>
          </a:xfrm>
          <a:prstGeom prst="rect">
            <a:avLst/>
          </a:prstGeom>
        </p:spPr>
      </p:pic>
      <p:pic>
        <p:nvPicPr>
          <p:cNvPr id="11" name="Graphic 10">
            <a:extLst>
              <a:ext uri="{FF2B5EF4-FFF2-40B4-BE49-F238E27FC236}">
                <a16:creationId xmlns:a16="http://schemas.microsoft.com/office/drawing/2014/main" id="{21193BC6-90F1-48CC-294B-FB1690BDDA6C}"/>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872991" y="2759450"/>
            <a:ext cx="907212" cy="929339"/>
          </a:xfrm>
          <a:prstGeom prst="rect">
            <a:avLst/>
          </a:prstGeom>
        </p:spPr>
      </p:pic>
      <p:pic>
        <p:nvPicPr>
          <p:cNvPr id="13" name="Graphic 12">
            <a:extLst>
              <a:ext uri="{FF2B5EF4-FFF2-40B4-BE49-F238E27FC236}">
                <a16:creationId xmlns:a16="http://schemas.microsoft.com/office/drawing/2014/main" id="{E177A14D-3A9D-5E63-9491-CA830E9DCF1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7159950" y="2423277"/>
            <a:ext cx="1600083" cy="1600083"/>
          </a:xfrm>
          <a:prstGeom prst="rect">
            <a:avLst/>
          </a:prstGeom>
        </p:spPr>
      </p:pic>
      <p:pic>
        <p:nvPicPr>
          <p:cNvPr id="15" name="Graphic 14">
            <a:extLst>
              <a:ext uri="{FF2B5EF4-FFF2-40B4-BE49-F238E27FC236}">
                <a16:creationId xmlns:a16="http://schemas.microsoft.com/office/drawing/2014/main" id="{AA5EA36D-EE22-AFE8-5CB1-F05344BDFBEF}"/>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549420" y="2411813"/>
            <a:ext cx="1600083" cy="1600083"/>
          </a:xfrm>
          <a:prstGeom prst="rect">
            <a:avLst/>
          </a:prstGeom>
        </p:spPr>
      </p:pic>
      <p:pic>
        <p:nvPicPr>
          <p:cNvPr id="17" name="Graphic 16">
            <a:extLst>
              <a:ext uri="{FF2B5EF4-FFF2-40B4-BE49-F238E27FC236}">
                <a16:creationId xmlns:a16="http://schemas.microsoft.com/office/drawing/2014/main" id="{1E5B0116-F5C2-02CD-6837-5447A939A9C4}"/>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164580" y="4117621"/>
            <a:ext cx="1068908" cy="1068908"/>
          </a:xfrm>
          <a:prstGeom prst="rect">
            <a:avLst/>
          </a:prstGeom>
        </p:spPr>
      </p:pic>
      <p:pic>
        <p:nvPicPr>
          <p:cNvPr id="19" name="Graphic 18">
            <a:extLst>
              <a:ext uri="{FF2B5EF4-FFF2-40B4-BE49-F238E27FC236}">
                <a16:creationId xmlns:a16="http://schemas.microsoft.com/office/drawing/2014/main" id="{6AA926AB-8763-401B-9838-AC54D35C5F42}"/>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306193" y="4107684"/>
            <a:ext cx="1129170" cy="1129170"/>
          </a:xfrm>
          <a:prstGeom prst="rect">
            <a:avLst/>
          </a:prstGeom>
        </p:spPr>
      </p:pic>
      <p:pic>
        <p:nvPicPr>
          <p:cNvPr id="21" name="Graphic 20">
            <a:extLst>
              <a:ext uri="{FF2B5EF4-FFF2-40B4-BE49-F238E27FC236}">
                <a16:creationId xmlns:a16="http://schemas.microsoft.com/office/drawing/2014/main" id="{9E2B1EB2-F77E-F3CD-E82C-2FFC07A6709D}"/>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2902652" y="4180836"/>
            <a:ext cx="1068909" cy="1068909"/>
          </a:xfrm>
          <a:prstGeom prst="rect">
            <a:avLst/>
          </a:prstGeom>
        </p:spPr>
      </p:pic>
      <p:pic>
        <p:nvPicPr>
          <p:cNvPr id="23" name="Graphic 22">
            <a:extLst>
              <a:ext uri="{FF2B5EF4-FFF2-40B4-BE49-F238E27FC236}">
                <a16:creationId xmlns:a16="http://schemas.microsoft.com/office/drawing/2014/main" id="{C97D93CD-9BEC-0B43-63E2-21EF3737D936}"/>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4328813" y="4082280"/>
            <a:ext cx="1094313" cy="1094313"/>
          </a:xfrm>
          <a:prstGeom prst="rect">
            <a:avLst/>
          </a:prstGeom>
        </p:spPr>
      </p:pic>
      <p:pic>
        <p:nvPicPr>
          <p:cNvPr id="25" name="Graphic 24">
            <a:extLst>
              <a:ext uri="{FF2B5EF4-FFF2-40B4-BE49-F238E27FC236}">
                <a16:creationId xmlns:a16="http://schemas.microsoft.com/office/drawing/2014/main" id="{22642939-BC71-BE26-38C7-7EE569BB4EE6}"/>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5665885" y="3969113"/>
            <a:ext cx="1284848" cy="1284848"/>
          </a:xfrm>
          <a:prstGeom prst="rect">
            <a:avLst/>
          </a:prstGeom>
        </p:spPr>
      </p:pic>
      <p:pic>
        <p:nvPicPr>
          <p:cNvPr id="51" name="Graphic 50">
            <a:extLst>
              <a:ext uri="{FF2B5EF4-FFF2-40B4-BE49-F238E27FC236}">
                <a16:creationId xmlns:a16="http://schemas.microsoft.com/office/drawing/2014/main" id="{F4331066-CFC3-45E4-CD86-D7AE49F4CDC0}"/>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8800821" y="4046220"/>
            <a:ext cx="1097280" cy="1097280"/>
          </a:xfrm>
          <a:prstGeom prst="rect">
            <a:avLst/>
          </a:prstGeom>
        </p:spPr>
      </p:pic>
      <p:pic>
        <p:nvPicPr>
          <p:cNvPr id="53" name="Graphic 52">
            <a:extLst>
              <a:ext uri="{FF2B5EF4-FFF2-40B4-BE49-F238E27FC236}">
                <a16:creationId xmlns:a16="http://schemas.microsoft.com/office/drawing/2014/main" id="{62738873-8A1F-2232-82B6-771406B5027C}"/>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10368689" y="2626373"/>
            <a:ext cx="1102941" cy="1102941"/>
          </a:xfrm>
          <a:prstGeom prst="rect">
            <a:avLst/>
          </a:prstGeom>
        </p:spPr>
      </p:pic>
      <p:pic>
        <p:nvPicPr>
          <p:cNvPr id="55" name="Graphic 54">
            <a:extLst>
              <a:ext uri="{FF2B5EF4-FFF2-40B4-BE49-F238E27FC236}">
                <a16:creationId xmlns:a16="http://schemas.microsoft.com/office/drawing/2014/main" id="{1BAAA6C5-3E16-7652-B14A-E598DA16158F}"/>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0294485" y="3987401"/>
            <a:ext cx="1152144" cy="1152144"/>
          </a:xfrm>
          <a:prstGeom prst="rect">
            <a:avLst/>
          </a:prstGeom>
        </p:spPr>
      </p:pic>
      <p:pic>
        <p:nvPicPr>
          <p:cNvPr id="57" name="Graphic 56">
            <a:extLst>
              <a:ext uri="{FF2B5EF4-FFF2-40B4-BE49-F238E27FC236}">
                <a16:creationId xmlns:a16="http://schemas.microsoft.com/office/drawing/2014/main" id="{BF97BEC9-A9C5-F4C6-C604-A7DF6FAAEEC6}"/>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11794944" y="2577169"/>
            <a:ext cx="1152144" cy="1152144"/>
          </a:xfrm>
          <a:prstGeom prst="rect">
            <a:avLst/>
          </a:prstGeom>
        </p:spPr>
      </p:pic>
      <p:pic>
        <p:nvPicPr>
          <p:cNvPr id="59" name="Graphic 58">
            <a:extLst>
              <a:ext uri="{FF2B5EF4-FFF2-40B4-BE49-F238E27FC236}">
                <a16:creationId xmlns:a16="http://schemas.microsoft.com/office/drawing/2014/main" id="{AE1C7BE0-4DA6-53F9-E3EB-690BB67E5714}"/>
              </a:ext>
            </a:extLst>
          </p:cNvPr>
          <p:cNvPicPr>
            <a:picLocks noChangeAspect="1"/>
          </p:cNvPicPr>
          <p:nvPr userDrawn="1"/>
        </p:nvPicPr>
        <p:blipFill>
          <a:blip>
            <a:extLst>
              <a:ext uri="{96DAC541-7B7A-43D3-8B79-37D633B846F1}">
                <asvg:svgBlip xmlns:asvg="http://schemas.microsoft.com/office/drawing/2016/SVG/main" r:embed="rId17"/>
              </a:ext>
            </a:extLst>
          </a:blip>
          <a:stretch>
            <a:fillRect/>
          </a:stretch>
        </p:blipFill>
        <p:spPr>
          <a:xfrm>
            <a:off x="11794944" y="4016861"/>
            <a:ext cx="1152144" cy="1152144"/>
          </a:xfrm>
          <a:prstGeom prst="rect">
            <a:avLst/>
          </a:prstGeom>
        </p:spPr>
      </p:pic>
      <p:pic>
        <p:nvPicPr>
          <p:cNvPr id="61" name="Graphic 60">
            <a:extLst>
              <a:ext uri="{FF2B5EF4-FFF2-40B4-BE49-F238E27FC236}">
                <a16:creationId xmlns:a16="http://schemas.microsoft.com/office/drawing/2014/main" id="{AAFB5FCD-21DD-A1DE-827A-F177A1AE8197}"/>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13248867" y="2508589"/>
            <a:ext cx="1289304" cy="1289304"/>
          </a:xfrm>
          <a:prstGeom prst="rect">
            <a:avLst/>
          </a:prstGeom>
        </p:spPr>
      </p:pic>
      <p:pic>
        <p:nvPicPr>
          <p:cNvPr id="63" name="Graphic 62">
            <a:extLst>
              <a:ext uri="{FF2B5EF4-FFF2-40B4-BE49-F238E27FC236}">
                <a16:creationId xmlns:a16="http://schemas.microsoft.com/office/drawing/2014/main" id="{CC3C72CD-1E0A-EC3F-7FF5-0FD123D8C1FA}"/>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13280681" y="3948281"/>
            <a:ext cx="1289304" cy="1289304"/>
          </a:xfrm>
          <a:prstGeom prst="rect">
            <a:avLst/>
          </a:prstGeom>
        </p:spPr>
      </p:pic>
      <p:pic>
        <p:nvPicPr>
          <p:cNvPr id="65" name="Graphic 64">
            <a:extLst>
              <a:ext uri="{FF2B5EF4-FFF2-40B4-BE49-F238E27FC236}">
                <a16:creationId xmlns:a16="http://schemas.microsoft.com/office/drawing/2014/main" id="{45EAB67A-3B23-A15B-A438-3518C3CB29A4}"/>
              </a:ext>
            </a:extLst>
          </p:cNvPr>
          <p:cNvPicPr>
            <a:picLocks noChangeAspect="1"/>
          </p:cNvPicPr>
          <p:nvPr userDrawn="1"/>
        </p:nvPicPr>
        <p:blipFill>
          <a:blip>
            <a:extLst>
              <a:ext uri="{96DAC541-7B7A-43D3-8B79-37D633B846F1}">
                <asvg:svgBlip xmlns:asvg="http://schemas.microsoft.com/office/drawing/2016/SVG/main" r:embed="rId20"/>
              </a:ext>
            </a:extLst>
          </a:blip>
          <a:stretch>
            <a:fillRect/>
          </a:stretch>
        </p:blipFill>
        <p:spPr>
          <a:xfrm>
            <a:off x="14873357" y="2649806"/>
            <a:ext cx="1152144" cy="1152144"/>
          </a:xfrm>
          <a:prstGeom prst="rect">
            <a:avLst/>
          </a:prstGeom>
        </p:spPr>
      </p:pic>
      <p:pic>
        <p:nvPicPr>
          <p:cNvPr id="67" name="Graphic 66">
            <a:extLst>
              <a:ext uri="{FF2B5EF4-FFF2-40B4-BE49-F238E27FC236}">
                <a16:creationId xmlns:a16="http://schemas.microsoft.com/office/drawing/2014/main" id="{FFF5B7EE-3923-CE03-AFCC-8D0C32FE60EA}"/>
              </a:ext>
            </a:extLst>
          </p:cNvPr>
          <p:cNvPicPr>
            <a:picLocks noChangeAspect="1"/>
          </p:cNvPicPr>
          <p:nvPr userDrawn="1"/>
        </p:nvPicPr>
        <p:blipFill>
          <a:blip>
            <a:extLst>
              <a:ext uri="{96DAC541-7B7A-43D3-8B79-37D633B846F1}">
                <asvg:svgBlip xmlns:asvg="http://schemas.microsoft.com/office/drawing/2016/SVG/main" r:embed="rId21"/>
              </a:ext>
            </a:extLst>
          </a:blip>
          <a:stretch>
            <a:fillRect/>
          </a:stretch>
        </p:blipFill>
        <p:spPr>
          <a:xfrm>
            <a:off x="14881566" y="4035942"/>
            <a:ext cx="1152144" cy="1152144"/>
          </a:xfrm>
          <a:prstGeom prst="rect">
            <a:avLst/>
          </a:prstGeom>
        </p:spPr>
      </p:pic>
      <p:pic>
        <p:nvPicPr>
          <p:cNvPr id="69" name="Graphic 68">
            <a:extLst>
              <a:ext uri="{FF2B5EF4-FFF2-40B4-BE49-F238E27FC236}">
                <a16:creationId xmlns:a16="http://schemas.microsoft.com/office/drawing/2014/main" id="{DD3F86F9-EF52-6568-D4AD-F64BC0F75B1C}"/>
              </a:ext>
            </a:extLst>
          </p:cNvPr>
          <p:cNvPicPr>
            <a:picLocks noChangeAspect="1"/>
          </p:cNvPicPr>
          <p:nvPr userDrawn="1"/>
        </p:nvPicPr>
        <p:blipFill>
          <a:blip>
            <a:extLst>
              <a:ext uri="{96DAC541-7B7A-43D3-8B79-37D633B846F1}">
                <asvg:svgBlip xmlns:asvg="http://schemas.microsoft.com/office/drawing/2016/SVG/main" r:embed="rId22"/>
              </a:ext>
            </a:extLst>
          </a:blip>
          <a:stretch>
            <a:fillRect/>
          </a:stretch>
        </p:blipFill>
        <p:spPr>
          <a:xfrm>
            <a:off x="16348625" y="2630945"/>
            <a:ext cx="1152144" cy="1152144"/>
          </a:xfrm>
          <a:prstGeom prst="rect">
            <a:avLst/>
          </a:prstGeom>
        </p:spPr>
      </p:pic>
      <p:pic>
        <p:nvPicPr>
          <p:cNvPr id="71" name="Graphic 70">
            <a:extLst>
              <a:ext uri="{FF2B5EF4-FFF2-40B4-BE49-F238E27FC236}">
                <a16:creationId xmlns:a16="http://schemas.microsoft.com/office/drawing/2014/main" id="{8EED4582-7DD1-FD5B-9641-60E2F0822F24}"/>
              </a:ext>
            </a:extLst>
          </p:cNvPr>
          <p:cNvPicPr>
            <a:picLocks noChangeAspect="1"/>
          </p:cNvPicPr>
          <p:nvPr userDrawn="1"/>
        </p:nvPicPr>
        <p:blipFill>
          <a:blip>
            <a:extLst>
              <a:ext uri="{96DAC541-7B7A-43D3-8B79-37D633B846F1}">
                <asvg:svgBlip xmlns:asvg="http://schemas.microsoft.com/office/drawing/2016/SVG/main" r:embed="rId23"/>
              </a:ext>
            </a:extLst>
          </a:blip>
          <a:stretch>
            <a:fillRect/>
          </a:stretch>
        </p:blipFill>
        <p:spPr>
          <a:xfrm>
            <a:off x="16329095" y="3917801"/>
            <a:ext cx="1152144" cy="1152144"/>
          </a:xfrm>
          <a:prstGeom prst="rect">
            <a:avLst/>
          </a:prstGeom>
        </p:spPr>
      </p:pic>
      <p:pic>
        <p:nvPicPr>
          <p:cNvPr id="73" name="Graphic 72">
            <a:extLst>
              <a:ext uri="{FF2B5EF4-FFF2-40B4-BE49-F238E27FC236}">
                <a16:creationId xmlns:a16="http://schemas.microsoft.com/office/drawing/2014/main" id="{276696F9-5644-2333-299D-5C15DA5F36EA}"/>
              </a:ext>
            </a:extLst>
          </p:cNvPr>
          <p:cNvPicPr>
            <a:picLocks noChangeAspect="1"/>
          </p:cNvPicPr>
          <p:nvPr userDrawn="1"/>
        </p:nvPicPr>
        <p:blipFill>
          <a:blip>
            <a:extLst>
              <a:ext uri="{96DAC541-7B7A-43D3-8B79-37D633B846F1}">
                <asvg:svgBlip xmlns:asvg="http://schemas.microsoft.com/office/drawing/2016/SVG/main" r:embed="rId24"/>
              </a:ext>
            </a:extLst>
          </a:blip>
          <a:stretch>
            <a:fillRect/>
          </a:stretch>
        </p:blipFill>
        <p:spPr>
          <a:xfrm>
            <a:off x="1148798" y="5532780"/>
            <a:ext cx="1152144" cy="1152144"/>
          </a:xfrm>
          <a:prstGeom prst="rect">
            <a:avLst/>
          </a:prstGeom>
        </p:spPr>
      </p:pic>
      <p:pic>
        <p:nvPicPr>
          <p:cNvPr id="75" name="Graphic 74">
            <a:extLst>
              <a:ext uri="{FF2B5EF4-FFF2-40B4-BE49-F238E27FC236}">
                <a16:creationId xmlns:a16="http://schemas.microsoft.com/office/drawing/2014/main" id="{D79706A4-92B7-8444-0948-F58F406EBD68}"/>
              </a:ext>
            </a:extLst>
          </p:cNvPr>
          <p:cNvPicPr>
            <a:picLocks noChangeAspect="1"/>
          </p:cNvPicPr>
          <p:nvPr userDrawn="1"/>
        </p:nvPicPr>
        <p:blipFill>
          <a:blip>
            <a:extLst>
              <a:ext uri="{96DAC541-7B7A-43D3-8B79-37D633B846F1}">
                <asvg:svgBlip xmlns:asvg="http://schemas.microsoft.com/office/drawing/2016/SVG/main" r:embed="rId25"/>
              </a:ext>
            </a:extLst>
          </a:blip>
          <a:stretch>
            <a:fillRect/>
          </a:stretch>
        </p:blipFill>
        <p:spPr>
          <a:xfrm>
            <a:off x="2918563" y="5569497"/>
            <a:ext cx="1152144" cy="1152144"/>
          </a:xfrm>
          <a:prstGeom prst="rect">
            <a:avLst/>
          </a:prstGeom>
        </p:spPr>
      </p:pic>
      <p:pic>
        <p:nvPicPr>
          <p:cNvPr id="77" name="Graphic 76">
            <a:extLst>
              <a:ext uri="{FF2B5EF4-FFF2-40B4-BE49-F238E27FC236}">
                <a16:creationId xmlns:a16="http://schemas.microsoft.com/office/drawing/2014/main" id="{614AD86A-FD2B-4D1F-BDE0-0B9F4F8D6939}"/>
              </a:ext>
            </a:extLst>
          </p:cNvPr>
          <p:cNvPicPr>
            <a:picLocks noChangeAspect="1"/>
          </p:cNvPicPr>
          <p:nvPr userDrawn="1"/>
        </p:nvPicPr>
        <p:blipFill>
          <a:blip>
            <a:extLst>
              <a:ext uri="{96DAC541-7B7A-43D3-8B79-37D633B846F1}">
                <asvg:svgBlip xmlns:asvg="http://schemas.microsoft.com/office/drawing/2016/SVG/main" r:embed="rId26"/>
              </a:ext>
            </a:extLst>
          </a:blip>
          <a:stretch>
            <a:fillRect/>
          </a:stretch>
        </p:blipFill>
        <p:spPr>
          <a:xfrm>
            <a:off x="4299135" y="5513115"/>
            <a:ext cx="1152144" cy="1152144"/>
          </a:xfrm>
          <a:prstGeom prst="rect">
            <a:avLst/>
          </a:prstGeom>
        </p:spPr>
      </p:pic>
      <p:pic>
        <p:nvPicPr>
          <p:cNvPr id="79" name="Graphic 78">
            <a:extLst>
              <a:ext uri="{FF2B5EF4-FFF2-40B4-BE49-F238E27FC236}">
                <a16:creationId xmlns:a16="http://schemas.microsoft.com/office/drawing/2014/main" id="{299D444C-168D-0761-05E3-B615438175CD}"/>
              </a:ext>
            </a:extLst>
          </p:cNvPr>
          <p:cNvPicPr>
            <a:picLocks noChangeAspect="1"/>
          </p:cNvPicPr>
          <p:nvPr userDrawn="1"/>
        </p:nvPicPr>
        <p:blipFill>
          <a:blip>
            <a:extLst>
              <a:ext uri="{96DAC541-7B7A-43D3-8B79-37D633B846F1}">
                <asvg:svgBlip xmlns:asvg="http://schemas.microsoft.com/office/drawing/2016/SVG/main" r:embed="rId27"/>
              </a:ext>
            </a:extLst>
          </a:blip>
          <a:stretch>
            <a:fillRect/>
          </a:stretch>
        </p:blipFill>
        <p:spPr>
          <a:xfrm>
            <a:off x="5773010" y="5511617"/>
            <a:ext cx="1152144" cy="1152144"/>
          </a:xfrm>
          <a:prstGeom prst="rect">
            <a:avLst/>
          </a:prstGeom>
        </p:spPr>
      </p:pic>
      <p:pic>
        <p:nvPicPr>
          <p:cNvPr id="81" name="Graphic 80">
            <a:extLst>
              <a:ext uri="{FF2B5EF4-FFF2-40B4-BE49-F238E27FC236}">
                <a16:creationId xmlns:a16="http://schemas.microsoft.com/office/drawing/2014/main" id="{CC0CC03D-1010-7A07-59A0-1E2B6F827CC5}"/>
              </a:ext>
            </a:extLst>
          </p:cNvPr>
          <p:cNvPicPr>
            <a:picLocks noChangeAspect="1"/>
          </p:cNvPicPr>
          <p:nvPr userDrawn="1"/>
        </p:nvPicPr>
        <p:blipFill>
          <a:blip>
            <a:extLst>
              <a:ext uri="{96DAC541-7B7A-43D3-8B79-37D633B846F1}">
                <asvg:svgBlip xmlns:asvg="http://schemas.microsoft.com/office/drawing/2016/SVG/main" r:embed="rId28"/>
              </a:ext>
            </a:extLst>
          </a:blip>
          <a:stretch>
            <a:fillRect/>
          </a:stretch>
        </p:blipFill>
        <p:spPr>
          <a:xfrm>
            <a:off x="7277208" y="5466647"/>
            <a:ext cx="1152144" cy="1152144"/>
          </a:xfrm>
          <a:prstGeom prst="rect">
            <a:avLst/>
          </a:prstGeom>
        </p:spPr>
      </p:pic>
      <p:pic>
        <p:nvPicPr>
          <p:cNvPr id="83" name="Graphic 82">
            <a:extLst>
              <a:ext uri="{FF2B5EF4-FFF2-40B4-BE49-F238E27FC236}">
                <a16:creationId xmlns:a16="http://schemas.microsoft.com/office/drawing/2014/main" id="{C914503A-0881-999D-7D7D-EE7218955567}"/>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8800821" y="5446982"/>
            <a:ext cx="1152144" cy="1152144"/>
          </a:xfrm>
          <a:prstGeom prst="rect">
            <a:avLst/>
          </a:prstGeom>
        </p:spPr>
      </p:pic>
      <p:pic>
        <p:nvPicPr>
          <p:cNvPr id="85" name="Graphic 84">
            <a:extLst>
              <a:ext uri="{FF2B5EF4-FFF2-40B4-BE49-F238E27FC236}">
                <a16:creationId xmlns:a16="http://schemas.microsoft.com/office/drawing/2014/main" id="{EFF5B090-CA6C-9572-DB37-746F7F8826D6}"/>
              </a:ext>
            </a:extLst>
          </p:cNvPr>
          <p:cNvPicPr>
            <a:picLocks noChangeAspect="1"/>
          </p:cNvPicPr>
          <p:nvPr userDrawn="1"/>
        </p:nvPicPr>
        <p:blipFill>
          <a:blip>
            <a:extLst>
              <a:ext uri="{96DAC541-7B7A-43D3-8B79-37D633B846F1}">
                <asvg:svgBlip xmlns:asvg="http://schemas.microsoft.com/office/drawing/2016/SVG/main" r:embed="rId30"/>
              </a:ext>
            </a:extLst>
          </a:blip>
          <a:stretch>
            <a:fillRect/>
          </a:stretch>
        </p:blipFill>
        <p:spPr>
          <a:xfrm>
            <a:off x="10157056" y="5293118"/>
            <a:ext cx="1435523" cy="1435523"/>
          </a:xfrm>
          <a:prstGeom prst="rect">
            <a:avLst/>
          </a:prstGeom>
        </p:spPr>
      </p:pic>
      <p:pic>
        <p:nvPicPr>
          <p:cNvPr id="87" name="Graphic 86">
            <a:extLst>
              <a:ext uri="{FF2B5EF4-FFF2-40B4-BE49-F238E27FC236}">
                <a16:creationId xmlns:a16="http://schemas.microsoft.com/office/drawing/2014/main" id="{85BEF1E4-42B0-92B4-57DD-693070B67143}"/>
              </a:ext>
            </a:extLst>
          </p:cNvPr>
          <p:cNvPicPr>
            <a:picLocks noChangeAspect="1"/>
          </p:cNvPicPr>
          <p:nvPr userDrawn="1"/>
        </p:nvPicPr>
        <p:blipFill>
          <a:blip>
            <a:extLst>
              <a:ext uri="{96DAC541-7B7A-43D3-8B79-37D633B846F1}">
                <asvg:svgBlip xmlns:asvg="http://schemas.microsoft.com/office/drawing/2016/SVG/main" r:embed="rId31"/>
              </a:ext>
            </a:extLst>
          </a:blip>
          <a:stretch>
            <a:fillRect/>
          </a:stretch>
        </p:blipFill>
        <p:spPr>
          <a:xfrm>
            <a:off x="11800925" y="5456552"/>
            <a:ext cx="1152144" cy="1152144"/>
          </a:xfrm>
          <a:prstGeom prst="rect">
            <a:avLst/>
          </a:prstGeom>
        </p:spPr>
      </p:pic>
      <p:pic>
        <p:nvPicPr>
          <p:cNvPr id="89" name="Graphic 88">
            <a:extLst>
              <a:ext uri="{FF2B5EF4-FFF2-40B4-BE49-F238E27FC236}">
                <a16:creationId xmlns:a16="http://schemas.microsoft.com/office/drawing/2014/main" id="{16A2924E-5BDD-F5C0-B0E2-2AEBA8125481}"/>
              </a:ext>
            </a:extLst>
          </p:cNvPr>
          <p:cNvPicPr>
            <a:picLocks noChangeAspect="1"/>
          </p:cNvPicPr>
          <p:nvPr userDrawn="1"/>
        </p:nvPicPr>
        <p:blipFill>
          <a:blip>
            <a:extLst>
              <a:ext uri="{96DAC541-7B7A-43D3-8B79-37D633B846F1}">
                <asvg:svgBlip xmlns:asvg="http://schemas.microsoft.com/office/drawing/2016/SVG/main" r:embed="rId32"/>
              </a:ext>
            </a:extLst>
          </a:blip>
          <a:stretch>
            <a:fillRect/>
          </a:stretch>
        </p:blipFill>
        <p:spPr>
          <a:xfrm>
            <a:off x="13313708" y="5340908"/>
            <a:ext cx="1152144" cy="1152144"/>
          </a:xfrm>
          <a:prstGeom prst="rect">
            <a:avLst/>
          </a:prstGeom>
        </p:spPr>
      </p:pic>
      <p:pic>
        <p:nvPicPr>
          <p:cNvPr id="91" name="Graphic 90">
            <a:extLst>
              <a:ext uri="{FF2B5EF4-FFF2-40B4-BE49-F238E27FC236}">
                <a16:creationId xmlns:a16="http://schemas.microsoft.com/office/drawing/2014/main" id="{79A1410C-880B-D20B-7F18-9F90E5D9C08E}"/>
              </a:ext>
            </a:extLst>
          </p:cNvPr>
          <p:cNvPicPr>
            <a:picLocks noChangeAspect="1"/>
          </p:cNvPicPr>
          <p:nvPr userDrawn="1"/>
        </p:nvPicPr>
        <p:blipFill>
          <a:blip>
            <a:extLst>
              <a:ext uri="{96DAC541-7B7A-43D3-8B79-37D633B846F1}">
                <asvg:svgBlip xmlns:asvg="http://schemas.microsoft.com/office/drawing/2016/SVG/main" r:embed="rId33"/>
              </a:ext>
            </a:extLst>
          </a:blip>
          <a:stretch>
            <a:fillRect/>
          </a:stretch>
        </p:blipFill>
        <p:spPr>
          <a:xfrm>
            <a:off x="14793365" y="5360573"/>
            <a:ext cx="1152144" cy="1152144"/>
          </a:xfrm>
          <a:prstGeom prst="rect">
            <a:avLst/>
          </a:prstGeom>
        </p:spPr>
      </p:pic>
      <p:pic>
        <p:nvPicPr>
          <p:cNvPr id="94" name="Graphic 93">
            <a:extLst>
              <a:ext uri="{FF2B5EF4-FFF2-40B4-BE49-F238E27FC236}">
                <a16:creationId xmlns:a16="http://schemas.microsoft.com/office/drawing/2014/main" id="{D4ABC1F5-FF1B-9BD2-6D37-FCDC5027A74A}"/>
              </a:ext>
            </a:extLst>
          </p:cNvPr>
          <p:cNvPicPr>
            <a:picLocks noChangeAspect="1"/>
          </p:cNvPicPr>
          <p:nvPr userDrawn="1"/>
        </p:nvPicPr>
        <p:blipFill>
          <a:blip>
            <a:extLst>
              <a:ext uri="{96DAC541-7B7A-43D3-8B79-37D633B846F1}">
                <asvg:svgBlip xmlns:asvg="http://schemas.microsoft.com/office/drawing/2016/SVG/main" r:embed="rId34"/>
              </a:ext>
            </a:extLst>
          </a:blip>
          <a:stretch>
            <a:fillRect/>
          </a:stretch>
        </p:blipFill>
        <p:spPr>
          <a:xfrm>
            <a:off x="16348625" y="5457291"/>
            <a:ext cx="1152144" cy="1152144"/>
          </a:xfrm>
          <a:prstGeom prst="rect">
            <a:avLst/>
          </a:prstGeom>
        </p:spPr>
      </p:pic>
      <p:pic>
        <p:nvPicPr>
          <p:cNvPr id="96" name="Graphic 95">
            <a:extLst>
              <a:ext uri="{FF2B5EF4-FFF2-40B4-BE49-F238E27FC236}">
                <a16:creationId xmlns:a16="http://schemas.microsoft.com/office/drawing/2014/main" id="{AB1511CB-ED51-14B3-2F8E-858172AB22C1}"/>
              </a:ext>
            </a:extLst>
          </p:cNvPr>
          <p:cNvPicPr>
            <a:picLocks noChangeAspect="1"/>
          </p:cNvPicPr>
          <p:nvPr userDrawn="1"/>
        </p:nvPicPr>
        <p:blipFill>
          <a:blip>
            <a:extLst>
              <a:ext uri="{96DAC541-7B7A-43D3-8B79-37D633B846F1}">
                <asvg:svgBlip xmlns:asvg="http://schemas.microsoft.com/office/drawing/2016/SVG/main" r:embed="rId35"/>
              </a:ext>
            </a:extLst>
          </a:blip>
          <a:stretch>
            <a:fillRect/>
          </a:stretch>
        </p:blipFill>
        <p:spPr>
          <a:xfrm>
            <a:off x="1197751" y="7031177"/>
            <a:ext cx="1152144" cy="1152144"/>
          </a:xfrm>
          <a:prstGeom prst="rect">
            <a:avLst/>
          </a:prstGeom>
        </p:spPr>
      </p:pic>
      <p:pic>
        <p:nvPicPr>
          <p:cNvPr id="98" name="Graphic 97">
            <a:extLst>
              <a:ext uri="{FF2B5EF4-FFF2-40B4-BE49-F238E27FC236}">
                <a16:creationId xmlns:a16="http://schemas.microsoft.com/office/drawing/2014/main" id="{A4066B0F-F499-66E9-74AB-2BDDE084400C}"/>
              </a:ext>
            </a:extLst>
          </p:cNvPr>
          <p:cNvPicPr>
            <a:picLocks noChangeAspect="1"/>
          </p:cNvPicPr>
          <p:nvPr userDrawn="1"/>
        </p:nvPicPr>
        <p:blipFill>
          <a:blip>
            <a:extLst>
              <a:ext uri="{96DAC541-7B7A-43D3-8B79-37D633B846F1}">
                <asvg:svgBlip xmlns:asvg="http://schemas.microsoft.com/office/drawing/2016/SVG/main" r:embed="rId36"/>
              </a:ext>
            </a:extLst>
          </a:blip>
          <a:stretch>
            <a:fillRect/>
          </a:stretch>
        </p:blipFill>
        <p:spPr>
          <a:xfrm>
            <a:off x="2875122" y="7008692"/>
            <a:ext cx="1068909" cy="1068909"/>
          </a:xfrm>
          <a:prstGeom prst="rect">
            <a:avLst/>
          </a:prstGeom>
        </p:spPr>
      </p:pic>
      <p:pic>
        <p:nvPicPr>
          <p:cNvPr id="100" name="Graphic 99">
            <a:extLst>
              <a:ext uri="{FF2B5EF4-FFF2-40B4-BE49-F238E27FC236}">
                <a16:creationId xmlns:a16="http://schemas.microsoft.com/office/drawing/2014/main" id="{B1534088-C64E-3DD9-785C-5F835640B1BD}"/>
              </a:ext>
            </a:extLst>
          </p:cNvPr>
          <p:cNvPicPr>
            <a:picLocks noChangeAspect="1"/>
          </p:cNvPicPr>
          <p:nvPr userDrawn="1"/>
        </p:nvPicPr>
        <p:blipFill>
          <a:blip>
            <a:extLst>
              <a:ext uri="{96DAC541-7B7A-43D3-8B79-37D633B846F1}">
                <asvg:svgBlip xmlns:asvg="http://schemas.microsoft.com/office/drawing/2016/SVG/main" r:embed="rId37"/>
              </a:ext>
            </a:extLst>
          </a:blip>
          <a:stretch>
            <a:fillRect/>
          </a:stretch>
        </p:blipFill>
        <p:spPr>
          <a:xfrm>
            <a:off x="4289274" y="6901521"/>
            <a:ext cx="1152144" cy="1152144"/>
          </a:xfrm>
          <a:prstGeom prst="rect">
            <a:avLst/>
          </a:prstGeom>
        </p:spPr>
      </p:pic>
      <p:pic>
        <p:nvPicPr>
          <p:cNvPr id="102" name="Graphic 101">
            <a:extLst>
              <a:ext uri="{FF2B5EF4-FFF2-40B4-BE49-F238E27FC236}">
                <a16:creationId xmlns:a16="http://schemas.microsoft.com/office/drawing/2014/main" id="{DC5F886B-5C93-D218-349F-45C9A155B3B6}"/>
              </a:ext>
            </a:extLst>
          </p:cNvPr>
          <p:cNvPicPr>
            <a:picLocks noChangeAspect="1"/>
          </p:cNvPicPr>
          <p:nvPr userDrawn="1"/>
        </p:nvPicPr>
        <p:blipFill>
          <a:blip>
            <a:extLst>
              <a:ext uri="{96DAC541-7B7A-43D3-8B79-37D633B846F1}">
                <asvg:svgBlip xmlns:asvg="http://schemas.microsoft.com/office/drawing/2016/SVG/main" r:embed="rId38"/>
              </a:ext>
            </a:extLst>
          </a:blip>
          <a:stretch>
            <a:fillRect/>
          </a:stretch>
        </p:blipFill>
        <p:spPr>
          <a:xfrm>
            <a:off x="5732744" y="6865961"/>
            <a:ext cx="1187705" cy="1187705"/>
          </a:xfrm>
          <a:prstGeom prst="rect">
            <a:avLst/>
          </a:prstGeom>
        </p:spPr>
      </p:pic>
      <p:pic>
        <p:nvPicPr>
          <p:cNvPr id="104" name="Graphic 103">
            <a:extLst>
              <a:ext uri="{FF2B5EF4-FFF2-40B4-BE49-F238E27FC236}">
                <a16:creationId xmlns:a16="http://schemas.microsoft.com/office/drawing/2014/main" id="{E77EDA22-E2D8-1465-3E0B-896B3A26348D}"/>
              </a:ext>
            </a:extLst>
          </p:cNvPr>
          <p:cNvPicPr>
            <a:picLocks noChangeAspect="1"/>
          </p:cNvPicPr>
          <p:nvPr userDrawn="1"/>
        </p:nvPicPr>
        <p:blipFill>
          <a:blip>
            <a:extLst>
              <a:ext uri="{96DAC541-7B7A-43D3-8B79-37D633B846F1}">
                <asvg:svgBlip xmlns:asvg="http://schemas.microsoft.com/office/drawing/2016/SVG/main" r:embed="rId39"/>
              </a:ext>
            </a:extLst>
          </a:blip>
          <a:stretch>
            <a:fillRect/>
          </a:stretch>
        </p:blipFill>
        <p:spPr>
          <a:xfrm>
            <a:off x="7224624" y="6856551"/>
            <a:ext cx="1207785" cy="1207785"/>
          </a:xfrm>
          <a:prstGeom prst="rect">
            <a:avLst/>
          </a:prstGeom>
        </p:spPr>
      </p:pic>
      <p:pic>
        <p:nvPicPr>
          <p:cNvPr id="106" name="Graphic 105">
            <a:extLst>
              <a:ext uri="{FF2B5EF4-FFF2-40B4-BE49-F238E27FC236}">
                <a16:creationId xmlns:a16="http://schemas.microsoft.com/office/drawing/2014/main" id="{C5EB6037-861B-5BED-2325-006E07076222}"/>
              </a:ext>
            </a:extLst>
          </p:cNvPr>
          <p:cNvPicPr>
            <a:picLocks noChangeAspect="1"/>
          </p:cNvPicPr>
          <p:nvPr userDrawn="1"/>
        </p:nvPicPr>
        <p:blipFill>
          <a:blip>
            <a:extLst>
              <a:ext uri="{96DAC541-7B7A-43D3-8B79-37D633B846F1}">
                <asvg:svgBlip xmlns:asvg="http://schemas.microsoft.com/office/drawing/2016/SVG/main" r:embed="rId40"/>
              </a:ext>
            </a:extLst>
          </a:blip>
          <a:stretch>
            <a:fillRect/>
          </a:stretch>
        </p:blipFill>
        <p:spPr>
          <a:xfrm>
            <a:off x="8736586" y="6714526"/>
            <a:ext cx="1293794" cy="1293794"/>
          </a:xfrm>
          <a:prstGeom prst="rect">
            <a:avLst/>
          </a:prstGeom>
        </p:spPr>
      </p:pic>
      <p:pic>
        <p:nvPicPr>
          <p:cNvPr id="108" name="Graphic 107">
            <a:extLst>
              <a:ext uri="{FF2B5EF4-FFF2-40B4-BE49-F238E27FC236}">
                <a16:creationId xmlns:a16="http://schemas.microsoft.com/office/drawing/2014/main" id="{A69A04A3-49C1-AD3E-D732-6E1BF6A2641B}"/>
              </a:ext>
            </a:extLst>
          </p:cNvPr>
          <p:cNvPicPr>
            <a:picLocks noChangeAspect="1"/>
          </p:cNvPicPr>
          <p:nvPr userDrawn="1"/>
        </p:nvPicPr>
        <p:blipFill>
          <a:blip>
            <a:extLst>
              <a:ext uri="{96DAC541-7B7A-43D3-8B79-37D633B846F1}">
                <asvg:svgBlip xmlns:asvg="http://schemas.microsoft.com/office/drawing/2016/SVG/main" r:embed="rId41"/>
              </a:ext>
            </a:extLst>
          </a:blip>
          <a:stretch>
            <a:fillRect/>
          </a:stretch>
        </p:blipFill>
        <p:spPr>
          <a:xfrm>
            <a:off x="10294486" y="6833117"/>
            <a:ext cx="1146548" cy="1146548"/>
          </a:xfrm>
          <a:prstGeom prst="rect">
            <a:avLst/>
          </a:prstGeom>
        </p:spPr>
      </p:pic>
      <p:pic>
        <p:nvPicPr>
          <p:cNvPr id="110" name="Graphic 109">
            <a:extLst>
              <a:ext uri="{FF2B5EF4-FFF2-40B4-BE49-F238E27FC236}">
                <a16:creationId xmlns:a16="http://schemas.microsoft.com/office/drawing/2014/main" id="{8DEE013C-E392-3409-ED0D-E819A9429D85}"/>
              </a:ext>
            </a:extLst>
          </p:cNvPr>
          <p:cNvPicPr>
            <a:picLocks noChangeAspect="1"/>
          </p:cNvPicPr>
          <p:nvPr userDrawn="1"/>
        </p:nvPicPr>
        <p:blipFill>
          <a:blip>
            <a:extLst>
              <a:ext uri="{96DAC541-7B7A-43D3-8B79-37D633B846F1}">
                <asvg:svgBlip xmlns:asvg="http://schemas.microsoft.com/office/drawing/2016/SVG/main" r:embed="rId42"/>
              </a:ext>
            </a:extLst>
          </a:blip>
          <a:stretch>
            <a:fillRect/>
          </a:stretch>
        </p:blipFill>
        <p:spPr>
          <a:xfrm>
            <a:off x="11710388" y="6728641"/>
            <a:ext cx="1267190" cy="1267190"/>
          </a:xfrm>
          <a:prstGeom prst="rect">
            <a:avLst/>
          </a:prstGeom>
        </p:spPr>
      </p:pic>
      <p:pic>
        <p:nvPicPr>
          <p:cNvPr id="112" name="Graphic 111">
            <a:extLst>
              <a:ext uri="{FF2B5EF4-FFF2-40B4-BE49-F238E27FC236}">
                <a16:creationId xmlns:a16="http://schemas.microsoft.com/office/drawing/2014/main" id="{30059BBF-7789-15E8-58A5-78D478407E70}"/>
              </a:ext>
            </a:extLst>
          </p:cNvPr>
          <p:cNvPicPr>
            <a:picLocks noChangeAspect="1"/>
          </p:cNvPicPr>
          <p:nvPr userDrawn="1"/>
        </p:nvPicPr>
        <p:blipFill>
          <a:blip>
            <a:extLst>
              <a:ext uri="{96DAC541-7B7A-43D3-8B79-37D633B846F1}">
                <asvg:svgBlip xmlns:asvg="http://schemas.microsoft.com/office/drawing/2016/SVG/main" r:embed="rId43"/>
              </a:ext>
            </a:extLst>
          </a:blip>
          <a:stretch>
            <a:fillRect/>
          </a:stretch>
        </p:blipFill>
        <p:spPr>
          <a:xfrm>
            <a:off x="13354430" y="6773610"/>
            <a:ext cx="1115670" cy="1115670"/>
          </a:xfrm>
          <a:prstGeom prst="rect">
            <a:avLst/>
          </a:prstGeom>
        </p:spPr>
      </p:pic>
      <p:pic>
        <p:nvPicPr>
          <p:cNvPr id="114" name="Graphic 113">
            <a:extLst>
              <a:ext uri="{FF2B5EF4-FFF2-40B4-BE49-F238E27FC236}">
                <a16:creationId xmlns:a16="http://schemas.microsoft.com/office/drawing/2014/main" id="{4F954044-7563-6372-056F-7B3B21C2BC95}"/>
              </a:ext>
            </a:extLst>
          </p:cNvPr>
          <p:cNvPicPr>
            <a:picLocks noChangeAspect="1"/>
          </p:cNvPicPr>
          <p:nvPr userDrawn="1"/>
        </p:nvPicPr>
        <p:blipFill>
          <a:blip>
            <a:extLst>
              <a:ext uri="{96DAC541-7B7A-43D3-8B79-37D633B846F1}">
                <asvg:svgBlip xmlns:asvg="http://schemas.microsoft.com/office/drawing/2016/SVG/main" r:embed="rId44"/>
              </a:ext>
            </a:extLst>
          </a:blip>
          <a:stretch>
            <a:fillRect/>
          </a:stretch>
        </p:blipFill>
        <p:spPr>
          <a:xfrm>
            <a:off x="14810963" y="6764487"/>
            <a:ext cx="1152144" cy="1152144"/>
          </a:xfrm>
          <a:prstGeom prst="rect">
            <a:avLst/>
          </a:prstGeom>
        </p:spPr>
      </p:pic>
      <p:pic>
        <p:nvPicPr>
          <p:cNvPr id="116" name="Graphic 115">
            <a:extLst>
              <a:ext uri="{FF2B5EF4-FFF2-40B4-BE49-F238E27FC236}">
                <a16:creationId xmlns:a16="http://schemas.microsoft.com/office/drawing/2014/main" id="{0AD8C156-17AA-492F-31A8-9A758FFB4DB8}"/>
              </a:ext>
            </a:extLst>
          </p:cNvPr>
          <p:cNvPicPr>
            <a:picLocks noChangeAspect="1"/>
          </p:cNvPicPr>
          <p:nvPr userDrawn="1"/>
        </p:nvPicPr>
        <p:blipFill>
          <a:blip>
            <a:extLst>
              <a:ext uri="{96DAC541-7B7A-43D3-8B79-37D633B846F1}">
                <asvg:svgBlip xmlns:asvg="http://schemas.microsoft.com/office/drawing/2016/SVG/main" r:embed="rId45"/>
              </a:ext>
            </a:extLst>
          </a:blip>
          <a:stretch>
            <a:fillRect/>
          </a:stretch>
        </p:blipFill>
        <p:spPr>
          <a:xfrm>
            <a:off x="16348625" y="6794751"/>
            <a:ext cx="1152144" cy="1152144"/>
          </a:xfrm>
          <a:prstGeom prst="rect">
            <a:avLst/>
          </a:prstGeom>
        </p:spPr>
      </p:pic>
      <p:pic>
        <p:nvPicPr>
          <p:cNvPr id="118" name="Graphic 117">
            <a:extLst>
              <a:ext uri="{FF2B5EF4-FFF2-40B4-BE49-F238E27FC236}">
                <a16:creationId xmlns:a16="http://schemas.microsoft.com/office/drawing/2014/main" id="{ED6FA028-FE70-6A5D-0E2F-513F6A7A4693}"/>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148798" y="8529573"/>
            <a:ext cx="1152144" cy="1152144"/>
          </a:xfrm>
          <a:prstGeom prst="rect">
            <a:avLst/>
          </a:prstGeom>
        </p:spPr>
      </p:pic>
      <p:pic>
        <p:nvPicPr>
          <p:cNvPr id="120" name="Graphic 119">
            <a:extLst>
              <a:ext uri="{FF2B5EF4-FFF2-40B4-BE49-F238E27FC236}">
                <a16:creationId xmlns:a16="http://schemas.microsoft.com/office/drawing/2014/main" id="{FBD692C9-BAA6-C67E-3866-EFB0204A7ED9}"/>
              </a:ext>
            </a:extLst>
          </p:cNvPr>
          <p:cNvPicPr>
            <a:picLocks noChangeAspect="1"/>
          </p:cNvPicPr>
          <p:nvPr userDrawn="1"/>
        </p:nvPicPr>
        <p:blipFill>
          <a:blip>
            <a:extLst>
              <a:ext uri="{96DAC541-7B7A-43D3-8B79-37D633B846F1}">
                <asvg:svgBlip xmlns:asvg="http://schemas.microsoft.com/office/drawing/2016/SVG/main" r:embed="rId47"/>
              </a:ext>
            </a:extLst>
          </a:blip>
          <a:stretch>
            <a:fillRect/>
          </a:stretch>
        </p:blipFill>
        <p:spPr>
          <a:xfrm>
            <a:off x="2870279" y="8529573"/>
            <a:ext cx="1152144" cy="1152144"/>
          </a:xfrm>
          <a:prstGeom prst="rect">
            <a:avLst/>
          </a:prstGeom>
        </p:spPr>
      </p:pic>
      <p:pic>
        <p:nvPicPr>
          <p:cNvPr id="122" name="Graphic 121">
            <a:extLst>
              <a:ext uri="{FF2B5EF4-FFF2-40B4-BE49-F238E27FC236}">
                <a16:creationId xmlns:a16="http://schemas.microsoft.com/office/drawing/2014/main" id="{3497B2E2-9F8D-6912-C350-1C9474A0CB3E}"/>
              </a:ext>
            </a:extLst>
          </p:cNvPr>
          <p:cNvPicPr>
            <a:picLocks noChangeAspect="1"/>
          </p:cNvPicPr>
          <p:nvPr userDrawn="1"/>
        </p:nvPicPr>
        <p:blipFill>
          <a:blip>
            <a:extLst>
              <a:ext uri="{96DAC541-7B7A-43D3-8B79-37D633B846F1}">
                <asvg:svgBlip xmlns:asvg="http://schemas.microsoft.com/office/drawing/2016/SVG/main" r:embed="rId48"/>
              </a:ext>
            </a:extLst>
          </a:blip>
          <a:stretch>
            <a:fillRect/>
          </a:stretch>
        </p:blipFill>
        <p:spPr>
          <a:xfrm>
            <a:off x="4289274" y="8505668"/>
            <a:ext cx="1152144" cy="1152144"/>
          </a:xfrm>
          <a:prstGeom prst="rect">
            <a:avLst/>
          </a:prstGeom>
        </p:spPr>
      </p:pic>
      <p:pic>
        <p:nvPicPr>
          <p:cNvPr id="124" name="Graphic 123">
            <a:extLst>
              <a:ext uri="{FF2B5EF4-FFF2-40B4-BE49-F238E27FC236}">
                <a16:creationId xmlns:a16="http://schemas.microsoft.com/office/drawing/2014/main" id="{A6E51A2B-EB8B-F08A-C4B1-5451DAA3FCCD}"/>
              </a:ext>
            </a:extLst>
          </p:cNvPr>
          <p:cNvPicPr>
            <a:picLocks noChangeAspect="1"/>
          </p:cNvPicPr>
          <p:nvPr userDrawn="1"/>
        </p:nvPicPr>
        <p:blipFill>
          <a:blip>
            <a:extLst>
              <a:ext uri="{96DAC541-7B7A-43D3-8B79-37D633B846F1}">
                <asvg:svgBlip xmlns:asvg="http://schemas.microsoft.com/office/drawing/2016/SVG/main" r:embed="rId49"/>
              </a:ext>
            </a:extLst>
          </a:blip>
          <a:stretch>
            <a:fillRect/>
          </a:stretch>
        </p:blipFill>
        <p:spPr>
          <a:xfrm>
            <a:off x="5795093" y="8418000"/>
            <a:ext cx="1152144" cy="1152144"/>
          </a:xfrm>
          <a:prstGeom prst="rect">
            <a:avLst/>
          </a:prstGeom>
        </p:spPr>
      </p:pic>
      <p:pic>
        <p:nvPicPr>
          <p:cNvPr id="126" name="Graphic 125">
            <a:extLst>
              <a:ext uri="{FF2B5EF4-FFF2-40B4-BE49-F238E27FC236}">
                <a16:creationId xmlns:a16="http://schemas.microsoft.com/office/drawing/2014/main" id="{72ED4F6F-EEEC-E1AB-8868-065DB5EE0DFA}"/>
              </a:ext>
            </a:extLst>
          </p:cNvPr>
          <p:cNvPicPr>
            <a:picLocks noChangeAspect="1"/>
          </p:cNvPicPr>
          <p:nvPr userDrawn="1"/>
        </p:nvPicPr>
        <p:blipFill>
          <a:blip>
            <a:extLst>
              <a:ext uri="{96DAC541-7B7A-43D3-8B79-37D633B846F1}">
                <asvg:svgBlip xmlns:asvg="http://schemas.microsoft.com/office/drawing/2016/SVG/main" r:embed="rId50"/>
              </a:ext>
            </a:extLst>
          </a:blip>
          <a:stretch>
            <a:fillRect/>
          </a:stretch>
        </p:blipFill>
        <p:spPr>
          <a:xfrm>
            <a:off x="7252445" y="8418000"/>
            <a:ext cx="1152144" cy="1152144"/>
          </a:xfrm>
          <a:prstGeom prst="rect">
            <a:avLst/>
          </a:prstGeom>
        </p:spPr>
      </p:pic>
      <p:pic>
        <p:nvPicPr>
          <p:cNvPr id="128" name="Graphic 127">
            <a:extLst>
              <a:ext uri="{FF2B5EF4-FFF2-40B4-BE49-F238E27FC236}">
                <a16:creationId xmlns:a16="http://schemas.microsoft.com/office/drawing/2014/main" id="{C31175AC-5F82-C4F0-711D-C294C86B44C8}"/>
              </a:ext>
            </a:extLst>
          </p:cNvPr>
          <p:cNvPicPr>
            <a:picLocks noChangeAspect="1"/>
          </p:cNvPicPr>
          <p:nvPr userDrawn="1"/>
        </p:nvPicPr>
        <p:blipFill>
          <a:blip>
            <a:extLst>
              <a:ext uri="{96DAC541-7B7A-43D3-8B79-37D633B846F1}">
                <asvg:svgBlip xmlns:asvg="http://schemas.microsoft.com/office/drawing/2016/SVG/main" r:embed="rId51"/>
              </a:ext>
            </a:extLst>
          </a:blip>
          <a:stretch>
            <a:fillRect/>
          </a:stretch>
        </p:blipFill>
        <p:spPr>
          <a:xfrm>
            <a:off x="8818359" y="8398956"/>
            <a:ext cx="1152144" cy="1152144"/>
          </a:xfrm>
          <a:prstGeom prst="rect">
            <a:avLst/>
          </a:prstGeom>
        </p:spPr>
      </p:pic>
      <p:pic>
        <p:nvPicPr>
          <p:cNvPr id="130" name="Graphic 129">
            <a:extLst>
              <a:ext uri="{FF2B5EF4-FFF2-40B4-BE49-F238E27FC236}">
                <a16:creationId xmlns:a16="http://schemas.microsoft.com/office/drawing/2014/main" id="{25AD3EF7-EAC7-0DF8-3A30-1F3C3062A4A5}"/>
              </a:ext>
            </a:extLst>
          </p:cNvPr>
          <p:cNvPicPr>
            <a:picLocks noChangeAspect="1"/>
          </p:cNvPicPr>
          <p:nvPr userDrawn="1"/>
        </p:nvPicPr>
        <p:blipFill>
          <a:blip>
            <a:extLst>
              <a:ext uri="{96DAC541-7B7A-43D3-8B79-37D633B846F1}">
                <asvg:svgBlip xmlns:asvg="http://schemas.microsoft.com/office/drawing/2016/SVG/main" r:embed="rId52"/>
              </a:ext>
            </a:extLst>
          </a:blip>
          <a:stretch>
            <a:fillRect/>
          </a:stretch>
        </p:blipFill>
        <p:spPr>
          <a:xfrm>
            <a:off x="10384274" y="8385204"/>
            <a:ext cx="1152144" cy="1152144"/>
          </a:xfrm>
          <a:prstGeom prst="rect">
            <a:avLst/>
          </a:prstGeom>
        </p:spPr>
      </p:pic>
      <p:pic>
        <p:nvPicPr>
          <p:cNvPr id="132" name="Graphic 131">
            <a:extLst>
              <a:ext uri="{FF2B5EF4-FFF2-40B4-BE49-F238E27FC236}">
                <a16:creationId xmlns:a16="http://schemas.microsoft.com/office/drawing/2014/main" id="{3D483152-4983-7B0D-561A-292BEF8D2CDD}"/>
              </a:ext>
            </a:extLst>
          </p:cNvPr>
          <p:cNvPicPr>
            <a:picLocks noChangeAspect="1"/>
          </p:cNvPicPr>
          <p:nvPr userDrawn="1"/>
        </p:nvPicPr>
        <p:blipFill>
          <a:blip>
            <a:extLst>
              <a:ext uri="{96DAC541-7B7A-43D3-8B79-37D633B846F1}">
                <asvg:svgBlip xmlns:asvg="http://schemas.microsoft.com/office/drawing/2016/SVG/main" r:embed="rId53"/>
              </a:ext>
            </a:extLst>
          </a:blip>
          <a:stretch>
            <a:fillRect/>
          </a:stretch>
        </p:blipFill>
        <p:spPr>
          <a:xfrm>
            <a:off x="11841625" y="8411597"/>
            <a:ext cx="1152144" cy="1152144"/>
          </a:xfrm>
          <a:prstGeom prst="rect">
            <a:avLst/>
          </a:prstGeom>
        </p:spPr>
      </p:pic>
      <p:pic>
        <p:nvPicPr>
          <p:cNvPr id="134" name="Graphic 133">
            <a:extLst>
              <a:ext uri="{FF2B5EF4-FFF2-40B4-BE49-F238E27FC236}">
                <a16:creationId xmlns:a16="http://schemas.microsoft.com/office/drawing/2014/main" id="{9FA2DF05-60EA-D90C-6A81-CC1014A86708}"/>
              </a:ext>
            </a:extLst>
          </p:cNvPr>
          <p:cNvPicPr>
            <a:picLocks noChangeAspect="1"/>
          </p:cNvPicPr>
          <p:nvPr userDrawn="1"/>
        </p:nvPicPr>
        <p:blipFill>
          <a:blip>
            <a:extLst>
              <a:ext uri="{96DAC541-7B7A-43D3-8B79-37D633B846F1}">
                <asvg:svgBlip xmlns:asvg="http://schemas.microsoft.com/office/drawing/2016/SVG/main" r:embed="rId54"/>
              </a:ext>
            </a:extLst>
          </a:blip>
          <a:stretch>
            <a:fillRect/>
          </a:stretch>
        </p:blipFill>
        <p:spPr>
          <a:xfrm>
            <a:off x="13402496" y="8385204"/>
            <a:ext cx="1152144" cy="1152144"/>
          </a:xfrm>
          <a:prstGeom prst="rect">
            <a:avLst/>
          </a:prstGeom>
        </p:spPr>
      </p:pic>
      <p:pic>
        <p:nvPicPr>
          <p:cNvPr id="136" name="Graphic 135">
            <a:extLst>
              <a:ext uri="{FF2B5EF4-FFF2-40B4-BE49-F238E27FC236}">
                <a16:creationId xmlns:a16="http://schemas.microsoft.com/office/drawing/2014/main" id="{078F95B1-7CAB-078F-00BD-679FF7A219D4}"/>
              </a:ext>
            </a:extLst>
          </p:cNvPr>
          <p:cNvPicPr>
            <a:picLocks noChangeAspect="1"/>
          </p:cNvPicPr>
          <p:nvPr userDrawn="1"/>
        </p:nvPicPr>
        <p:blipFill>
          <a:blip>
            <a:extLst>
              <a:ext uri="{96DAC541-7B7A-43D3-8B79-37D633B846F1}">
                <asvg:svgBlip xmlns:asvg="http://schemas.microsoft.com/office/drawing/2016/SVG/main" r:embed="rId55"/>
              </a:ext>
            </a:extLst>
          </a:blip>
          <a:stretch>
            <a:fillRect/>
          </a:stretch>
        </p:blipFill>
        <p:spPr>
          <a:xfrm>
            <a:off x="14835416" y="8340888"/>
            <a:ext cx="1152144" cy="1152144"/>
          </a:xfrm>
          <a:prstGeom prst="rect">
            <a:avLst/>
          </a:prstGeom>
        </p:spPr>
      </p:pic>
      <p:pic>
        <p:nvPicPr>
          <p:cNvPr id="138" name="Graphic 137">
            <a:extLst>
              <a:ext uri="{FF2B5EF4-FFF2-40B4-BE49-F238E27FC236}">
                <a16:creationId xmlns:a16="http://schemas.microsoft.com/office/drawing/2014/main" id="{81AB602D-49F3-742B-5D3C-C30FF599C780}"/>
              </a:ext>
            </a:extLst>
          </p:cNvPr>
          <p:cNvPicPr>
            <a:picLocks noChangeAspect="1"/>
          </p:cNvPicPr>
          <p:nvPr userDrawn="1"/>
        </p:nvPicPr>
        <p:blipFill>
          <a:blip>
            <a:extLst>
              <a:ext uri="{96DAC541-7B7A-43D3-8B79-37D633B846F1}">
                <asvg:svgBlip xmlns:asvg="http://schemas.microsoft.com/office/drawing/2016/SVG/main" r:embed="rId56"/>
              </a:ext>
            </a:extLst>
          </a:blip>
          <a:stretch>
            <a:fillRect/>
          </a:stretch>
        </p:blipFill>
        <p:spPr>
          <a:xfrm>
            <a:off x="16327269" y="8406468"/>
            <a:ext cx="1152144" cy="1152144"/>
          </a:xfrm>
          <a:prstGeom prst="rect">
            <a:avLst/>
          </a:prstGeom>
        </p:spPr>
      </p:pic>
      <p:pic>
        <p:nvPicPr>
          <p:cNvPr id="140" name="Graphic 139">
            <a:extLst>
              <a:ext uri="{FF2B5EF4-FFF2-40B4-BE49-F238E27FC236}">
                <a16:creationId xmlns:a16="http://schemas.microsoft.com/office/drawing/2014/main" id="{AA0131ED-A564-3D3F-CB0C-27E7BA88060D}"/>
              </a:ext>
            </a:extLst>
          </p:cNvPr>
          <p:cNvPicPr>
            <a:picLocks noChangeAspect="1"/>
          </p:cNvPicPr>
          <p:nvPr userDrawn="1"/>
        </p:nvPicPr>
        <p:blipFill>
          <a:blip>
            <a:extLst>
              <a:ext uri="{96DAC541-7B7A-43D3-8B79-37D633B846F1}">
                <asvg:svgBlip xmlns:asvg="http://schemas.microsoft.com/office/drawing/2016/SVG/main" r:embed="rId57"/>
              </a:ext>
            </a:extLst>
          </a:blip>
          <a:stretch>
            <a:fillRect/>
          </a:stretch>
        </p:blipFill>
        <p:spPr>
          <a:xfrm>
            <a:off x="875882" y="525671"/>
            <a:ext cx="4560102" cy="1554878"/>
          </a:xfrm>
          <a:prstGeom prst="rect">
            <a:avLst/>
          </a:prstGeom>
        </p:spPr>
      </p:pic>
    </p:spTree>
    <p:extLst>
      <p:ext uri="{BB962C8B-B14F-4D97-AF65-F5344CB8AC3E}">
        <p14:creationId xmlns:p14="http://schemas.microsoft.com/office/powerpoint/2010/main" val="7165399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conography - dark background">
    <p:bg>
      <p:bgPr>
        <a:solidFill>
          <a:srgbClr val="084F2E"/>
        </a:solidFill>
        <a:effectLst/>
      </p:bgPr>
    </p:bg>
    <p:spTree>
      <p:nvGrpSpPr>
        <p:cNvPr id="1" name=""/>
        <p:cNvGrpSpPr/>
        <p:nvPr/>
      </p:nvGrpSpPr>
      <p:grpSpPr>
        <a:xfrm>
          <a:off x="0" y="0"/>
          <a:ext cx="0" cy="0"/>
          <a:chOff x="0" y="0"/>
          <a:chExt cx="0" cy="0"/>
        </a:xfrm>
      </p:grpSpPr>
      <p:sp>
        <p:nvSpPr>
          <p:cNvPr id="92" name="Rectangle 91">
            <a:extLst>
              <a:ext uri="{FF2B5EF4-FFF2-40B4-BE49-F238E27FC236}">
                <a16:creationId xmlns:a16="http://schemas.microsoft.com/office/drawing/2014/main" id="{532C2B78-C2DF-4B6B-B70D-BE1DEBBC921D}"/>
              </a:ext>
            </a:extLst>
          </p:cNvPr>
          <p:cNvSpPr/>
          <p:nvPr/>
        </p:nvSpPr>
        <p:spPr>
          <a:xfrm>
            <a:off x="5606168" y="1292928"/>
            <a:ext cx="4658776" cy="553998"/>
          </a:xfrm>
          <a:prstGeom prst="rect">
            <a:avLst/>
          </a:prstGeom>
        </p:spPr>
        <p:txBody>
          <a:bodyPr wrap="none">
            <a:spAutoFit/>
          </a:bodyPr>
          <a:lstStyle/>
          <a:p>
            <a:r>
              <a:rPr lang="en-US" sz="3000" b="1">
                <a:solidFill>
                  <a:srgbClr val="6AA598"/>
                </a:solidFill>
                <a:latin typeface="+mj-lt"/>
                <a:cs typeface="Times New Roman" panose="02020603050405020304" pitchFamily="18" charset="0"/>
              </a:rPr>
              <a:t>SAMPLE ICON LIBRARY</a:t>
            </a:r>
          </a:p>
        </p:txBody>
      </p:sp>
      <p:pic>
        <p:nvPicPr>
          <p:cNvPr id="2" name="Graphic 1">
            <a:extLst>
              <a:ext uri="{FF2B5EF4-FFF2-40B4-BE49-F238E27FC236}">
                <a16:creationId xmlns:a16="http://schemas.microsoft.com/office/drawing/2014/main" id="{557ADC06-B676-E871-D0B8-4472140471B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78769" y="2695200"/>
            <a:ext cx="1390112" cy="919328"/>
          </a:xfrm>
          <a:prstGeom prst="rect">
            <a:avLst/>
          </a:prstGeom>
        </p:spPr>
      </p:pic>
      <p:pic>
        <p:nvPicPr>
          <p:cNvPr id="3" name="Graphic 2">
            <a:extLst>
              <a:ext uri="{FF2B5EF4-FFF2-40B4-BE49-F238E27FC236}">
                <a16:creationId xmlns:a16="http://schemas.microsoft.com/office/drawing/2014/main" id="{47CDE797-9830-8D98-9C42-67F5992642A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65299" y="2759450"/>
            <a:ext cx="909756" cy="873365"/>
          </a:xfrm>
          <a:prstGeom prst="rect">
            <a:avLst/>
          </a:prstGeom>
        </p:spPr>
      </p:pic>
      <p:pic>
        <p:nvPicPr>
          <p:cNvPr id="4" name="Graphic 3">
            <a:extLst>
              <a:ext uri="{FF2B5EF4-FFF2-40B4-BE49-F238E27FC236}">
                <a16:creationId xmlns:a16="http://schemas.microsoft.com/office/drawing/2014/main" id="{156C3805-3F6B-8171-F903-A06BBD0E6DB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18564" y="2713489"/>
            <a:ext cx="1089573" cy="919328"/>
          </a:xfrm>
          <a:prstGeom prst="rect">
            <a:avLst/>
          </a:prstGeom>
        </p:spPr>
      </p:pic>
      <p:pic>
        <p:nvPicPr>
          <p:cNvPr id="11" name="Graphic 10">
            <a:extLst>
              <a:ext uri="{FF2B5EF4-FFF2-40B4-BE49-F238E27FC236}">
                <a16:creationId xmlns:a16="http://schemas.microsoft.com/office/drawing/2014/main" id="{21193BC6-90F1-48CC-294B-FB1690BDDA6C}"/>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5872991" y="2759450"/>
            <a:ext cx="907212" cy="929339"/>
          </a:xfrm>
          <a:prstGeom prst="rect">
            <a:avLst/>
          </a:prstGeom>
        </p:spPr>
      </p:pic>
      <p:pic>
        <p:nvPicPr>
          <p:cNvPr id="13" name="Graphic 12">
            <a:extLst>
              <a:ext uri="{FF2B5EF4-FFF2-40B4-BE49-F238E27FC236}">
                <a16:creationId xmlns:a16="http://schemas.microsoft.com/office/drawing/2014/main" id="{E177A14D-3A9D-5E63-9491-CA830E9DCF16}"/>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7159950" y="2423277"/>
            <a:ext cx="1600083" cy="1600083"/>
          </a:xfrm>
          <a:prstGeom prst="rect">
            <a:avLst/>
          </a:prstGeom>
        </p:spPr>
      </p:pic>
      <p:pic>
        <p:nvPicPr>
          <p:cNvPr id="15" name="Graphic 14">
            <a:extLst>
              <a:ext uri="{FF2B5EF4-FFF2-40B4-BE49-F238E27FC236}">
                <a16:creationId xmlns:a16="http://schemas.microsoft.com/office/drawing/2014/main" id="{AA5EA36D-EE22-AFE8-5CB1-F05344BDFBEF}"/>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8549420" y="2411813"/>
            <a:ext cx="1600083" cy="1600083"/>
          </a:xfrm>
          <a:prstGeom prst="rect">
            <a:avLst/>
          </a:prstGeom>
        </p:spPr>
      </p:pic>
      <p:pic>
        <p:nvPicPr>
          <p:cNvPr id="17" name="Graphic 16">
            <a:extLst>
              <a:ext uri="{FF2B5EF4-FFF2-40B4-BE49-F238E27FC236}">
                <a16:creationId xmlns:a16="http://schemas.microsoft.com/office/drawing/2014/main" id="{1E5B0116-F5C2-02CD-6837-5447A939A9C4}"/>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1164580" y="4117621"/>
            <a:ext cx="1068908" cy="1068908"/>
          </a:xfrm>
          <a:prstGeom prst="rect">
            <a:avLst/>
          </a:prstGeom>
        </p:spPr>
      </p:pic>
      <p:pic>
        <p:nvPicPr>
          <p:cNvPr id="19" name="Graphic 18">
            <a:extLst>
              <a:ext uri="{FF2B5EF4-FFF2-40B4-BE49-F238E27FC236}">
                <a16:creationId xmlns:a16="http://schemas.microsoft.com/office/drawing/2014/main" id="{6AA926AB-8763-401B-9838-AC54D35C5F42}"/>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7306193" y="4107684"/>
            <a:ext cx="1129170" cy="1129170"/>
          </a:xfrm>
          <a:prstGeom prst="rect">
            <a:avLst/>
          </a:prstGeom>
        </p:spPr>
      </p:pic>
      <p:pic>
        <p:nvPicPr>
          <p:cNvPr id="21" name="Graphic 20">
            <a:extLst>
              <a:ext uri="{FF2B5EF4-FFF2-40B4-BE49-F238E27FC236}">
                <a16:creationId xmlns:a16="http://schemas.microsoft.com/office/drawing/2014/main" id="{9E2B1EB2-F77E-F3CD-E82C-2FFC07A6709D}"/>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2902652" y="4180836"/>
            <a:ext cx="1068909" cy="1068909"/>
          </a:xfrm>
          <a:prstGeom prst="rect">
            <a:avLst/>
          </a:prstGeom>
        </p:spPr>
      </p:pic>
      <p:pic>
        <p:nvPicPr>
          <p:cNvPr id="23" name="Graphic 22">
            <a:extLst>
              <a:ext uri="{FF2B5EF4-FFF2-40B4-BE49-F238E27FC236}">
                <a16:creationId xmlns:a16="http://schemas.microsoft.com/office/drawing/2014/main" id="{C97D93CD-9BEC-0B43-63E2-21EF3737D936}"/>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4328813" y="4082280"/>
            <a:ext cx="1094313" cy="1094313"/>
          </a:xfrm>
          <a:prstGeom prst="rect">
            <a:avLst/>
          </a:prstGeom>
        </p:spPr>
      </p:pic>
      <p:pic>
        <p:nvPicPr>
          <p:cNvPr id="25" name="Graphic 24">
            <a:extLst>
              <a:ext uri="{FF2B5EF4-FFF2-40B4-BE49-F238E27FC236}">
                <a16:creationId xmlns:a16="http://schemas.microsoft.com/office/drawing/2014/main" id="{22642939-BC71-BE26-38C7-7EE569BB4EE6}"/>
              </a:ext>
            </a:extLst>
          </p:cNvPr>
          <p:cNvPicPr>
            <a:picLocks noChangeAspect="1"/>
          </p:cNvPicPr>
          <p:nvPr userDrawn="1"/>
        </p:nvPicPr>
        <p:blipFill>
          <a:blip>
            <a:extLst>
              <a:ext uri="{96DAC541-7B7A-43D3-8B79-37D633B846F1}">
                <asvg:svgBlip xmlns:asvg="http://schemas.microsoft.com/office/drawing/2016/SVG/main" r:embed="rId12"/>
              </a:ext>
            </a:extLst>
          </a:blip>
          <a:stretch>
            <a:fillRect/>
          </a:stretch>
        </p:blipFill>
        <p:spPr>
          <a:xfrm>
            <a:off x="5665885" y="3969113"/>
            <a:ext cx="1284848" cy="1284848"/>
          </a:xfrm>
          <a:prstGeom prst="rect">
            <a:avLst/>
          </a:prstGeom>
        </p:spPr>
      </p:pic>
      <p:pic>
        <p:nvPicPr>
          <p:cNvPr id="51" name="Graphic 50">
            <a:extLst>
              <a:ext uri="{FF2B5EF4-FFF2-40B4-BE49-F238E27FC236}">
                <a16:creationId xmlns:a16="http://schemas.microsoft.com/office/drawing/2014/main" id="{F4331066-CFC3-45E4-CD86-D7AE49F4CDC0}"/>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8800821" y="4046220"/>
            <a:ext cx="1097280" cy="1097280"/>
          </a:xfrm>
          <a:prstGeom prst="rect">
            <a:avLst/>
          </a:prstGeom>
        </p:spPr>
      </p:pic>
      <p:pic>
        <p:nvPicPr>
          <p:cNvPr id="53" name="Graphic 52">
            <a:extLst>
              <a:ext uri="{FF2B5EF4-FFF2-40B4-BE49-F238E27FC236}">
                <a16:creationId xmlns:a16="http://schemas.microsoft.com/office/drawing/2014/main" id="{62738873-8A1F-2232-82B6-771406B5027C}"/>
              </a:ext>
            </a:extLst>
          </p:cNvPr>
          <p:cNvPicPr>
            <a:picLocks noChangeAspect="1"/>
          </p:cNvPicPr>
          <p:nvPr userDrawn="1"/>
        </p:nvPicPr>
        <p:blipFill>
          <a:blip>
            <a:extLst>
              <a:ext uri="{96DAC541-7B7A-43D3-8B79-37D633B846F1}">
                <asvg:svgBlip xmlns:asvg="http://schemas.microsoft.com/office/drawing/2016/SVG/main" r:embed="rId14"/>
              </a:ext>
            </a:extLst>
          </a:blip>
          <a:stretch>
            <a:fillRect/>
          </a:stretch>
        </p:blipFill>
        <p:spPr>
          <a:xfrm>
            <a:off x="10368689" y="2626373"/>
            <a:ext cx="1102941" cy="1102941"/>
          </a:xfrm>
          <a:prstGeom prst="rect">
            <a:avLst/>
          </a:prstGeom>
        </p:spPr>
      </p:pic>
      <p:pic>
        <p:nvPicPr>
          <p:cNvPr id="55" name="Graphic 54">
            <a:extLst>
              <a:ext uri="{FF2B5EF4-FFF2-40B4-BE49-F238E27FC236}">
                <a16:creationId xmlns:a16="http://schemas.microsoft.com/office/drawing/2014/main" id="{1BAAA6C5-3E16-7652-B14A-E598DA16158F}"/>
              </a:ext>
            </a:extLst>
          </p:cNvPr>
          <p:cNvPicPr>
            <a:picLocks noChangeAspect="1"/>
          </p:cNvPicPr>
          <p:nvPr userDrawn="1"/>
        </p:nvPicPr>
        <p:blipFill>
          <a:blip>
            <a:extLst>
              <a:ext uri="{96DAC541-7B7A-43D3-8B79-37D633B846F1}">
                <asvg:svgBlip xmlns:asvg="http://schemas.microsoft.com/office/drawing/2016/SVG/main" r:embed="rId15"/>
              </a:ext>
            </a:extLst>
          </a:blip>
          <a:stretch>
            <a:fillRect/>
          </a:stretch>
        </p:blipFill>
        <p:spPr>
          <a:xfrm>
            <a:off x="10294485" y="3987401"/>
            <a:ext cx="1152144" cy="1152144"/>
          </a:xfrm>
          <a:prstGeom prst="rect">
            <a:avLst/>
          </a:prstGeom>
        </p:spPr>
      </p:pic>
      <p:pic>
        <p:nvPicPr>
          <p:cNvPr id="57" name="Graphic 56">
            <a:extLst>
              <a:ext uri="{FF2B5EF4-FFF2-40B4-BE49-F238E27FC236}">
                <a16:creationId xmlns:a16="http://schemas.microsoft.com/office/drawing/2014/main" id="{BF97BEC9-A9C5-F4C6-C604-A7DF6FAAEEC6}"/>
              </a:ext>
            </a:extLst>
          </p:cNvPr>
          <p:cNvPicPr>
            <a:picLocks noChangeAspect="1"/>
          </p:cNvPicPr>
          <p:nvPr userDrawn="1"/>
        </p:nvPicPr>
        <p:blipFill>
          <a:blip>
            <a:extLst>
              <a:ext uri="{96DAC541-7B7A-43D3-8B79-37D633B846F1}">
                <asvg:svgBlip xmlns:asvg="http://schemas.microsoft.com/office/drawing/2016/SVG/main" r:embed="rId16"/>
              </a:ext>
            </a:extLst>
          </a:blip>
          <a:stretch>
            <a:fillRect/>
          </a:stretch>
        </p:blipFill>
        <p:spPr>
          <a:xfrm>
            <a:off x="11794944" y="2577169"/>
            <a:ext cx="1152144" cy="1152144"/>
          </a:xfrm>
          <a:prstGeom prst="rect">
            <a:avLst/>
          </a:prstGeom>
        </p:spPr>
      </p:pic>
      <p:pic>
        <p:nvPicPr>
          <p:cNvPr id="59" name="Graphic 58">
            <a:extLst>
              <a:ext uri="{FF2B5EF4-FFF2-40B4-BE49-F238E27FC236}">
                <a16:creationId xmlns:a16="http://schemas.microsoft.com/office/drawing/2014/main" id="{AE1C7BE0-4DA6-53F9-E3EB-690BB67E5714}"/>
              </a:ext>
            </a:extLst>
          </p:cNvPr>
          <p:cNvPicPr>
            <a:picLocks noChangeAspect="1"/>
          </p:cNvPicPr>
          <p:nvPr userDrawn="1"/>
        </p:nvPicPr>
        <p:blipFill>
          <a:blip>
            <a:extLst>
              <a:ext uri="{96DAC541-7B7A-43D3-8B79-37D633B846F1}">
                <asvg:svgBlip xmlns:asvg="http://schemas.microsoft.com/office/drawing/2016/SVG/main" r:embed="rId17"/>
              </a:ext>
            </a:extLst>
          </a:blip>
          <a:stretch>
            <a:fillRect/>
          </a:stretch>
        </p:blipFill>
        <p:spPr>
          <a:xfrm>
            <a:off x="11794944" y="4016861"/>
            <a:ext cx="1152144" cy="1152144"/>
          </a:xfrm>
          <a:prstGeom prst="rect">
            <a:avLst/>
          </a:prstGeom>
        </p:spPr>
      </p:pic>
      <p:pic>
        <p:nvPicPr>
          <p:cNvPr id="61" name="Graphic 60">
            <a:extLst>
              <a:ext uri="{FF2B5EF4-FFF2-40B4-BE49-F238E27FC236}">
                <a16:creationId xmlns:a16="http://schemas.microsoft.com/office/drawing/2014/main" id="{AAFB5FCD-21DD-A1DE-827A-F177A1AE8197}"/>
              </a:ext>
            </a:extLst>
          </p:cNvPr>
          <p:cNvPicPr>
            <a:picLocks noChangeAspect="1"/>
          </p:cNvPicPr>
          <p:nvPr userDrawn="1"/>
        </p:nvPicPr>
        <p:blipFill>
          <a:blip>
            <a:extLst>
              <a:ext uri="{96DAC541-7B7A-43D3-8B79-37D633B846F1}">
                <asvg:svgBlip xmlns:asvg="http://schemas.microsoft.com/office/drawing/2016/SVG/main" r:embed="rId18"/>
              </a:ext>
            </a:extLst>
          </a:blip>
          <a:stretch>
            <a:fillRect/>
          </a:stretch>
        </p:blipFill>
        <p:spPr>
          <a:xfrm>
            <a:off x="13248867" y="2508589"/>
            <a:ext cx="1289304" cy="1289304"/>
          </a:xfrm>
          <a:prstGeom prst="rect">
            <a:avLst/>
          </a:prstGeom>
        </p:spPr>
      </p:pic>
      <p:pic>
        <p:nvPicPr>
          <p:cNvPr id="63" name="Graphic 62">
            <a:extLst>
              <a:ext uri="{FF2B5EF4-FFF2-40B4-BE49-F238E27FC236}">
                <a16:creationId xmlns:a16="http://schemas.microsoft.com/office/drawing/2014/main" id="{CC3C72CD-1E0A-EC3F-7FF5-0FD123D8C1FA}"/>
              </a:ext>
            </a:extLst>
          </p:cNvPr>
          <p:cNvPicPr>
            <a:picLocks noChangeAspect="1"/>
          </p:cNvPicPr>
          <p:nvPr userDrawn="1"/>
        </p:nvPicPr>
        <p:blipFill>
          <a:blip>
            <a:extLst>
              <a:ext uri="{96DAC541-7B7A-43D3-8B79-37D633B846F1}">
                <asvg:svgBlip xmlns:asvg="http://schemas.microsoft.com/office/drawing/2016/SVG/main" r:embed="rId19"/>
              </a:ext>
            </a:extLst>
          </a:blip>
          <a:stretch>
            <a:fillRect/>
          </a:stretch>
        </p:blipFill>
        <p:spPr>
          <a:xfrm>
            <a:off x="13280681" y="3948281"/>
            <a:ext cx="1289304" cy="1289304"/>
          </a:xfrm>
          <a:prstGeom prst="rect">
            <a:avLst/>
          </a:prstGeom>
        </p:spPr>
      </p:pic>
      <p:pic>
        <p:nvPicPr>
          <p:cNvPr id="65" name="Graphic 64">
            <a:extLst>
              <a:ext uri="{FF2B5EF4-FFF2-40B4-BE49-F238E27FC236}">
                <a16:creationId xmlns:a16="http://schemas.microsoft.com/office/drawing/2014/main" id="{45EAB67A-3B23-A15B-A438-3518C3CB29A4}"/>
              </a:ext>
            </a:extLst>
          </p:cNvPr>
          <p:cNvPicPr>
            <a:picLocks noChangeAspect="1"/>
          </p:cNvPicPr>
          <p:nvPr userDrawn="1"/>
        </p:nvPicPr>
        <p:blipFill>
          <a:blip>
            <a:extLst>
              <a:ext uri="{96DAC541-7B7A-43D3-8B79-37D633B846F1}">
                <asvg:svgBlip xmlns:asvg="http://schemas.microsoft.com/office/drawing/2016/SVG/main" r:embed="rId20"/>
              </a:ext>
            </a:extLst>
          </a:blip>
          <a:stretch>
            <a:fillRect/>
          </a:stretch>
        </p:blipFill>
        <p:spPr>
          <a:xfrm>
            <a:off x="14873357" y="2649806"/>
            <a:ext cx="1152144" cy="1152144"/>
          </a:xfrm>
          <a:prstGeom prst="rect">
            <a:avLst/>
          </a:prstGeom>
        </p:spPr>
      </p:pic>
      <p:pic>
        <p:nvPicPr>
          <p:cNvPr id="67" name="Graphic 66">
            <a:extLst>
              <a:ext uri="{FF2B5EF4-FFF2-40B4-BE49-F238E27FC236}">
                <a16:creationId xmlns:a16="http://schemas.microsoft.com/office/drawing/2014/main" id="{FFF5B7EE-3923-CE03-AFCC-8D0C32FE60EA}"/>
              </a:ext>
            </a:extLst>
          </p:cNvPr>
          <p:cNvPicPr>
            <a:picLocks noChangeAspect="1"/>
          </p:cNvPicPr>
          <p:nvPr userDrawn="1"/>
        </p:nvPicPr>
        <p:blipFill>
          <a:blip>
            <a:extLst>
              <a:ext uri="{96DAC541-7B7A-43D3-8B79-37D633B846F1}">
                <asvg:svgBlip xmlns:asvg="http://schemas.microsoft.com/office/drawing/2016/SVG/main" r:embed="rId21"/>
              </a:ext>
            </a:extLst>
          </a:blip>
          <a:stretch>
            <a:fillRect/>
          </a:stretch>
        </p:blipFill>
        <p:spPr>
          <a:xfrm>
            <a:off x="14881566" y="4035942"/>
            <a:ext cx="1152144" cy="1152144"/>
          </a:xfrm>
          <a:prstGeom prst="rect">
            <a:avLst/>
          </a:prstGeom>
        </p:spPr>
      </p:pic>
      <p:pic>
        <p:nvPicPr>
          <p:cNvPr id="69" name="Graphic 68">
            <a:extLst>
              <a:ext uri="{FF2B5EF4-FFF2-40B4-BE49-F238E27FC236}">
                <a16:creationId xmlns:a16="http://schemas.microsoft.com/office/drawing/2014/main" id="{DD3F86F9-EF52-6568-D4AD-F64BC0F75B1C}"/>
              </a:ext>
            </a:extLst>
          </p:cNvPr>
          <p:cNvPicPr>
            <a:picLocks noChangeAspect="1"/>
          </p:cNvPicPr>
          <p:nvPr userDrawn="1"/>
        </p:nvPicPr>
        <p:blipFill>
          <a:blip>
            <a:extLst>
              <a:ext uri="{96DAC541-7B7A-43D3-8B79-37D633B846F1}">
                <asvg:svgBlip xmlns:asvg="http://schemas.microsoft.com/office/drawing/2016/SVG/main" r:embed="rId22"/>
              </a:ext>
            </a:extLst>
          </a:blip>
          <a:stretch>
            <a:fillRect/>
          </a:stretch>
        </p:blipFill>
        <p:spPr>
          <a:xfrm>
            <a:off x="16348625" y="2630945"/>
            <a:ext cx="1152144" cy="1152144"/>
          </a:xfrm>
          <a:prstGeom prst="rect">
            <a:avLst/>
          </a:prstGeom>
        </p:spPr>
      </p:pic>
      <p:pic>
        <p:nvPicPr>
          <p:cNvPr id="71" name="Graphic 70">
            <a:extLst>
              <a:ext uri="{FF2B5EF4-FFF2-40B4-BE49-F238E27FC236}">
                <a16:creationId xmlns:a16="http://schemas.microsoft.com/office/drawing/2014/main" id="{8EED4582-7DD1-FD5B-9641-60E2F0822F24}"/>
              </a:ext>
            </a:extLst>
          </p:cNvPr>
          <p:cNvPicPr>
            <a:picLocks noChangeAspect="1"/>
          </p:cNvPicPr>
          <p:nvPr userDrawn="1"/>
        </p:nvPicPr>
        <p:blipFill>
          <a:blip>
            <a:extLst>
              <a:ext uri="{96DAC541-7B7A-43D3-8B79-37D633B846F1}">
                <asvg:svgBlip xmlns:asvg="http://schemas.microsoft.com/office/drawing/2016/SVG/main" r:embed="rId23"/>
              </a:ext>
            </a:extLst>
          </a:blip>
          <a:stretch>
            <a:fillRect/>
          </a:stretch>
        </p:blipFill>
        <p:spPr>
          <a:xfrm>
            <a:off x="16329095" y="3917801"/>
            <a:ext cx="1152144" cy="1152144"/>
          </a:xfrm>
          <a:prstGeom prst="rect">
            <a:avLst/>
          </a:prstGeom>
        </p:spPr>
      </p:pic>
      <p:pic>
        <p:nvPicPr>
          <p:cNvPr id="73" name="Graphic 72">
            <a:extLst>
              <a:ext uri="{FF2B5EF4-FFF2-40B4-BE49-F238E27FC236}">
                <a16:creationId xmlns:a16="http://schemas.microsoft.com/office/drawing/2014/main" id="{276696F9-5644-2333-299D-5C15DA5F36EA}"/>
              </a:ext>
            </a:extLst>
          </p:cNvPr>
          <p:cNvPicPr>
            <a:picLocks noChangeAspect="1"/>
          </p:cNvPicPr>
          <p:nvPr userDrawn="1"/>
        </p:nvPicPr>
        <p:blipFill>
          <a:blip>
            <a:extLst>
              <a:ext uri="{96DAC541-7B7A-43D3-8B79-37D633B846F1}">
                <asvg:svgBlip xmlns:asvg="http://schemas.microsoft.com/office/drawing/2016/SVG/main" r:embed="rId24"/>
              </a:ext>
            </a:extLst>
          </a:blip>
          <a:stretch>
            <a:fillRect/>
          </a:stretch>
        </p:blipFill>
        <p:spPr>
          <a:xfrm>
            <a:off x="1148798" y="5532780"/>
            <a:ext cx="1152144" cy="1152144"/>
          </a:xfrm>
          <a:prstGeom prst="rect">
            <a:avLst/>
          </a:prstGeom>
        </p:spPr>
      </p:pic>
      <p:pic>
        <p:nvPicPr>
          <p:cNvPr id="75" name="Graphic 74">
            <a:extLst>
              <a:ext uri="{FF2B5EF4-FFF2-40B4-BE49-F238E27FC236}">
                <a16:creationId xmlns:a16="http://schemas.microsoft.com/office/drawing/2014/main" id="{D79706A4-92B7-8444-0948-F58F406EBD68}"/>
              </a:ext>
            </a:extLst>
          </p:cNvPr>
          <p:cNvPicPr>
            <a:picLocks noChangeAspect="1"/>
          </p:cNvPicPr>
          <p:nvPr userDrawn="1"/>
        </p:nvPicPr>
        <p:blipFill>
          <a:blip>
            <a:extLst>
              <a:ext uri="{96DAC541-7B7A-43D3-8B79-37D633B846F1}">
                <asvg:svgBlip xmlns:asvg="http://schemas.microsoft.com/office/drawing/2016/SVG/main" r:embed="rId25"/>
              </a:ext>
            </a:extLst>
          </a:blip>
          <a:stretch>
            <a:fillRect/>
          </a:stretch>
        </p:blipFill>
        <p:spPr>
          <a:xfrm>
            <a:off x="2918563" y="5569497"/>
            <a:ext cx="1152144" cy="1152144"/>
          </a:xfrm>
          <a:prstGeom prst="rect">
            <a:avLst/>
          </a:prstGeom>
        </p:spPr>
      </p:pic>
      <p:pic>
        <p:nvPicPr>
          <p:cNvPr id="77" name="Graphic 76">
            <a:extLst>
              <a:ext uri="{FF2B5EF4-FFF2-40B4-BE49-F238E27FC236}">
                <a16:creationId xmlns:a16="http://schemas.microsoft.com/office/drawing/2014/main" id="{614AD86A-FD2B-4D1F-BDE0-0B9F4F8D6939}"/>
              </a:ext>
            </a:extLst>
          </p:cNvPr>
          <p:cNvPicPr>
            <a:picLocks noChangeAspect="1"/>
          </p:cNvPicPr>
          <p:nvPr userDrawn="1"/>
        </p:nvPicPr>
        <p:blipFill>
          <a:blip>
            <a:extLst>
              <a:ext uri="{96DAC541-7B7A-43D3-8B79-37D633B846F1}">
                <asvg:svgBlip xmlns:asvg="http://schemas.microsoft.com/office/drawing/2016/SVG/main" r:embed="rId26"/>
              </a:ext>
            </a:extLst>
          </a:blip>
          <a:stretch>
            <a:fillRect/>
          </a:stretch>
        </p:blipFill>
        <p:spPr>
          <a:xfrm>
            <a:off x="4299135" y="5513115"/>
            <a:ext cx="1152144" cy="1152144"/>
          </a:xfrm>
          <a:prstGeom prst="rect">
            <a:avLst/>
          </a:prstGeom>
        </p:spPr>
      </p:pic>
      <p:pic>
        <p:nvPicPr>
          <p:cNvPr id="79" name="Graphic 78">
            <a:extLst>
              <a:ext uri="{FF2B5EF4-FFF2-40B4-BE49-F238E27FC236}">
                <a16:creationId xmlns:a16="http://schemas.microsoft.com/office/drawing/2014/main" id="{299D444C-168D-0761-05E3-B615438175CD}"/>
              </a:ext>
            </a:extLst>
          </p:cNvPr>
          <p:cNvPicPr>
            <a:picLocks noChangeAspect="1"/>
          </p:cNvPicPr>
          <p:nvPr userDrawn="1"/>
        </p:nvPicPr>
        <p:blipFill>
          <a:blip>
            <a:extLst>
              <a:ext uri="{96DAC541-7B7A-43D3-8B79-37D633B846F1}">
                <asvg:svgBlip xmlns:asvg="http://schemas.microsoft.com/office/drawing/2016/SVG/main" r:embed="rId27"/>
              </a:ext>
            </a:extLst>
          </a:blip>
          <a:stretch>
            <a:fillRect/>
          </a:stretch>
        </p:blipFill>
        <p:spPr>
          <a:xfrm>
            <a:off x="5773010" y="5511617"/>
            <a:ext cx="1152144" cy="1152144"/>
          </a:xfrm>
          <a:prstGeom prst="rect">
            <a:avLst/>
          </a:prstGeom>
        </p:spPr>
      </p:pic>
      <p:pic>
        <p:nvPicPr>
          <p:cNvPr id="81" name="Graphic 80">
            <a:extLst>
              <a:ext uri="{FF2B5EF4-FFF2-40B4-BE49-F238E27FC236}">
                <a16:creationId xmlns:a16="http://schemas.microsoft.com/office/drawing/2014/main" id="{CC0CC03D-1010-7A07-59A0-1E2B6F827CC5}"/>
              </a:ext>
            </a:extLst>
          </p:cNvPr>
          <p:cNvPicPr>
            <a:picLocks noChangeAspect="1"/>
          </p:cNvPicPr>
          <p:nvPr userDrawn="1"/>
        </p:nvPicPr>
        <p:blipFill>
          <a:blip>
            <a:extLst>
              <a:ext uri="{96DAC541-7B7A-43D3-8B79-37D633B846F1}">
                <asvg:svgBlip xmlns:asvg="http://schemas.microsoft.com/office/drawing/2016/SVG/main" r:embed="rId28"/>
              </a:ext>
            </a:extLst>
          </a:blip>
          <a:stretch>
            <a:fillRect/>
          </a:stretch>
        </p:blipFill>
        <p:spPr>
          <a:xfrm>
            <a:off x="7277208" y="5466647"/>
            <a:ext cx="1152144" cy="1152144"/>
          </a:xfrm>
          <a:prstGeom prst="rect">
            <a:avLst/>
          </a:prstGeom>
        </p:spPr>
      </p:pic>
      <p:pic>
        <p:nvPicPr>
          <p:cNvPr id="83" name="Graphic 82">
            <a:extLst>
              <a:ext uri="{FF2B5EF4-FFF2-40B4-BE49-F238E27FC236}">
                <a16:creationId xmlns:a16="http://schemas.microsoft.com/office/drawing/2014/main" id="{C914503A-0881-999D-7D7D-EE7218955567}"/>
              </a:ext>
            </a:extLst>
          </p:cNvPr>
          <p:cNvPicPr>
            <a:picLocks noChangeAspect="1"/>
          </p:cNvPicPr>
          <p:nvPr userDrawn="1"/>
        </p:nvPicPr>
        <p:blipFill>
          <a:blip>
            <a:extLst>
              <a:ext uri="{96DAC541-7B7A-43D3-8B79-37D633B846F1}">
                <asvg:svgBlip xmlns:asvg="http://schemas.microsoft.com/office/drawing/2016/SVG/main" r:embed="rId29"/>
              </a:ext>
            </a:extLst>
          </a:blip>
          <a:stretch>
            <a:fillRect/>
          </a:stretch>
        </p:blipFill>
        <p:spPr>
          <a:xfrm>
            <a:off x="8800821" y="5446982"/>
            <a:ext cx="1152144" cy="1152144"/>
          </a:xfrm>
          <a:prstGeom prst="rect">
            <a:avLst/>
          </a:prstGeom>
        </p:spPr>
      </p:pic>
      <p:pic>
        <p:nvPicPr>
          <p:cNvPr id="85" name="Graphic 84">
            <a:extLst>
              <a:ext uri="{FF2B5EF4-FFF2-40B4-BE49-F238E27FC236}">
                <a16:creationId xmlns:a16="http://schemas.microsoft.com/office/drawing/2014/main" id="{EFF5B090-CA6C-9572-DB37-746F7F8826D6}"/>
              </a:ext>
            </a:extLst>
          </p:cNvPr>
          <p:cNvPicPr>
            <a:picLocks noChangeAspect="1"/>
          </p:cNvPicPr>
          <p:nvPr userDrawn="1"/>
        </p:nvPicPr>
        <p:blipFill>
          <a:blip>
            <a:extLst>
              <a:ext uri="{96DAC541-7B7A-43D3-8B79-37D633B846F1}">
                <asvg:svgBlip xmlns:asvg="http://schemas.microsoft.com/office/drawing/2016/SVG/main" r:embed="rId30"/>
              </a:ext>
            </a:extLst>
          </a:blip>
          <a:stretch>
            <a:fillRect/>
          </a:stretch>
        </p:blipFill>
        <p:spPr>
          <a:xfrm>
            <a:off x="10157056" y="5293118"/>
            <a:ext cx="1435523" cy="1435523"/>
          </a:xfrm>
          <a:prstGeom prst="rect">
            <a:avLst/>
          </a:prstGeom>
        </p:spPr>
      </p:pic>
      <p:pic>
        <p:nvPicPr>
          <p:cNvPr id="87" name="Graphic 86">
            <a:extLst>
              <a:ext uri="{FF2B5EF4-FFF2-40B4-BE49-F238E27FC236}">
                <a16:creationId xmlns:a16="http://schemas.microsoft.com/office/drawing/2014/main" id="{85BEF1E4-42B0-92B4-57DD-693070B67143}"/>
              </a:ext>
            </a:extLst>
          </p:cNvPr>
          <p:cNvPicPr>
            <a:picLocks noChangeAspect="1"/>
          </p:cNvPicPr>
          <p:nvPr userDrawn="1"/>
        </p:nvPicPr>
        <p:blipFill>
          <a:blip>
            <a:extLst>
              <a:ext uri="{96DAC541-7B7A-43D3-8B79-37D633B846F1}">
                <asvg:svgBlip xmlns:asvg="http://schemas.microsoft.com/office/drawing/2016/SVG/main" r:embed="rId31"/>
              </a:ext>
            </a:extLst>
          </a:blip>
          <a:stretch>
            <a:fillRect/>
          </a:stretch>
        </p:blipFill>
        <p:spPr>
          <a:xfrm>
            <a:off x="11800925" y="5456552"/>
            <a:ext cx="1152144" cy="1152144"/>
          </a:xfrm>
          <a:prstGeom prst="rect">
            <a:avLst/>
          </a:prstGeom>
        </p:spPr>
      </p:pic>
      <p:pic>
        <p:nvPicPr>
          <p:cNvPr id="89" name="Graphic 88">
            <a:extLst>
              <a:ext uri="{FF2B5EF4-FFF2-40B4-BE49-F238E27FC236}">
                <a16:creationId xmlns:a16="http://schemas.microsoft.com/office/drawing/2014/main" id="{16A2924E-5BDD-F5C0-B0E2-2AEBA8125481}"/>
              </a:ext>
            </a:extLst>
          </p:cNvPr>
          <p:cNvPicPr>
            <a:picLocks noChangeAspect="1"/>
          </p:cNvPicPr>
          <p:nvPr userDrawn="1"/>
        </p:nvPicPr>
        <p:blipFill>
          <a:blip>
            <a:extLst>
              <a:ext uri="{96DAC541-7B7A-43D3-8B79-37D633B846F1}">
                <asvg:svgBlip xmlns:asvg="http://schemas.microsoft.com/office/drawing/2016/SVG/main" r:embed="rId32"/>
              </a:ext>
            </a:extLst>
          </a:blip>
          <a:stretch>
            <a:fillRect/>
          </a:stretch>
        </p:blipFill>
        <p:spPr>
          <a:xfrm>
            <a:off x="13313708" y="5340908"/>
            <a:ext cx="1152144" cy="1152144"/>
          </a:xfrm>
          <a:prstGeom prst="rect">
            <a:avLst/>
          </a:prstGeom>
        </p:spPr>
      </p:pic>
      <p:pic>
        <p:nvPicPr>
          <p:cNvPr id="91" name="Graphic 90">
            <a:extLst>
              <a:ext uri="{FF2B5EF4-FFF2-40B4-BE49-F238E27FC236}">
                <a16:creationId xmlns:a16="http://schemas.microsoft.com/office/drawing/2014/main" id="{79A1410C-880B-D20B-7F18-9F90E5D9C08E}"/>
              </a:ext>
            </a:extLst>
          </p:cNvPr>
          <p:cNvPicPr>
            <a:picLocks noChangeAspect="1"/>
          </p:cNvPicPr>
          <p:nvPr userDrawn="1"/>
        </p:nvPicPr>
        <p:blipFill>
          <a:blip>
            <a:extLst>
              <a:ext uri="{96DAC541-7B7A-43D3-8B79-37D633B846F1}">
                <asvg:svgBlip xmlns:asvg="http://schemas.microsoft.com/office/drawing/2016/SVG/main" r:embed="rId33"/>
              </a:ext>
            </a:extLst>
          </a:blip>
          <a:stretch>
            <a:fillRect/>
          </a:stretch>
        </p:blipFill>
        <p:spPr>
          <a:xfrm>
            <a:off x="14793365" y="5360573"/>
            <a:ext cx="1152144" cy="1152144"/>
          </a:xfrm>
          <a:prstGeom prst="rect">
            <a:avLst/>
          </a:prstGeom>
        </p:spPr>
      </p:pic>
      <p:pic>
        <p:nvPicPr>
          <p:cNvPr id="94" name="Graphic 93">
            <a:extLst>
              <a:ext uri="{FF2B5EF4-FFF2-40B4-BE49-F238E27FC236}">
                <a16:creationId xmlns:a16="http://schemas.microsoft.com/office/drawing/2014/main" id="{D4ABC1F5-FF1B-9BD2-6D37-FCDC5027A74A}"/>
              </a:ext>
            </a:extLst>
          </p:cNvPr>
          <p:cNvPicPr>
            <a:picLocks noChangeAspect="1"/>
          </p:cNvPicPr>
          <p:nvPr userDrawn="1"/>
        </p:nvPicPr>
        <p:blipFill>
          <a:blip>
            <a:extLst>
              <a:ext uri="{96DAC541-7B7A-43D3-8B79-37D633B846F1}">
                <asvg:svgBlip xmlns:asvg="http://schemas.microsoft.com/office/drawing/2016/SVG/main" r:embed="rId34"/>
              </a:ext>
            </a:extLst>
          </a:blip>
          <a:stretch>
            <a:fillRect/>
          </a:stretch>
        </p:blipFill>
        <p:spPr>
          <a:xfrm>
            <a:off x="16348625" y="5457291"/>
            <a:ext cx="1152144" cy="1152144"/>
          </a:xfrm>
          <a:prstGeom prst="rect">
            <a:avLst/>
          </a:prstGeom>
        </p:spPr>
      </p:pic>
      <p:pic>
        <p:nvPicPr>
          <p:cNvPr id="96" name="Graphic 95">
            <a:extLst>
              <a:ext uri="{FF2B5EF4-FFF2-40B4-BE49-F238E27FC236}">
                <a16:creationId xmlns:a16="http://schemas.microsoft.com/office/drawing/2014/main" id="{AB1511CB-ED51-14B3-2F8E-858172AB22C1}"/>
              </a:ext>
            </a:extLst>
          </p:cNvPr>
          <p:cNvPicPr>
            <a:picLocks noChangeAspect="1"/>
          </p:cNvPicPr>
          <p:nvPr userDrawn="1"/>
        </p:nvPicPr>
        <p:blipFill>
          <a:blip>
            <a:extLst>
              <a:ext uri="{96DAC541-7B7A-43D3-8B79-37D633B846F1}">
                <asvg:svgBlip xmlns:asvg="http://schemas.microsoft.com/office/drawing/2016/SVG/main" r:embed="rId35"/>
              </a:ext>
            </a:extLst>
          </a:blip>
          <a:stretch>
            <a:fillRect/>
          </a:stretch>
        </p:blipFill>
        <p:spPr>
          <a:xfrm>
            <a:off x="1197751" y="7031177"/>
            <a:ext cx="1152144" cy="1152144"/>
          </a:xfrm>
          <a:prstGeom prst="rect">
            <a:avLst/>
          </a:prstGeom>
        </p:spPr>
      </p:pic>
      <p:pic>
        <p:nvPicPr>
          <p:cNvPr id="98" name="Graphic 97">
            <a:extLst>
              <a:ext uri="{FF2B5EF4-FFF2-40B4-BE49-F238E27FC236}">
                <a16:creationId xmlns:a16="http://schemas.microsoft.com/office/drawing/2014/main" id="{A4066B0F-F499-66E9-74AB-2BDDE084400C}"/>
              </a:ext>
            </a:extLst>
          </p:cNvPr>
          <p:cNvPicPr>
            <a:picLocks noChangeAspect="1"/>
          </p:cNvPicPr>
          <p:nvPr userDrawn="1"/>
        </p:nvPicPr>
        <p:blipFill>
          <a:blip>
            <a:extLst>
              <a:ext uri="{96DAC541-7B7A-43D3-8B79-37D633B846F1}">
                <asvg:svgBlip xmlns:asvg="http://schemas.microsoft.com/office/drawing/2016/SVG/main" r:embed="rId36"/>
              </a:ext>
            </a:extLst>
          </a:blip>
          <a:stretch>
            <a:fillRect/>
          </a:stretch>
        </p:blipFill>
        <p:spPr>
          <a:xfrm>
            <a:off x="2875122" y="7008692"/>
            <a:ext cx="1068909" cy="1068909"/>
          </a:xfrm>
          <a:prstGeom prst="rect">
            <a:avLst/>
          </a:prstGeom>
        </p:spPr>
      </p:pic>
      <p:pic>
        <p:nvPicPr>
          <p:cNvPr id="100" name="Graphic 99">
            <a:extLst>
              <a:ext uri="{FF2B5EF4-FFF2-40B4-BE49-F238E27FC236}">
                <a16:creationId xmlns:a16="http://schemas.microsoft.com/office/drawing/2014/main" id="{B1534088-C64E-3DD9-785C-5F835640B1BD}"/>
              </a:ext>
            </a:extLst>
          </p:cNvPr>
          <p:cNvPicPr>
            <a:picLocks noChangeAspect="1"/>
          </p:cNvPicPr>
          <p:nvPr userDrawn="1"/>
        </p:nvPicPr>
        <p:blipFill>
          <a:blip>
            <a:extLst>
              <a:ext uri="{96DAC541-7B7A-43D3-8B79-37D633B846F1}">
                <asvg:svgBlip xmlns:asvg="http://schemas.microsoft.com/office/drawing/2016/SVG/main" r:embed="rId37"/>
              </a:ext>
            </a:extLst>
          </a:blip>
          <a:stretch>
            <a:fillRect/>
          </a:stretch>
        </p:blipFill>
        <p:spPr>
          <a:xfrm>
            <a:off x="4289274" y="6901521"/>
            <a:ext cx="1152144" cy="1152144"/>
          </a:xfrm>
          <a:prstGeom prst="rect">
            <a:avLst/>
          </a:prstGeom>
        </p:spPr>
      </p:pic>
      <p:pic>
        <p:nvPicPr>
          <p:cNvPr id="102" name="Graphic 101">
            <a:extLst>
              <a:ext uri="{FF2B5EF4-FFF2-40B4-BE49-F238E27FC236}">
                <a16:creationId xmlns:a16="http://schemas.microsoft.com/office/drawing/2014/main" id="{DC5F886B-5C93-D218-349F-45C9A155B3B6}"/>
              </a:ext>
            </a:extLst>
          </p:cNvPr>
          <p:cNvPicPr>
            <a:picLocks noChangeAspect="1"/>
          </p:cNvPicPr>
          <p:nvPr userDrawn="1"/>
        </p:nvPicPr>
        <p:blipFill>
          <a:blip>
            <a:extLst>
              <a:ext uri="{96DAC541-7B7A-43D3-8B79-37D633B846F1}">
                <asvg:svgBlip xmlns:asvg="http://schemas.microsoft.com/office/drawing/2016/SVG/main" r:embed="rId38"/>
              </a:ext>
            </a:extLst>
          </a:blip>
          <a:stretch>
            <a:fillRect/>
          </a:stretch>
        </p:blipFill>
        <p:spPr>
          <a:xfrm>
            <a:off x="5732744" y="6865961"/>
            <a:ext cx="1187705" cy="1187705"/>
          </a:xfrm>
          <a:prstGeom prst="rect">
            <a:avLst/>
          </a:prstGeom>
        </p:spPr>
      </p:pic>
      <p:pic>
        <p:nvPicPr>
          <p:cNvPr id="104" name="Graphic 103">
            <a:extLst>
              <a:ext uri="{FF2B5EF4-FFF2-40B4-BE49-F238E27FC236}">
                <a16:creationId xmlns:a16="http://schemas.microsoft.com/office/drawing/2014/main" id="{E77EDA22-E2D8-1465-3E0B-896B3A26348D}"/>
              </a:ext>
            </a:extLst>
          </p:cNvPr>
          <p:cNvPicPr>
            <a:picLocks noChangeAspect="1"/>
          </p:cNvPicPr>
          <p:nvPr userDrawn="1"/>
        </p:nvPicPr>
        <p:blipFill>
          <a:blip>
            <a:extLst>
              <a:ext uri="{96DAC541-7B7A-43D3-8B79-37D633B846F1}">
                <asvg:svgBlip xmlns:asvg="http://schemas.microsoft.com/office/drawing/2016/SVG/main" r:embed="rId39"/>
              </a:ext>
            </a:extLst>
          </a:blip>
          <a:stretch>
            <a:fillRect/>
          </a:stretch>
        </p:blipFill>
        <p:spPr>
          <a:xfrm>
            <a:off x="7224624" y="6856551"/>
            <a:ext cx="1207785" cy="1207785"/>
          </a:xfrm>
          <a:prstGeom prst="rect">
            <a:avLst/>
          </a:prstGeom>
        </p:spPr>
      </p:pic>
      <p:pic>
        <p:nvPicPr>
          <p:cNvPr id="106" name="Graphic 105">
            <a:extLst>
              <a:ext uri="{FF2B5EF4-FFF2-40B4-BE49-F238E27FC236}">
                <a16:creationId xmlns:a16="http://schemas.microsoft.com/office/drawing/2014/main" id="{C5EB6037-861B-5BED-2325-006E07076222}"/>
              </a:ext>
            </a:extLst>
          </p:cNvPr>
          <p:cNvPicPr>
            <a:picLocks noChangeAspect="1"/>
          </p:cNvPicPr>
          <p:nvPr userDrawn="1"/>
        </p:nvPicPr>
        <p:blipFill>
          <a:blip>
            <a:extLst>
              <a:ext uri="{96DAC541-7B7A-43D3-8B79-37D633B846F1}">
                <asvg:svgBlip xmlns:asvg="http://schemas.microsoft.com/office/drawing/2016/SVG/main" r:embed="rId40"/>
              </a:ext>
            </a:extLst>
          </a:blip>
          <a:stretch>
            <a:fillRect/>
          </a:stretch>
        </p:blipFill>
        <p:spPr>
          <a:xfrm>
            <a:off x="8736586" y="6714526"/>
            <a:ext cx="1293794" cy="1293794"/>
          </a:xfrm>
          <a:prstGeom prst="rect">
            <a:avLst/>
          </a:prstGeom>
        </p:spPr>
      </p:pic>
      <p:pic>
        <p:nvPicPr>
          <p:cNvPr id="108" name="Graphic 107">
            <a:extLst>
              <a:ext uri="{FF2B5EF4-FFF2-40B4-BE49-F238E27FC236}">
                <a16:creationId xmlns:a16="http://schemas.microsoft.com/office/drawing/2014/main" id="{A69A04A3-49C1-AD3E-D732-6E1BF6A2641B}"/>
              </a:ext>
            </a:extLst>
          </p:cNvPr>
          <p:cNvPicPr>
            <a:picLocks noChangeAspect="1"/>
          </p:cNvPicPr>
          <p:nvPr userDrawn="1"/>
        </p:nvPicPr>
        <p:blipFill>
          <a:blip>
            <a:extLst>
              <a:ext uri="{96DAC541-7B7A-43D3-8B79-37D633B846F1}">
                <asvg:svgBlip xmlns:asvg="http://schemas.microsoft.com/office/drawing/2016/SVG/main" r:embed="rId41"/>
              </a:ext>
            </a:extLst>
          </a:blip>
          <a:stretch>
            <a:fillRect/>
          </a:stretch>
        </p:blipFill>
        <p:spPr>
          <a:xfrm>
            <a:off x="10294486" y="6833117"/>
            <a:ext cx="1146548" cy="1146548"/>
          </a:xfrm>
          <a:prstGeom prst="rect">
            <a:avLst/>
          </a:prstGeom>
        </p:spPr>
      </p:pic>
      <p:pic>
        <p:nvPicPr>
          <p:cNvPr id="110" name="Graphic 109">
            <a:extLst>
              <a:ext uri="{FF2B5EF4-FFF2-40B4-BE49-F238E27FC236}">
                <a16:creationId xmlns:a16="http://schemas.microsoft.com/office/drawing/2014/main" id="{8DEE013C-E392-3409-ED0D-E819A9429D85}"/>
              </a:ext>
            </a:extLst>
          </p:cNvPr>
          <p:cNvPicPr>
            <a:picLocks noChangeAspect="1"/>
          </p:cNvPicPr>
          <p:nvPr userDrawn="1"/>
        </p:nvPicPr>
        <p:blipFill>
          <a:blip>
            <a:extLst>
              <a:ext uri="{96DAC541-7B7A-43D3-8B79-37D633B846F1}">
                <asvg:svgBlip xmlns:asvg="http://schemas.microsoft.com/office/drawing/2016/SVG/main" r:embed="rId42"/>
              </a:ext>
            </a:extLst>
          </a:blip>
          <a:stretch>
            <a:fillRect/>
          </a:stretch>
        </p:blipFill>
        <p:spPr>
          <a:xfrm>
            <a:off x="11710388" y="6728641"/>
            <a:ext cx="1267190" cy="1267190"/>
          </a:xfrm>
          <a:prstGeom prst="rect">
            <a:avLst/>
          </a:prstGeom>
        </p:spPr>
      </p:pic>
      <p:pic>
        <p:nvPicPr>
          <p:cNvPr id="112" name="Graphic 111">
            <a:extLst>
              <a:ext uri="{FF2B5EF4-FFF2-40B4-BE49-F238E27FC236}">
                <a16:creationId xmlns:a16="http://schemas.microsoft.com/office/drawing/2014/main" id="{30059BBF-7789-15E8-58A5-78D478407E70}"/>
              </a:ext>
            </a:extLst>
          </p:cNvPr>
          <p:cNvPicPr>
            <a:picLocks noChangeAspect="1"/>
          </p:cNvPicPr>
          <p:nvPr userDrawn="1"/>
        </p:nvPicPr>
        <p:blipFill>
          <a:blip>
            <a:extLst>
              <a:ext uri="{96DAC541-7B7A-43D3-8B79-37D633B846F1}">
                <asvg:svgBlip xmlns:asvg="http://schemas.microsoft.com/office/drawing/2016/SVG/main" r:embed="rId43"/>
              </a:ext>
            </a:extLst>
          </a:blip>
          <a:stretch>
            <a:fillRect/>
          </a:stretch>
        </p:blipFill>
        <p:spPr>
          <a:xfrm>
            <a:off x="13354430" y="6773610"/>
            <a:ext cx="1115670" cy="1115670"/>
          </a:xfrm>
          <a:prstGeom prst="rect">
            <a:avLst/>
          </a:prstGeom>
        </p:spPr>
      </p:pic>
      <p:pic>
        <p:nvPicPr>
          <p:cNvPr id="114" name="Graphic 113">
            <a:extLst>
              <a:ext uri="{FF2B5EF4-FFF2-40B4-BE49-F238E27FC236}">
                <a16:creationId xmlns:a16="http://schemas.microsoft.com/office/drawing/2014/main" id="{4F954044-7563-6372-056F-7B3B21C2BC95}"/>
              </a:ext>
            </a:extLst>
          </p:cNvPr>
          <p:cNvPicPr>
            <a:picLocks noChangeAspect="1"/>
          </p:cNvPicPr>
          <p:nvPr userDrawn="1"/>
        </p:nvPicPr>
        <p:blipFill>
          <a:blip>
            <a:extLst>
              <a:ext uri="{96DAC541-7B7A-43D3-8B79-37D633B846F1}">
                <asvg:svgBlip xmlns:asvg="http://schemas.microsoft.com/office/drawing/2016/SVG/main" r:embed="rId44"/>
              </a:ext>
            </a:extLst>
          </a:blip>
          <a:stretch>
            <a:fillRect/>
          </a:stretch>
        </p:blipFill>
        <p:spPr>
          <a:xfrm>
            <a:off x="14810963" y="6764487"/>
            <a:ext cx="1152144" cy="1152144"/>
          </a:xfrm>
          <a:prstGeom prst="rect">
            <a:avLst/>
          </a:prstGeom>
        </p:spPr>
      </p:pic>
      <p:pic>
        <p:nvPicPr>
          <p:cNvPr id="116" name="Graphic 115">
            <a:extLst>
              <a:ext uri="{FF2B5EF4-FFF2-40B4-BE49-F238E27FC236}">
                <a16:creationId xmlns:a16="http://schemas.microsoft.com/office/drawing/2014/main" id="{0AD8C156-17AA-492F-31A8-9A758FFB4DB8}"/>
              </a:ext>
            </a:extLst>
          </p:cNvPr>
          <p:cNvPicPr>
            <a:picLocks noChangeAspect="1"/>
          </p:cNvPicPr>
          <p:nvPr userDrawn="1"/>
        </p:nvPicPr>
        <p:blipFill>
          <a:blip>
            <a:extLst>
              <a:ext uri="{96DAC541-7B7A-43D3-8B79-37D633B846F1}">
                <asvg:svgBlip xmlns:asvg="http://schemas.microsoft.com/office/drawing/2016/SVG/main" r:embed="rId45"/>
              </a:ext>
            </a:extLst>
          </a:blip>
          <a:stretch>
            <a:fillRect/>
          </a:stretch>
        </p:blipFill>
        <p:spPr>
          <a:xfrm>
            <a:off x="16348625" y="6794751"/>
            <a:ext cx="1152144" cy="1152144"/>
          </a:xfrm>
          <a:prstGeom prst="rect">
            <a:avLst/>
          </a:prstGeom>
        </p:spPr>
      </p:pic>
      <p:pic>
        <p:nvPicPr>
          <p:cNvPr id="118" name="Graphic 117">
            <a:extLst>
              <a:ext uri="{FF2B5EF4-FFF2-40B4-BE49-F238E27FC236}">
                <a16:creationId xmlns:a16="http://schemas.microsoft.com/office/drawing/2014/main" id="{ED6FA028-FE70-6A5D-0E2F-513F6A7A4693}"/>
              </a:ext>
            </a:extLst>
          </p:cNvPr>
          <p:cNvPicPr>
            <a:picLocks noChangeAspect="1"/>
          </p:cNvPicPr>
          <p:nvPr userDrawn="1"/>
        </p:nvPicPr>
        <p:blipFill>
          <a:blip>
            <a:extLst>
              <a:ext uri="{96DAC541-7B7A-43D3-8B79-37D633B846F1}">
                <asvg:svgBlip xmlns:asvg="http://schemas.microsoft.com/office/drawing/2016/SVG/main" r:embed="rId46"/>
              </a:ext>
            </a:extLst>
          </a:blip>
          <a:stretch>
            <a:fillRect/>
          </a:stretch>
        </p:blipFill>
        <p:spPr>
          <a:xfrm>
            <a:off x="1148798" y="8529573"/>
            <a:ext cx="1152144" cy="1152144"/>
          </a:xfrm>
          <a:prstGeom prst="rect">
            <a:avLst/>
          </a:prstGeom>
        </p:spPr>
      </p:pic>
      <p:pic>
        <p:nvPicPr>
          <p:cNvPr id="120" name="Graphic 119">
            <a:extLst>
              <a:ext uri="{FF2B5EF4-FFF2-40B4-BE49-F238E27FC236}">
                <a16:creationId xmlns:a16="http://schemas.microsoft.com/office/drawing/2014/main" id="{FBD692C9-BAA6-C67E-3866-EFB0204A7ED9}"/>
              </a:ext>
            </a:extLst>
          </p:cNvPr>
          <p:cNvPicPr>
            <a:picLocks noChangeAspect="1"/>
          </p:cNvPicPr>
          <p:nvPr userDrawn="1"/>
        </p:nvPicPr>
        <p:blipFill>
          <a:blip>
            <a:extLst>
              <a:ext uri="{96DAC541-7B7A-43D3-8B79-37D633B846F1}">
                <asvg:svgBlip xmlns:asvg="http://schemas.microsoft.com/office/drawing/2016/SVG/main" r:embed="rId47"/>
              </a:ext>
            </a:extLst>
          </a:blip>
          <a:stretch>
            <a:fillRect/>
          </a:stretch>
        </p:blipFill>
        <p:spPr>
          <a:xfrm>
            <a:off x="2870279" y="8529573"/>
            <a:ext cx="1152144" cy="1152144"/>
          </a:xfrm>
          <a:prstGeom prst="rect">
            <a:avLst/>
          </a:prstGeom>
        </p:spPr>
      </p:pic>
      <p:pic>
        <p:nvPicPr>
          <p:cNvPr id="122" name="Graphic 121">
            <a:extLst>
              <a:ext uri="{FF2B5EF4-FFF2-40B4-BE49-F238E27FC236}">
                <a16:creationId xmlns:a16="http://schemas.microsoft.com/office/drawing/2014/main" id="{3497B2E2-9F8D-6912-C350-1C9474A0CB3E}"/>
              </a:ext>
            </a:extLst>
          </p:cNvPr>
          <p:cNvPicPr>
            <a:picLocks noChangeAspect="1"/>
          </p:cNvPicPr>
          <p:nvPr userDrawn="1"/>
        </p:nvPicPr>
        <p:blipFill>
          <a:blip>
            <a:extLst>
              <a:ext uri="{96DAC541-7B7A-43D3-8B79-37D633B846F1}">
                <asvg:svgBlip xmlns:asvg="http://schemas.microsoft.com/office/drawing/2016/SVG/main" r:embed="rId48"/>
              </a:ext>
            </a:extLst>
          </a:blip>
          <a:stretch>
            <a:fillRect/>
          </a:stretch>
        </p:blipFill>
        <p:spPr>
          <a:xfrm>
            <a:off x="4289274" y="8505668"/>
            <a:ext cx="1152144" cy="1152144"/>
          </a:xfrm>
          <a:prstGeom prst="rect">
            <a:avLst/>
          </a:prstGeom>
        </p:spPr>
      </p:pic>
      <p:pic>
        <p:nvPicPr>
          <p:cNvPr id="124" name="Graphic 123">
            <a:extLst>
              <a:ext uri="{FF2B5EF4-FFF2-40B4-BE49-F238E27FC236}">
                <a16:creationId xmlns:a16="http://schemas.microsoft.com/office/drawing/2014/main" id="{A6E51A2B-EB8B-F08A-C4B1-5451DAA3FCCD}"/>
              </a:ext>
            </a:extLst>
          </p:cNvPr>
          <p:cNvPicPr>
            <a:picLocks noChangeAspect="1"/>
          </p:cNvPicPr>
          <p:nvPr userDrawn="1"/>
        </p:nvPicPr>
        <p:blipFill>
          <a:blip>
            <a:extLst>
              <a:ext uri="{96DAC541-7B7A-43D3-8B79-37D633B846F1}">
                <asvg:svgBlip xmlns:asvg="http://schemas.microsoft.com/office/drawing/2016/SVG/main" r:embed="rId49"/>
              </a:ext>
            </a:extLst>
          </a:blip>
          <a:stretch>
            <a:fillRect/>
          </a:stretch>
        </p:blipFill>
        <p:spPr>
          <a:xfrm>
            <a:off x="5795093" y="8418000"/>
            <a:ext cx="1152144" cy="1152144"/>
          </a:xfrm>
          <a:prstGeom prst="rect">
            <a:avLst/>
          </a:prstGeom>
        </p:spPr>
      </p:pic>
      <p:pic>
        <p:nvPicPr>
          <p:cNvPr id="126" name="Graphic 125">
            <a:extLst>
              <a:ext uri="{FF2B5EF4-FFF2-40B4-BE49-F238E27FC236}">
                <a16:creationId xmlns:a16="http://schemas.microsoft.com/office/drawing/2014/main" id="{72ED4F6F-EEEC-E1AB-8868-065DB5EE0DFA}"/>
              </a:ext>
            </a:extLst>
          </p:cNvPr>
          <p:cNvPicPr>
            <a:picLocks noChangeAspect="1"/>
          </p:cNvPicPr>
          <p:nvPr userDrawn="1"/>
        </p:nvPicPr>
        <p:blipFill>
          <a:blip>
            <a:extLst>
              <a:ext uri="{96DAC541-7B7A-43D3-8B79-37D633B846F1}">
                <asvg:svgBlip xmlns:asvg="http://schemas.microsoft.com/office/drawing/2016/SVG/main" r:embed="rId50"/>
              </a:ext>
            </a:extLst>
          </a:blip>
          <a:stretch>
            <a:fillRect/>
          </a:stretch>
        </p:blipFill>
        <p:spPr>
          <a:xfrm>
            <a:off x="7252445" y="8418000"/>
            <a:ext cx="1152144" cy="1152144"/>
          </a:xfrm>
          <a:prstGeom prst="rect">
            <a:avLst/>
          </a:prstGeom>
        </p:spPr>
      </p:pic>
      <p:pic>
        <p:nvPicPr>
          <p:cNvPr id="128" name="Graphic 127">
            <a:extLst>
              <a:ext uri="{FF2B5EF4-FFF2-40B4-BE49-F238E27FC236}">
                <a16:creationId xmlns:a16="http://schemas.microsoft.com/office/drawing/2014/main" id="{C31175AC-5F82-C4F0-711D-C294C86B44C8}"/>
              </a:ext>
            </a:extLst>
          </p:cNvPr>
          <p:cNvPicPr>
            <a:picLocks noChangeAspect="1"/>
          </p:cNvPicPr>
          <p:nvPr userDrawn="1"/>
        </p:nvPicPr>
        <p:blipFill>
          <a:blip>
            <a:extLst>
              <a:ext uri="{96DAC541-7B7A-43D3-8B79-37D633B846F1}">
                <asvg:svgBlip xmlns:asvg="http://schemas.microsoft.com/office/drawing/2016/SVG/main" r:embed="rId51"/>
              </a:ext>
            </a:extLst>
          </a:blip>
          <a:stretch>
            <a:fillRect/>
          </a:stretch>
        </p:blipFill>
        <p:spPr>
          <a:xfrm>
            <a:off x="8818359" y="8398956"/>
            <a:ext cx="1152144" cy="1152144"/>
          </a:xfrm>
          <a:prstGeom prst="rect">
            <a:avLst/>
          </a:prstGeom>
        </p:spPr>
      </p:pic>
      <p:pic>
        <p:nvPicPr>
          <p:cNvPr id="130" name="Graphic 129">
            <a:extLst>
              <a:ext uri="{FF2B5EF4-FFF2-40B4-BE49-F238E27FC236}">
                <a16:creationId xmlns:a16="http://schemas.microsoft.com/office/drawing/2014/main" id="{25AD3EF7-EAC7-0DF8-3A30-1F3C3062A4A5}"/>
              </a:ext>
            </a:extLst>
          </p:cNvPr>
          <p:cNvPicPr>
            <a:picLocks noChangeAspect="1"/>
          </p:cNvPicPr>
          <p:nvPr userDrawn="1"/>
        </p:nvPicPr>
        <p:blipFill>
          <a:blip>
            <a:extLst>
              <a:ext uri="{96DAC541-7B7A-43D3-8B79-37D633B846F1}">
                <asvg:svgBlip xmlns:asvg="http://schemas.microsoft.com/office/drawing/2016/SVG/main" r:embed="rId52"/>
              </a:ext>
            </a:extLst>
          </a:blip>
          <a:stretch>
            <a:fillRect/>
          </a:stretch>
        </p:blipFill>
        <p:spPr>
          <a:xfrm>
            <a:off x="10384274" y="8385204"/>
            <a:ext cx="1152144" cy="1152144"/>
          </a:xfrm>
          <a:prstGeom prst="rect">
            <a:avLst/>
          </a:prstGeom>
        </p:spPr>
      </p:pic>
      <p:pic>
        <p:nvPicPr>
          <p:cNvPr id="132" name="Graphic 131">
            <a:extLst>
              <a:ext uri="{FF2B5EF4-FFF2-40B4-BE49-F238E27FC236}">
                <a16:creationId xmlns:a16="http://schemas.microsoft.com/office/drawing/2014/main" id="{3D483152-4983-7B0D-561A-292BEF8D2CDD}"/>
              </a:ext>
            </a:extLst>
          </p:cNvPr>
          <p:cNvPicPr>
            <a:picLocks noChangeAspect="1"/>
          </p:cNvPicPr>
          <p:nvPr userDrawn="1"/>
        </p:nvPicPr>
        <p:blipFill>
          <a:blip>
            <a:extLst>
              <a:ext uri="{96DAC541-7B7A-43D3-8B79-37D633B846F1}">
                <asvg:svgBlip xmlns:asvg="http://schemas.microsoft.com/office/drawing/2016/SVG/main" r:embed="rId53"/>
              </a:ext>
            </a:extLst>
          </a:blip>
          <a:stretch>
            <a:fillRect/>
          </a:stretch>
        </p:blipFill>
        <p:spPr>
          <a:xfrm>
            <a:off x="11841625" y="8411597"/>
            <a:ext cx="1152144" cy="1152144"/>
          </a:xfrm>
          <a:prstGeom prst="rect">
            <a:avLst/>
          </a:prstGeom>
        </p:spPr>
      </p:pic>
      <p:pic>
        <p:nvPicPr>
          <p:cNvPr id="134" name="Graphic 133">
            <a:extLst>
              <a:ext uri="{FF2B5EF4-FFF2-40B4-BE49-F238E27FC236}">
                <a16:creationId xmlns:a16="http://schemas.microsoft.com/office/drawing/2014/main" id="{9FA2DF05-60EA-D90C-6A81-CC1014A86708}"/>
              </a:ext>
            </a:extLst>
          </p:cNvPr>
          <p:cNvPicPr>
            <a:picLocks noChangeAspect="1"/>
          </p:cNvPicPr>
          <p:nvPr userDrawn="1"/>
        </p:nvPicPr>
        <p:blipFill>
          <a:blip>
            <a:extLst>
              <a:ext uri="{96DAC541-7B7A-43D3-8B79-37D633B846F1}">
                <asvg:svgBlip xmlns:asvg="http://schemas.microsoft.com/office/drawing/2016/SVG/main" r:embed="rId54"/>
              </a:ext>
            </a:extLst>
          </a:blip>
          <a:stretch>
            <a:fillRect/>
          </a:stretch>
        </p:blipFill>
        <p:spPr>
          <a:xfrm>
            <a:off x="13402496" y="8385204"/>
            <a:ext cx="1152144" cy="1152144"/>
          </a:xfrm>
          <a:prstGeom prst="rect">
            <a:avLst/>
          </a:prstGeom>
        </p:spPr>
      </p:pic>
      <p:pic>
        <p:nvPicPr>
          <p:cNvPr id="136" name="Graphic 135">
            <a:extLst>
              <a:ext uri="{FF2B5EF4-FFF2-40B4-BE49-F238E27FC236}">
                <a16:creationId xmlns:a16="http://schemas.microsoft.com/office/drawing/2014/main" id="{078F95B1-7CAB-078F-00BD-679FF7A219D4}"/>
              </a:ext>
            </a:extLst>
          </p:cNvPr>
          <p:cNvPicPr>
            <a:picLocks noChangeAspect="1"/>
          </p:cNvPicPr>
          <p:nvPr userDrawn="1"/>
        </p:nvPicPr>
        <p:blipFill>
          <a:blip>
            <a:extLst>
              <a:ext uri="{96DAC541-7B7A-43D3-8B79-37D633B846F1}">
                <asvg:svgBlip xmlns:asvg="http://schemas.microsoft.com/office/drawing/2016/SVG/main" r:embed="rId55"/>
              </a:ext>
            </a:extLst>
          </a:blip>
          <a:stretch>
            <a:fillRect/>
          </a:stretch>
        </p:blipFill>
        <p:spPr>
          <a:xfrm>
            <a:off x="14835416" y="8340888"/>
            <a:ext cx="1152144" cy="1152144"/>
          </a:xfrm>
          <a:prstGeom prst="rect">
            <a:avLst/>
          </a:prstGeom>
        </p:spPr>
      </p:pic>
      <p:pic>
        <p:nvPicPr>
          <p:cNvPr id="138" name="Graphic 137">
            <a:extLst>
              <a:ext uri="{FF2B5EF4-FFF2-40B4-BE49-F238E27FC236}">
                <a16:creationId xmlns:a16="http://schemas.microsoft.com/office/drawing/2014/main" id="{81AB602D-49F3-742B-5D3C-C30FF599C780}"/>
              </a:ext>
            </a:extLst>
          </p:cNvPr>
          <p:cNvPicPr>
            <a:picLocks noChangeAspect="1"/>
          </p:cNvPicPr>
          <p:nvPr userDrawn="1"/>
        </p:nvPicPr>
        <p:blipFill>
          <a:blip>
            <a:extLst>
              <a:ext uri="{96DAC541-7B7A-43D3-8B79-37D633B846F1}">
                <asvg:svgBlip xmlns:asvg="http://schemas.microsoft.com/office/drawing/2016/SVG/main" r:embed="rId56"/>
              </a:ext>
            </a:extLst>
          </a:blip>
          <a:stretch>
            <a:fillRect/>
          </a:stretch>
        </p:blipFill>
        <p:spPr>
          <a:xfrm>
            <a:off x="16327269" y="8406468"/>
            <a:ext cx="1152144" cy="1152144"/>
          </a:xfrm>
          <a:prstGeom prst="rect">
            <a:avLst/>
          </a:prstGeom>
        </p:spPr>
      </p:pic>
      <p:pic>
        <p:nvPicPr>
          <p:cNvPr id="7" name="Graphic 6">
            <a:extLst>
              <a:ext uri="{FF2B5EF4-FFF2-40B4-BE49-F238E27FC236}">
                <a16:creationId xmlns:a16="http://schemas.microsoft.com/office/drawing/2014/main" id="{D7F02828-A314-ADAE-00F0-2D4FFFEC53F7}"/>
              </a:ext>
            </a:extLst>
          </p:cNvPr>
          <p:cNvPicPr>
            <a:picLocks noChangeAspect="1"/>
          </p:cNvPicPr>
          <p:nvPr userDrawn="1"/>
        </p:nvPicPr>
        <p:blipFill>
          <a:blip>
            <a:extLst>
              <a:ext uri="{96DAC541-7B7A-43D3-8B79-37D633B846F1}">
                <asvg:svgBlip xmlns:asvg="http://schemas.microsoft.com/office/drawing/2016/SVG/main" r:embed="rId57"/>
              </a:ext>
            </a:extLst>
          </a:blip>
          <a:stretch>
            <a:fillRect/>
          </a:stretch>
        </p:blipFill>
        <p:spPr>
          <a:xfrm>
            <a:off x="875882" y="525671"/>
            <a:ext cx="4560102" cy="1554878"/>
          </a:xfrm>
          <a:prstGeom prst="rect">
            <a:avLst/>
          </a:prstGeom>
        </p:spPr>
      </p:pic>
    </p:spTree>
    <p:extLst>
      <p:ext uri="{BB962C8B-B14F-4D97-AF65-F5344CB8AC3E}">
        <p14:creationId xmlns:p14="http://schemas.microsoft.com/office/powerpoint/2010/main" val="20927879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 dark blue">
    <p:bg>
      <p:bgPr>
        <a:solidFill>
          <a:srgbClr val="161F47"/>
        </a:solidFill>
        <a:effectLst/>
      </p:bgPr>
    </p:bg>
    <p:spTree>
      <p:nvGrpSpPr>
        <p:cNvPr id="1" name=""/>
        <p:cNvGrpSpPr/>
        <p:nvPr/>
      </p:nvGrpSpPr>
      <p:grpSpPr>
        <a:xfrm>
          <a:off x="0" y="0"/>
          <a:ext cx="0" cy="0"/>
          <a:chOff x="0" y="0"/>
          <a:chExt cx="0" cy="0"/>
        </a:xfrm>
      </p:grpSpPr>
      <p:sp>
        <p:nvSpPr>
          <p:cNvPr id="3" name="Slide Number Placeholder 22">
            <a:extLst>
              <a:ext uri="{FF2B5EF4-FFF2-40B4-BE49-F238E27FC236}">
                <a16:creationId xmlns:a16="http://schemas.microsoft.com/office/drawing/2014/main" id="{A628045C-8A5A-B5A6-AE02-B16ACF57A787}"/>
              </a:ext>
            </a:extLst>
          </p:cNvPr>
          <p:cNvSpPr>
            <a:spLocks noGrp="1"/>
          </p:cNvSpPr>
          <p:nvPr>
            <p:ph type="sldNum" sz="quarter" idx="12"/>
          </p:nvPr>
        </p:nvSpPr>
        <p:spPr>
          <a:xfrm>
            <a:off x="17542809" y="9643451"/>
            <a:ext cx="4267200" cy="547688"/>
          </a:xfrm>
        </p:spPr>
        <p:txBody>
          <a:bodyPr/>
          <a:lstStyle>
            <a:lvl1pPr algn="l">
              <a:defRPr sz="1500">
                <a:solidFill>
                  <a:srgbClr val="F9F5EF"/>
                </a:solidFill>
              </a:defRPr>
            </a:lvl1pPr>
          </a:lstStyle>
          <a:p>
            <a:fld id="{7B8B4CB5-6F71-40EF-BF8A-0556FABA82B2}" type="slidenum">
              <a:rPr lang="en-US" smtClean="0"/>
              <a:pPr/>
              <a:t>‹#›</a:t>
            </a:fld>
            <a:endParaRPr lang="en-US"/>
          </a:p>
        </p:txBody>
      </p:sp>
      <p:pic>
        <p:nvPicPr>
          <p:cNvPr id="4" name="Graphic 3">
            <a:extLst>
              <a:ext uri="{FF2B5EF4-FFF2-40B4-BE49-F238E27FC236}">
                <a16:creationId xmlns:a16="http://schemas.microsoft.com/office/drawing/2014/main" id="{9E31A387-EC0F-683B-84D8-BDDAC93D826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637096" y="9702234"/>
            <a:ext cx="9097617" cy="397710"/>
          </a:xfrm>
          <a:prstGeom prst="rect">
            <a:avLst/>
          </a:prstGeom>
        </p:spPr>
      </p:pic>
    </p:spTree>
    <p:extLst>
      <p:ext uri="{BB962C8B-B14F-4D97-AF65-F5344CB8AC3E}">
        <p14:creationId xmlns:p14="http://schemas.microsoft.com/office/powerpoint/2010/main" val="55816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9F5E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11957"/>
            <a:ext cx="16459200" cy="1714500"/>
          </a:xfrm>
          <a:prstGeom prst="rect">
            <a:avLst/>
          </a:prstGeom>
        </p:spPr>
        <p:txBody>
          <a:bodyPr vert="horz" lIns="91440" tIns="45720" rIns="91440" bIns="45720" rtlCol="0" anchor="ctr">
            <a:normAutofit/>
          </a:bodyPr>
          <a:lstStyle/>
          <a:p>
            <a:r>
              <a:rPr lang="en-US"/>
              <a:t>PPG 2025 Template</a:t>
            </a:r>
          </a:p>
        </p:txBody>
      </p:sp>
      <p:sp>
        <p:nvSpPr>
          <p:cNvPr id="3" name="Text Placeholder 2"/>
          <p:cNvSpPr>
            <a:spLocks noGrp="1"/>
          </p:cNvSpPr>
          <p:nvPr>
            <p:ph type="body" idx="1"/>
          </p:nvPr>
        </p:nvSpPr>
        <p:spPr>
          <a:xfrm>
            <a:off x="914400" y="2400302"/>
            <a:ext cx="16459200" cy="678894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3106400" y="9534527"/>
            <a:ext cx="42672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7B8B4CB5-6F71-40EF-BF8A-0556FABA82B2}" type="slidenum">
              <a:rPr lang="en-US" smtClean="0"/>
              <a:t>‹#›</a:t>
            </a:fld>
            <a:endParaRPr lang="en-US"/>
          </a:p>
        </p:txBody>
      </p:sp>
    </p:spTree>
    <p:extLst>
      <p:ext uri="{BB962C8B-B14F-4D97-AF65-F5344CB8AC3E}">
        <p14:creationId xmlns:p14="http://schemas.microsoft.com/office/powerpoint/2010/main" val="19406992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Lst>
  <p:hf hdr="0" dt="0"/>
  <p:txStyles>
    <p:titleStyle>
      <a:lvl1pPr algn="l" defTabSz="1371600" rtl="0" eaLnBrk="1" latinLnBrk="0" hangingPunct="1">
        <a:spcBef>
          <a:spcPct val="0"/>
        </a:spcBef>
        <a:buNone/>
        <a:defRPr sz="4200" b="1" kern="1200">
          <a:solidFill>
            <a:schemeClr val="tx1"/>
          </a:solidFill>
          <a:latin typeface="+mj-lt"/>
          <a:ea typeface="+mj-ea"/>
          <a:cs typeface="+mj-cs"/>
        </a:defRPr>
      </a:lvl1pPr>
    </p:titleStyle>
    <p:bodyStyle>
      <a:lvl1pPr marL="514350" indent="-514350" algn="l" defTabSz="13716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1114425" indent="-428625"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2pPr>
      <a:lvl3pPr marL="1714500" indent="-342900" algn="l" defTabSz="1371600"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2400300" indent="-342900" algn="l" defTabSz="13716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37719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6pPr>
      <a:lvl7pPr marL="44577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7pPr>
      <a:lvl8pPr marL="51435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8pPr>
      <a:lvl9pPr marL="5829300" indent="-342900" algn="l" defTabSz="1371600" rtl="0" eaLnBrk="1" latinLnBrk="0" hangingPunct="1">
        <a:spcBef>
          <a:spcPct val="20000"/>
        </a:spcBef>
        <a:buFont typeface="Arial" panose="020B0604020202020204" pitchFamily="34" charset="0"/>
        <a:buChar char="•"/>
        <a:defRPr sz="30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128.svg"/><Relationship Id="rId2" Type="http://schemas.openxmlformats.org/officeDocument/2006/relationships/notesSlide" Target="../notesSlides/notesSlide11.xml"/><Relationship Id="rId1" Type="http://schemas.openxmlformats.org/officeDocument/2006/relationships/slideLayout" Target="../slideLayouts/slideLayout28.xml"/><Relationship Id="rId6" Type="http://schemas.openxmlformats.org/officeDocument/2006/relationships/image" Target="../media/image131.svg"/><Relationship Id="rId5" Type="http://schemas.openxmlformats.org/officeDocument/2006/relationships/image" Target="../media/image130.svg"/><Relationship Id="rId4" Type="http://schemas.openxmlformats.org/officeDocument/2006/relationships/image" Target="../media/image129.svg"/></Relationships>
</file>

<file path=ppt/slides/_rels/slide12.xml.rels><?xml version="1.0" encoding="UTF-8" standalone="yes"?>
<Relationships xmlns="http://schemas.openxmlformats.org/package/2006/relationships"><Relationship Id="rId3" Type="http://schemas.openxmlformats.org/officeDocument/2006/relationships/image" Target="../media/image132.svg"/><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image" Target="../media/image133.svg"/></Relationships>
</file>

<file path=ppt/slides/_rels/slide1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135.svg"/><Relationship Id="rId2" Type="http://schemas.openxmlformats.org/officeDocument/2006/relationships/notesSlide" Target="../notesSlides/notesSlide16.xml"/><Relationship Id="rId1" Type="http://schemas.openxmlformats.org/officeDocument/2006/relationships/slideLayout" Target="../slideLayouts/slideLayout17.xml"/><Relationship Id="rId4" Type="http://schemas.openxmlformats.org/officeDocument/2006/relationships/image" Target="../media/image136.svg"/></Relationships>
</file>

<file path=ppt/slides/_rels/slide17.xml.rels><?xml version="1.0" encoding="UTF-8" standalone="yes"?>
<Relationships xmlns="http://schemas.openxmlformats.org/package/2006/relationships"><Relationship Id="rId3" Type="http://schemas.openxmlformats.org/officeDocument/2006/relationships/image" Target="../media/image129.svg"/><Relationship Id="rId2" Type="http://schemas.openxmlformats.org/officeDocument/2006/relationships/notesSlide" Target="../notesSlides/notesSlide17.xml"/><Relationship Id="rId1" Type="http://schemas.openxmlformats.org/officeDocument/2006/relationships/slideLayout" Target="../slideLayouts/slideLayout28.xml"/><Relationship Id="rId6" Type="http://schemas.openxmlformats.org/officeDocument/2006/relationships/image" Target="../media/image139.svg"/><Relationship Id="rId5" Type="http://schemas.openxmlformats.org/officeDocument/2006/relationships/image" Target="../media/image138.png"/><Relationship Id="rId4" Type="http://schemas.openxmlformats.org/officeDocument/2006/relationships/image" Target="../media/image137.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17.xml"/><Relationship Id="rId4" Type="http://schemas.openxmlformats.org/officeDocument/2006/relationships/chart" Target="../charts/chart4.xml"/></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5.xml"/><Relationship Id="rId1" Type="http://schemas.openxmlformats.org/officeDocument/2006/relationships/slideLayout" Target="../slideLayouts/slideLayout17.xml"/><Relationship Id="rId4" Type="http://schemas.openxmlformats.org/officeDocument/2006/relationships/image" Target="../media/image14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2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3.xml"/></Relationships>
</file>

<file path=ppt/slides/_rels/slide3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31.xml"/><Relationship Id="rId1" Type="http://schemas.openxmlformats.org/officeDocument/2006/relationships/slideLayout" Target="../slideLayouts/slideLayout17.xml"/><Relationship Id="rId6" Type="http://schemas.openxmlformats.org/officeDocument/2006/relationships/image" Target="../media/image145.png"/><Relationship Id="rId5" Type="http://schemas.openxmlformats.org/officeDocument/2006/relationships/image" Target="../media/image144.png"/><Relationship Id="rId4" Type="http://schemas.openxmlformats.org/officeDocument/2006/relationships/image" Target="../media/image143.png"/></Relationships>
</file>

<file path=ppt/slides/_rels/slide32.xml.rels><?xml version="1.0" encoding="UTF-8" standalone="yes"?>
<Relationships xmlns="http://schemas.openxmlformats.org/package/2006/relationships"><Relationship Id="rId8" Type="http://schemas.openxmlformats.org/officeDocument/2006/relationships/image" Target="../media/image145.png"/><Relationship Id="rId3" Type="http://schemas.openxmlformats.org/officeDocument/2006/relationships/image" Target="../media/image146.png"/><Relationship Id="rId7" Type="http://schemas.microsoft.com/office/2007/relationships/hdphoto" Target="../media/hdphoto1.wdp"/><Relationship Id="rId2" Type="http://schemas.openxmlformats.org/officeDocument/2006/relationships/notesSlide" Target="../notesSlides/notesSlide32.xml"/><Relationship Id="rId1" Type="http://schemas.openxmlformats.org/officeDocument/2006/relationships/slideLayout" Target="../slideLayouts/slideLayout34.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9.xml"/><Relationship Id="rId1" Type="http://schemas.openxmlformats.org/officeDocument/2006/relationships/slideLayout" Target="../slideLayouts/slideLayout19.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E7839EB-84A1-79B5-CE2A-EB534F2F4640}"/>
              </a:ext>
            </a:extLst>
          </p:cNvPr>
          <p:cNvSpPr>
            <a:spLocks noGrp="1"/>
          </p:cNvSpPr>
          <p:nvPr>
            <p:ph idx="1"/>
          </p:nvPr>
        </p:nvSpPr>
        <p:spPr>
          <a:xfrm>
            <a:off x="918837" y="1828800"/>
            <a:ext cx="16459200" cy="4053839"/>
          </a:xfrm>
        </p:spPr>
        <p:txBody>
          <a:bodyPr>
            <a:normAutofit fontScale="62500" lnSpcReduction="20000"/>
          </a:bodyPr>
          <a:lstStyle/>
          <a:p>
            <a:pPr marL="0" indent="0">
              <a:buNone/>
            </a:pPr>
            <a:r>
              <a:rPr lang="en-US" b="1" dirty="0"/>
              <a:t>Timing: </a:t>
            </a:r>
            <a:r>
              <a:rPr lang="en-US" dirty="0"/>
              <a:t>1 hour and 15 minutes</a:t>
            </a:r>
          </a:p>
          <a:p>
            <a:pPr marL="0" indent="0">
              <a:buNone/>
            </a:pPr>
            <a:r>
              <a:rPr lang="en-US" b="1" dirty="0"/>
              <a:t>Participants: </a:t>
            </a:r>
            <a:r>
              <a:rPr lang="en-US" dirty="0"/>
              <a:t>At least one group of 3-5 participants</a:t>
            </a:r>
          </a:p>
          <a:p>
            <a:pPr marL="0" indent="0">
              <a:buNone/>
            </a:pPr>
            <a:r>
              <a:rPr lang="en-US" b="1" dirty="0"/>
              <a:t>Notes: </a:t>
            </a:r>
            <a:r>
              <a:rPr lang="en-US" dirty="0"/>
              <a:t>Before you start, have participants sit in groups of 3-5. </a:t>
            </a:r>
          </a:p>
          <a:p>
            <a:pPr marL="0" indent="0">
              <a:buNone/>
            </a:pPr>
            <a:endParaRPr lang="en-US" dirty="0"/>
          </a:p>
          <a:p>
            <a:pPr marL="0" indent="0">
              <a:buNone/>
            </a:pPr>
            <a:r>
              <a:rPr lang="en-US" b="1" dirty="0"/>
              <a:t>Materials (Participants): </a:t>
            </a:r>
            <a:r>
              <a:rPr lang="en-US" dirty="0"/>
              <a:t>Contract Excerpt (you can print a copy for each participant), Worksheet, pen or pencil.</a:t>
            </a:r>
          </a:p>
          <a:p>
            <a:pPr marL="0" indent="0">
              <a:buNone/>
            </a:pPr>
            <a:r>
              <a:rPr lang="en-US" b="1" dirty="0"/>
              <a:t>Materials (Facilitator): </a:t>
            </a:r>
            <a:r>
              <a:rPr lang="en-US" dirty="0"/>
              <a:t>Timer, Worksheet Answer Key.</a:t>
            </a:r>
          </a:p>
          <a:p>
            <a:pPr marL="0" indent="0">
              <a:buNone/>
            </a:pPr>
            <a:endParaRPr lang="en-US" dirty="0"/>
          </a:p>
          <a:p>
            <a:pPr marL="0" indent="0">
              <a:buNone/>
            </a:pPr>
            <a:r>
              <a:rPr lang="en-US" dirty="0"/>
              <a:t>You’ll alternate between sections of content delivery and prompting group activity work. Keep your timer handy!</a:t>
            </a:r>
          </a:p>
          <a:p>
            <a:pPr marL="0" indent="0">
              <a:buNone/>
            </a:pPr>
            <a:r>
              <a:rPr lang="en-US" dirty="0"/>
              <a:t>When the groups are doing activity work, feel free to float around to offer support or insight.</a:t>
            </a:r>
          </a:p>
          <a:p>
            <a:pPr marL="0" indent="0">
              <a:buNone/>
            </a:pPr>
            <a:endParaRPr lang="en-US" dirty="0"/>
          </a:p>
          <a:p>
            <a:pPr marL="0" indent="0">
              <a:buNone/>
            </a:pPr>
            <a:r>
              <a:rPr lang="en-US" dirty="0"/>
              <a:t>Check each section’s </a:t>
            </a:r>
            <a:r>
              <a:rPr lang="en-US" b="1" dirty="0"/>
              <a:t>Key Concept Pre-Read </a:t>
            </a:r>
            <a:r>
              <a:rPr lang="en-US" dirty="0"/>
              <a:t>in the notes to familiarize yourself with key points before facilitating.</a:t>
            </a:r>
          </a:p>
        </p:txBody>
      </p:sp>
      <p:sp>
        <p:nvSpPr>
          <p:cNvPr id="3" name="Title 2">
            <a:extLst>
              <a:ext uri="{FF2B5EF4-FFF2-40B4-BE49-F238E27FC236}">
                <a16:creationId xmlns:a16="http://schemas.microsoft.com/office/drawing/2014/main" id="{4230CFEF-3AEC-EAEC-1A3B-0DF766AE5978}"/>
              </a:ext>
            </a:extLst>
          </p:cNvPr>
          <p:cNvSpPr>
            <a:spLocks noGrp="1"/>
          </p:cNvSpPr>
          <p:nvPr>
            <p:ph type="title"/>
          </p:nvPr>
        </p:nvSpPr>
        <p:spPr/>
        <p:txBody>
          <a:bodyPr/>
          <a:lstStyle/>
          <a:p>
            <a:r>
              <a:rPr lang="en-US" dirty="0"/>
              <a:t>Setup and Notes</a:t>
            </a:r>
          </a:p>
        </p:txBody>
      </p:sp>
      <p:sp>
        <p:nvSpPr>
          <p:cNvPr id="4" name="Footer Placeholder 3">
            <a:extLst>
              <a:ext uri="{FF2B5EF4-FFF2-40B4-BE49-F238E27FC236}">
                <a16:creationId xmlns:a16="http://schemas.microsoft.com/office/drawing/2014/main" id="{70ED5260-F892-F78D-82CA-07876A076AF8}"/>
              </a:ext>
            </a:extLst>
          </p:cNvPr>
          <p:cNvSpPr>
            <a:spLocks noGrp="1"/>
          </p:cNvSpPr>
          <p:nvPr>
            <p:ph type="ftr" sz="quarter" idx="11"/>
          </p:nvPr>
        </p:nvSpPr>
        <p:spPr/>
        <p:txBody>
          <a:bodyPr/>
          <a:lstStyle/>
          <a:p>
            <a:r>
              <a:rPr lang="en-US"/>
              <a:t>Source:</a:t>
            </a:r>
          </a:p>
        </p:txBody>
      </p:sp>
      <p:sp>
        <p:nvSpPr>
          <p:cNvPr id="5" name="Slide Number Placeholder 4">
            <a:extLst>
              <a:ext uri="{FF2B5EF4-FFF2-40B4-BE49-F238E27FC236}">
                <a16:creationId xmlns:a16="http://schemas.microsoft.com/office/drawing/2014/main" id="{C5E48A43-44F5-A8C3-0543-DAF4ACC00962}"/>
              </a:ext>
            </a:extLst>
          </p:cNvPr>
          <p:cNvSpPr>
            <a:spLocks noGrp="1"/>
          </p:cNvSpPr>
          <p:nvPr>
            <p:ph type="sldNum" sz="quarter" idx="12"/>
          </p:nvPr>
        </p:nvSpPr>
        <p:spPr/>
        <p:txBody>
          <a:bodyPr/>
          <a:lstStyle/>
          <a:p>
            <a:fld id="{7B8B4CB5-6F71-40EF-BF8A-0556FABA82B2}" type="slidenum">
              <a:rPr lang="en-US" smtClean="0"/>
              <a:pPr/>
              <a:t>1</a:t>
            </a:fld>
            <a:endParaRPr lang="en-US"/>
          </a:p>
        </p:txBody>
      </p:sp>
      <p:graphicFrame>
        <p:nvGraphicFramePr>
          <p:cNvPr id="6" name="Table 5">
            <a:extLst>
              <a:ext uri="{FF2B5EF4-FFF2-40B4-BE49-F238E27FC236}">
                <a16:creationId xmlns:a16="http://schemas.microsoft.com/office/drawing/2014/main" id="{95E36683-7151-1C32-D013-4DE556767CCE}"/>
              </a:ext>
            </a:extLst>
          </p:cNvPr>
          <p:cNvGraphicFramePr>
            <a:graphicFrameLocks noGrp="1"/>
          </p:cNvGraphicFramePr>
          <p:nvPr>
            <p:extLst>
              <p:ext uri="{D42A27DB-BD31-4B8C-83A1-F6EECF244321}">
                <p14:modId xmlns:p14="http://schemas.microsoft.com/office/powerpoint/2010/main" val="1604054008"/>
              </p:ext>
            </p:extLst>
          </p:nvPr>
        </p:nvGraphicFramePr>
        <p:xfrm>
          <a:off x="918837" y="6117406"/>
          <a:ext cx="11486924" cy="3287848"/>
        </p:xfrm>
        <a:graphic>
          <a:graphicData uri="http://schemas.openxmlformats.org/drawingml/2006/table">
            <a:tbl>
              <a:tblPr firstRow="1" firstCol="1" bandRow="1">
                <a:tableStyleId>{5C22544A-7EE6-4342-B048-85BDC9FD1C3A}</a:tableStyleId>
              </a:tblPr>
              <a:tblGrid>
                <a:gridCol w="6719542">
                  <a:extLst>
                    <a:ext uri="{9D8B030D-6E8A-4147-A177-3AD203B41FA5}">
                      <a16:colId xmlns:a16="http://schemas.microsoft.com/office/drawing/2014/main" val="2074689847"/>
                    </a:ext>
                  </a:extLst>
                </a:gridCol>
                <a:gridCol w="2383691">
                  <a:extLst>
                    <a:ext uri="{9D8B030D-6E8A-4147-A177-3AD203B41FA5}">
                      <a16:colId xmlns:a16="http://schemas.microsoft.com/office/drawing/2014/main" val="1435495788"/>
                    </a:ext>
                  </a:extLst>
                </a:gridCol>
                <a:gridCol w="2383691">
                  <a:extLst>
                    <a:ext uri="{9D8B030D-6E8A-4147-A177-3AD203B41FA5}">
                      <a16:colId xmlns:a16="http://schemas.microsoft.com/office/drawing/2014/main" val="3386395741"/>
                    </a:ext>
                  </a:extLst>
                </a:gridCol>
              </a:tblGrid>
              <a:tr h="410981">
                <a:tc>
                  <a:txBody>
                    <a:bodyPr/>
                    <a:lstStyle/>
                    <a:p>
                      <a:pPr marL="0" marR="0">
                        <a:lnSpc>
                          <a:spcPct val="115000"/>
                        </a:lnSpc>
                        <a:spcAft>
                          <a:spcPts val="800"/>
                        </a:spcAft>
                        <a:buNone/>
                      </a:pPr>
                      <a:r>
                        <a:rPr lang="en-US" sz="2400" dirty="0">
                          <a:effectLst/>
                        </a:rPr>
                        <a:t>Section</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a:effectLst/>
                        </a:rPr>
                        <a:t>Slides</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Timing</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1756365363"/>
                  </a:ext>
                </a:extLst>
              </a:tr>
              <a:tr h="410981">
                <a:tc>
                  <a:txBody>
                    <a:bodyPr/>
                    <a:lstStyle/>
                    <a:p>
                      <a:pPr marL="0" marR="0">
                        <a:lnSpc>
                          <a:spcPct val="115000"/>
                        </a:lnSpc>
                        <a:spcAft>
                          <a:spcPts val="800"/>
                        </a:spcAft>
                        <a:buNone/>
                      </a:pPr>
                      <a:r>
                        <a:rPr lang="en-US" sz="2400" dirty="0">
                          <a:effectLst/>
                        </a:rPr>
                        <a:t>Overview</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1-5</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14 min</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2393112522"/>
                  </a:ext>
                </a:extLst>
              </a:tr>
              <a:tr h="410981">
                <a:tc>
                  <a:txBody>
                    <a:bodyPr/>
                    <a:lstStyle/>
                    <a:p>
                      <a:pPr marL="0" marR="0">
                        <a:lnSpc>
                          <a:spcPct val="115000"/>
                        </a:lnSpc>
                        <a:spcAft>
                          <a:spcPts val="800"/>
                        </a:spcAft>
                        <a:buNone/>
                      </a:pPr>
                      <a:r>
                        <a:rPr lang="en-US" sz="2400">
                          <a:effectLst/>
                        </a:rPr>
                        <a:t>Proactive Contract Management</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6-9</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6 mins</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540899141"/>
                  </a:ext>
                </a:extLst>
              </a:tr>
              <a:tr h="410981">
                <a:tc>
                  <a:txBody>
                    <a:bodyPr/>
                    <a:lstStyle/>
                    <a:p>
                      <a:pPr marL="0" marR="0">
                        <a:lnSpc>
                          <a:spcPct val="115000"/>
                        </a:lnSpc>
                        <a:spcAft>
                          <a:spcPts val="800"/>
                        </a:spcAft>
                        <a:buNone/>
                      </a:pPr>
                      <a:r>
                        <a:rPr lang="en-US" sz="2400">
                          <a:effectLst/>
                        </a:rPr>
                        <a:t>Developing Metrics</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10-14</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a:effectLst/>
                        </a:rPr>
                        <a:t>11 mins</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2306747071"/>
                  </a:ext>
                </a:extLst>
              </a:tr>
              <a:tr h="410981">
                <a:tc>
                  <a:txBody>
                    <a:bodyPr/>
                    <a:lstStyle/>
                    <a:p>
                      <a:pPr marL="0" marR="0">
                        <a:lnSpc>
                          <a:spcPct val="115000"/>
                        </a:lnSpc>
                        <a:spcAft>
                          <a:spcPts val="800"/>
                        </a:spcAft>
                        <a:buNone/>
                      </a:pPr>
                      <a:r>
                        <a:rPr lang="en-US" sz="2400">
                          <a:effectLst/>
                        </a:rPr>
                        <a:t>Risk Assessment</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15-21</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a:effectLst/>
                        </a:rPr>
                        <a:t>11 min</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1237253920"/>
                  </a:ext>
                </a:extLst>
              </a:tr>
              <a:tr h="410981">
                <a:tc>
                  <a:txBody>
                    <a:bodyPr/>
                    <a:lstStyle/>
                    <a:p>
                      <a:pPr marL="0" marR="0">
                        <a:lnSpc>
                          <a:spcPct val="115000"/>
                        </a:lnSpc>
                        <a:spcAft>
                          <a:spcPts val="800"/>
                        </a:spcAft>
                        <a:buNone/>
                      </a:pPr>
                      <a:r>
                        <a:rPr lang="en-US" sz="2400">
                          <a:effectLst/>
                        </a:rPr>
                        <a:t>Data Deep Dive</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22-26</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a:effectLst/>
                        </a:rPr>
                        <a:t>15 mins</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995494652"/>
                  </a:ext>
                </a:extLst>
              </a:tr>
              <a:tr h="410981">
                <a:tc>
                  <a:txBody>
                    <a:bodyPr/>
                    <a:lstStyle/>
                    <a:p>
                      <a:pPr marL="0" marR="0">
                        <a:lnSpc>
                          <a:spcPct val="115000"/>
                        </a:lnSpc>
                        <a:spcAft>
                          <a:spcPts val="800"/>
                        </a:spcAft>
                        <a:buNone/>
                      </a:pPr>
                      <a:r>
                        <a:rPr lang="en-US" sz="2400">
                          <a:effectLst/>
                        </a:rPr>
                        <a:t>Vendor Engagement</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27-29</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a:effectLst/>
                        </a:rPr>
                        <a:t>5 mins</a:t>
                      </a:r>
                      <a:endParaRPr lang="en-US" sz="260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4280083158"/>
                  </a:ext>
                </a:extLst>
              </a:tr>
              <a:tr h="410981">
                <a:tc>
                  <a:txBody>
                    <a:bodyPr/>
                    <a:lstStyle/>
                    <a:p>
                      <a:pPr marL="0" marR="0">
                        <a:lnSpc>
                          <a:spcPct val="115000"/>
                        </a:lnSpc>
                        <a:spcAft>
                          <a:spcPts val="800"/>
                        </a:spcAft>
                        <a:buNone/>
                      </a:pPr>
                      <a:r>
                        <a:rPr lang="en-US" sz="2400" dirty="0">
                          <a:effectLst/>
                        </a:rPr>
                        <a:t>Discuss and Reflect</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30</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tc>
                  <a:txBody>
                    <a:bodyPr/>
                    <a:lstStyle/>
                    <a:p>
                      <a:pPr marL="0" marR="0">
                        <a:lnSpc>
                          <a:spcPct val="115000"/>
                        </a:lnSpc>
                        <a:spcAft>
                          <a:spcPts val="800"/>
                        </a:spcAft>
                        <a:buNone/>
                      </a:pPr>
                      <a:r>
                        <a:rPr lang="en-US" sz="2400" dirty="0">
                          <a:effectLst/>
                        </a:rPr>
                        <a:t>10 mins</a:t>
                      </a:r>
                      <a:endParaRPr lang="en-US" sz="26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143844" marR="143844" marT="0" marB="0"/>
                </a:tc>
                <a:extLst>
                  <a:ext uri="{0D108BD9-81ED-4DB2-BD59-A6C34878D82A}">
                    <a16:rowId xmlns:a16="http://schemas.microsoft.com/office/drawing/2014/main" val="619207086"/>
                  </a:ext>
                </a:extLst>
              </a:tr>
            </a:tbl>
          </a:graphicData>
        </a:graphic>
      </p:graphicFrame>
    </p:spTree>
    <p:extLst>
      <p:ext uri="{BB962C8B-B14F-4D97-AF65-F5344CB8AC3E}">
        <p14:creationId xmlns:p14="http://schemas.microsoft.com/office/powerpoint/2010/main" val="3321683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9499-AD81-EBEB-D3D8-BB9E468C9215}"/>
              </a:ext>
            </a:extLst>
          </p:cNvPr>
          <p:cNvSpPr>
            <a:spLocks noGrp="1"/>
          </p:cNvSpPr>
          <p:nvPr>
            <p:ph type="ctrTitle"/>
          </p:nvPr>
        </p:nvSpPr>
        <p:spPr/>
        <p:txBody>
          <a:bodyPr/>
          <a:lstStyle/>
          <a:p>
            <a:r>
              <a:rPr lang="en-US" dirty="0"/>
              <a:t>Developing Metrics</a:t>
            </a:r>
          </a:p>
        </p:txBody>
      </p:sp>
    </p:spTree>
    <p:extLst>
      <p:ext uri="{BB962C8B-B14F-4D97-AF65-F5344CB8AC3E}">
        <p14:creationId xmlns:p14="http://schemas.microsoft.com/office/powerpoint/2010/main" val="1720217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02087-5E3C-19A4-7806-CC6741D3D3A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50C3A8-4F66-F9D2-CBB2-782EC44E7D75}"/>
              </a:ext>
            </a:extLst>
          </p:cNvPr>
          <p:cNvSpPr>
            <a:spLocks noGrp="1"/>
          </p:cNvSpPr>
          <p:nvPr>
            <p:ph type="sldNum" sz="quarter" idx="12"/>
          </p:nvPr>
        </p:nvSpPr>
        <p:spPr/>
        <p:txBody>
          <a:bodyPr/>
          <a:lstStyle/>
          <a:p>
            <a:pPr defTabSz="1371600"/>
            <a:fld id="{7B8B4CB5-6F71-40EF-BF8A-0556FABA82B2}" type="slidenum">
              <a:rPr lang="en-US">
                <a:latin typeface="Arial" panose="020B0604020202020204"/>
              </a:rPr>
              <a:pPr defTabSz="1371600"/>
              <a:t>11</a:t>
            </a:fld>
            <a:endParaRPr lang="en-US">
              <a:latin typeface="Arial" panose="020B0604020202020204"/>
            </a:endParaRPr>
          </a:p>
        </p:txBody>
      </p:sp>
      <p:sp>
        <p:nvSpPr>
          <p:cNvPr id="3" name="TextBox 2">
            <a:extLst>
              <a:ext uri="{FF2B5EF4-FFF2-40B4-BE49-F238E27FC236}">
                <a16:creationId xmlns:a16="http://schemas.microsoft.com/office/drawing/2014/main" id="{71D6131D-3B38-B51F-039F-228C1CAB353E}"/>
              </a:ext>
            </a:extLst>
          </p:cNvPr>
          <p:cNvSpPr txBox="1"/>
          <p:nvPr/>
        </p:nvSpPr>
        <p:spPr>
          <a:xfrm>
            <a:off x="3792912" y="809135"/>
            <a:ext cx="10702176" cy="1015663"/>
          </a:xfrm>
          <a:prstGeom prst="rect">
            <a:avLst/>
          </a:prstGeom>
          <a:noFill/>
        </p:spPr>
        <p:txBody>
          <a:bodyPr wrap="square" rtlCol="0">
            <a:spAutoFit/>
          </a:bodyPr>
          <a:lstStyle/>
          <a:p>
            <a:pPr algn="ctr" defTabSz="1371600"/>
            <a:r>
              <a:rPr lang="en-US" sz="6000" dirty="0">
                <a:solidFill>
                  <a:srgbClr val="094F2E"/>
                </a:solidFill>
                <a:latin typeface="Georgia" panose="02040502050405020303" pitchFamily="18" charset="0"/>
                <a:cs typeface="Times New Roman" panose="02020603050405020304" pitchFamily="18" charset="0"/>
              </a:rPr>
              <a:t>Effective metrics are…</a:t>
            </a:r>
          </a:p>
        </p:txBody>
      </p:sp>
      <p:sp>
        <p:nvSpPr>
          <p:cNvPr id="4" name="TextBox 3">
            <a:extLst>
              <a:ext uri="{FF2B5EF4-FFF2-40B4-BE49-F238E27FC236}">
                <a16:creationId xmlns:a16="http://schemas.microsoft.com/office/drawing/2014/main" id="{AAA7AE5F-6FDC-44E1-BE1E-0CEE5194F6BD}"/>
              </a:ext>
            </a:extLst>
          </p:cNvPr>
          <p:cNvSpPr txBox="1"/>
          <p:nvPr/>
        </p:nvSpPr>
        <p:spPr>
          <a:xfrm>
            <a:off x="1413715" y="4400445"/>
            <a:ext cx="4758407" cy="1255728"/>
          </a:xfrm>
          <a:prstGeom prst="rect">
            <a:avLst/>
          </a:prstGeom>
          <a:noFill/>
        </p:spPr>
        <p:txBody>
          <a:bodyPr wrap="square" rtlCol="0">
            <a:spAutoFit/>
          </a:bodyPr>
          <a:lstStyle/>
          <a:p>
            <a:pPr lvl="0" algn="ctr">
              <a:lnSpc>
                <a:spcPct val="90000"/>
              </a:lnSpc>
              <a:buClr>
                <a:srgbClr val="000000"/>
              </a:buClr>
              <a:buSzPts val="1700"/>
              <a:defRPr/>
            </a:pPr>
            <a:r>
              <a:rPr lang="en-US" sz="2800" dirty="0">
                <a:latin typeface="Arial" panose="020B0604020202020204" pitchFamily="34" charset="0"/>
                <a:cs typeface="Arial" panose="020B0604020202020204" pitchFamily="34" charset="0"/>
                <a:sym typeface="Arial"/>
              </a:rPr>
              <a:t>Does the metric tell us something </a:t>
            </a:r>
            <a:r>
              <a:rPr lang="en-US" sz="2800" b="1" dirty="0">
                <a:latin typeface="Arial" panose="020B0604020202020204" pitchFamily="34" charset="0"/>
                <a:cs typeface="Arial" panose="020B0604020202020204" pitchFamily="34" charset="0"/>
                <a:sym typeface="Arial"/>
              </a:rPr>
              <a:t>important</a:t>
            </a:r>
            <a:r>
              <a:rPr lang="en-US" sz="2800" dirty="0">
                <a:latin typeface="Arial" panose="020B0604020202020204" pitchFamily="34" charset="0"/>
                <a:cs typeface="Arial" panose="020B0604020202020204" pitchFamily="34" charset="0"/>
                <a:sym typeface="Arial"/>
              </a:rPr>
              <a:t> about the contract? </a:t>
            </a:r>
          </a:p>
        </p:txBody>
      </p:sp>
      <p:sp>
        <p:nvSpPr>
          <p:cNvPr id="6" name="TextBox 5">
            <a:extLst>
              <a:ext uri="{FF2B5EF4-FFF2-40B4-BE49-F238E27FC236}">
                <a16:creationId xmlns:a16="http://schemas.microsoft.com/office/drawing/2014/main" id="{D83980AA-8D58-B296-3165-265DCC7B74AE}"/>
              </a:ext>
            </a:extLst>
          </p:cNvPr>
          <p:cNvSpPr txBox="1"/>
          <p:nvPr/>
        </p:nvSpPr>
        <p:spPr>
          <a:xfrm>
            <a:off x="6872289" y="8086074"/>
            <a:ext cx="4758408" cy="1255728"/>
          </a:xfrm>
          <a:prstGeom prst="rect">
            <a:avLst/>
          </a:prstGeom>
          <a:noFill/>
        </p:spPr>
        <p:txBody>
          <a:bodyPr wrap="square" rtlCol="0">
            <a:spAutoFit/>
          </a:bodyPr>
          <a:lstStyle/>
          <a:p>
            <a:pPr lvl="0" algn="ctr">
              <a:lnSpc>
                <a:spcPct val="90000"/>
              </a:lnSpc>
              <a:buClr>
                <a:srgbClr val="000000"/>
              </a:buClr>
              <a:buSzPts val="1700"/>
              <a:defRPr/>
            </a:pPr>
            <a:r>
              <a:rPr lang="en-US" sz="2800" dirty="0">
                <a:latin typeface="Arial" panose="020B0604020202020204" pitchFamily="34" charset="0"/>
                <a:cs typeface="Arial" panose="020B0604020202020204" pitchFamily="34" charset="0"/>
                <a:sym typeface="Arial"/>
              </a:rPr>
              <a:t>Will you to be able to measure </a:t>
            </a:r>
            <a:r>
              <a:rPr lang="en-US" sz="2800" b="1" dirty="0">
                <a:latin typeface="Arial" panose="020B0604020202020204" pitchFamily="34" charset="0"/>
                <a:cs typeface="Arial" panose="020B0604020202020204" pitchFamily="34" charset="0"/>
                <a:sym typeface="Arial"/>
              </a:rPr>
              <a:t>changes</a:t>
            </a:r>
            <a:r>
              <a:rPr lang="en-US" sz="2800" dirty="0">
                <a:latin typeface="Arial" panose="020B0604020202020204" pitchFamily="34" charset="0"/>
                <a:cs typeface="Arial" panose="020B0604020202020204" pitchFamily="34" charset="0"/>
                <a:sym typeface="Arial"/>
              </a:rPr>
              <a:t> in this metric on a regular basis? </a:t>
            </a:r>
          </a:p>
        </p:txBody>
      </p:sp>
      <p:sp>
        <p:nvSpPr>
          <p:cNvPr id="10" name="TextBox 9">
            <a:extLst>
              <a:ext uri="{FF2B5EF4-FFF2-40B4-BE49-F238E27FC236}">
                <a16:creationId xmlns:a16="http://schemas.microsoft.com/office/drawing/2014/main" id="{6EF65143-1F38-2FA0-466E-B793E8D84C90}"/>
              </a:ext>
            </a:extLst>
          </p:cNvPr>
          <p:cNvSpPr txBox="1"/>
          <p:nvPr/>
        </p:nvSpPr>
        <p:spPr>
          <a:xfrm>
            <a:off x="2084231" y="3461389"/>
            <a:ext cx="3417375"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Relevant</a:t>
            </a:r>
          </a:p>
        </p:txBody>
      </p:sp>
      <p:sp>
        <p:nvSpPr>
          <p:cNvPr id="11" name="TextBox 10">
            <a:extLst>
              <a:ext uri="{FF2B5EF4-FFF2-40B4-BE49-F238E27FC236}">
                <a16:creationId xmlns:a16="http://schemas.microsoft.com/office/drawing/2014/main" id="{613B0A80-6BEB-9558-D3C3-FFDE5FA77B0C}"/>
              </a:ext>
            </a:extLst>
          </p:cNvPr>
          <p:cNvSpPr txBox="1"/>
          <p:nvPr/>
        </p:nvSpPr>
        <p:spPr>
          <a:xfrm>
            <a:off x="7542804" y="7110974"/>
            <a:ext cx="3417375"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Timely</a:t>
            </a:r>
          </a:p>
        </p:txBody>
      </p:sp>
      <p:sp>
        <p:nvSpPr>
          <p:cNvPr id="7" name="TextBox 6">
            <a:extLst>
              <a:ext uri="{FF2B5EF4-FFF2-40B4-BE49-F238E27FC236}">
                <a16:creationId xmlns:a16="http://schemas.microsoft.com/office/drawing/2014/main" id="{D20A32C9-DDF6-8A15-C98C-85D6C8E3AA19}"/>
              </a:ext>
            </a:extLst>
          </p:cNvPr>
          <p:cNvSpPr txBox="1"/>
          <p:nvPr/>
        </p:nvSpPr>
        <p:spPr>
          <a:xfrm>
            <a:off x="6872288" y="4400445"/>
            <a:ext cx="4758408" cy="867930"/>
          </a:xfrm>
          <a:prstGeom prst="rect">
            <a:avLst/>
          </a:prstGeom>
          <a:noFill/>
        </p:spPr>
        <p:txBody>
          <a:bodyPr wrap="square" rtlCol="0">
            <a:spAutoFit/>
          </a:bodyPr>
          <a:lstStyle/>
          <a:p>
            <a:pPr algn="ctr">
              <a:lnSpc>
                <a:spcPct val="90000"/>
              </a:lnSpc>
              <a:buClr>
                <a:srgbClr val="000000"/>
              </a:buClr>
              <a:buSzPts val="1700"/>
              <a:buFont typeface="Arial"/>
              <a:defRPr/>
            </a:pPr>
            <a:r>
              <a:rPr lang="en-US" sz="2800" dirty="0">
                <a:latin typeface="Arial" panose="020B0604020202020204" pitchFamily="34" charset="0"/>
                <a:cs typeface="Arial" panose="020B0604020202020204" pitchFamily="34" charset="0"/>
                <a:sym typeface="Arial"/>
              </a:rPr>
              <a:t>Can this data be collected from </a:t>
            </a:r>
            <a:r>
              <a:rPr lang="en-US" sz="2800" b="1" dirty="0">
                <a:latin typeface="Arial" panose="020B0604020202020204" pitchFamily="34" charset="0"/>
                <a:cs typeface="Arial" panose="020B0604020202020204" pitchFamily="34" charset="0"/>
                <a:sym typeface="Arial"/>
              </a:rPr>
              <a:t>available sources? </a:t>
            </a:r>
            <a:endParaRPr lang="en-US" sz="28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FF32C220-BB02-D26D-0DD3-886F2051DC4A}"/>
              </a:ext>
            </a:extLst>
          </p:cNvPr>
          <p:cNvSpPr txBox="1"/>
          <p:nvPr/>
        </p:nvSpPr>
        <p:spPr>
          <a:xfrm>
            <a:off x="7542804" y="3461389"/>
            <a:ext cx="3417375"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Accessible</a:t>
            </a:r>
          </a:p>
        </p:txBody>
      </p:sp>
      <p:sp>
        <p:nvSpPr>
          <p:cNvPr id="9" name="TextBox 8">
            <a:extLst>
              <a:ext uri="{FF2B5EF4-FFF2-40B4-BE49-F238E27FC236}">
                <a16:creationId xmlns:a16="http://schemas.microsoft.com/office/drawing/2014/main" id="{D2CE84E8-DCD1-60DA-4B39-041114D4EB5D}"/>
              </a:ext>
            </a:extLst>
          </p:cNvPr>
          <p:cNvSpPr txBox="1"/>
          <p:nvPr/>
        </p:nvSpPr>
        <p:spPr>
          <a:xfrm>
            <a:off x="1413715" y="8086074"/>
            <a:ext cx="4758408" cy="1311128"/>
          </a:xfrm>
          <a:prstGeom prst="rect">
            <a:avLst/>
          </a:prstGeom>
          <a:noFill/>
        </p:spPr>
        <p:txBody>
          <a:bodyPr wrap="square" rtlCol="0">
            <a:spAutoFit/>
          </a:bodyPr>
          <a:lstStyle/>
          <a:p>
            <a:pPr lvl="0" algn="ctr">
              <a:lnSpc>
                <a:spcPct val="90000"/>
              </a:lnSpc>
              <a:buClr>
                <a:srgbClr val="000000"/>
              </a:buClr>
              <a:buSzPts val="1700"/>
              <a:defRPr/>
            </a:pPr>
            <a:r>
              <a:rPr lang="en-US" sz="2800" dirty="0">
                <a:latin typeface="Arial" panose="020B0604020202020204" pitchFamily="34" charset="0"/>
                <a:cs typeface="Arial" panose="020B0604020202020204" pitchFamily="34" charset="0"/>
                <a:sym typeface="Arial"/>
              </a:rPr>
              <a:t>Is</a:t>
            </a:r>
            <a:r>
              <a:rPr lang="en-US" sz="3200" kern="0" dirty="0">
                <a:solidFill>
                  <a:srgbClr val="000000"/>
                </a:solidFill>
                <a:latin typeface="Verdana Pro Condensed" panose="020B0604020202020204" charset="0"/>
                <a:cs typeface="Arial"/>
                <a:sym typeface="Arial"/>
              </a:rPr>
              <a:t> </a:t>
            </a:r>
            <a:r>
              <a:rPr lang="en-US" sz="2800" dirty="0">
                <a:latin typeface="Arial" panose="020B0604020202020204" pitchFamily="34" charset="0"/>
                <a:cs typeface="Arial" panose="020B0604020202020204" pitchFamily="34" charset="0"/>
                <a:sym typeface="Arial"/>
              </a:rPr>
              <a:t>the metric </a:t>
            </a:r>
            <a:r>
              <a:rPr lang="en-US" sz="2800" b="1" dirty="0">
                <a:latin typeface="Arial" panose="020B0604020202020204" pitchFamily="34" charset="0"/>
                <a:cs typeface="Arial" panose="020B0604020202020204" pitchFamily="34" charset="0"/>
                <a:sym typeface="Arial"/>
              </a:rPr>
              <a:t>simple</a:t>
            </a:r>
            <a:r>
              <a:rPr lang="en-US" sz="2800" dirty="0">
                <a:latin typeface="Arial" panose="020B0604020202020204" pitchFamily="34" charset="0"/>
                <a:cs typeface="Arial" panose="020B0604020202020204" pitchFamily="34" charset="0"/>
                <a:sym typeface="Arial"/>
              </a:rPr>
              <a:t> enough to explain to a broad audience?</a:t>
            </a:r>
          </a:p>
        </p:txBody>
      </p:sp>
      <p:sp>
        <p:nvSpPr>
          <p:cNvPr id="14" name="TextBox 13">
            <a:extLst>
              <a:ext uri="{FF2B5EF4-FFF2-40B4-BE49-F238E27FC236}">
                <a16:creationId xmlns:a16="http://schemas.microsoft.com/office/drawing/2014/main" id="{459C18BE-00E1-F82A-C936-6D54FB90F93A}"/>
              </a:ext>
            </a:extLst>
          </p:cNvPr>
          <p:cNvSpPr txBox="1"/>
          <p:nvPr/>
        </p:nvSpPr>
        <p:spPr>
          <a:xfrm>
            <a:off x="1157234" y="7110973"/>
            <a:ext cx="5271368" cy="707887"/>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Easy to Understand</a:t>
            </a:r>
          </a:p>
        </p:txBody>
      </p:sp>
      <p:sp>
        <p:nvSpPr>
          <p:cNvPr id="18" name="TextBox 17">
            <a:extLst>
              <a:ext uri="{FF2B5EF4-FFF2-40B4-BE49-F238E27FC236}">
                <a16:creationId xmlns:a16="http://schemas.microsoft.com/office/drawing/2014/main" id="{34F0677E-F1B0-DE22-302D-3719C193009B}"/>
              </a:ext>
            </a:extLst>
          </p:cNvPr>
          <p:cNvSpPr txBox="1"/>
          <p:nvPr/>
        </p:nvSpPr>
        <p:spPr>
          <a:xfrm>
            <a:off x="12922565" y="3541867"/>
            <a:ext cx="4724559" cy="5736422"/>
          </a:xfrm>
          <a:prstGeom prst="roundRect">
            <a:avLst/>
          </a:prstGeom>
          <a:noFill/>
          <a:ln>
            <a:solidFill>
              <a:schemeClr val="accent4">
                <a:lumMod val="50000"/>
              </a:schemeClr>
            </a:solidFill>
          </a:ln>
        </p:spPr>
        <p:txBody>
          <a:bodyPr wrap="square" lIns="274320" tIns="137160" rIns="274320" bIns="274320" anchor="ctr">
            <a:spAutoFit/>
          </a:bodyPr>
          <a:lstStyle/>
          <a:p>
            <a:pPr defTabSz="1371600" fontAlgn="base">
              <a:lnSpc>
                <a:spcPct val="150000"/>
              </a:lnSpc>
            </a:pPr>
            <a:r>
              <a:rPr lang="en-US" sz="2700" i="1" dirty="0">
                <a:latin typeface="Arial" panose="020B0604020202020204" pitchFamily="34" charset="0"/>
                <a:cs typeface="Arial" panose="020B0604020202020204" pitchFamily="34" charset="0"/>
              </a:rPr>
              <a:t>Choose practical metrics that are tied to your contract goals.</a:t>
            </a:r>
          </a:p>
          <a:p>
            <a:pPr defTabSz="1371600" fontAlgn="base">
              <a:lnSpc>
                <a:spcPct val="150000"/>
              </a:lnSpc>
            </a:pPr>
            <a:endParaRPr lang="en-US" sz="2700" i="1" dirty="0">
              <a:latin typeface="Arial" panose="020B0604020202020204" pitchFamily="34" charset="0"/>
              <a:cs typeface="Arial" panose="020B0604020202020204" pitchFamily="34" charset="0"/>
            </a:endParaRPr>
          </a:p>
          <a:p>
            <a:pPr defTabSz="1371600" fontAlgn="base">
              <a:lnSpc>
                <a:spcPct val="150000"/>
              </a:lnSpc>
            </a:pPr>
            <a:r>
              <a:rPr lang="en-US" sz="2700" i="1" dirty="0">
                <a:latin typeface="Arial" panose="020B0604020202020204" pitchFamily="34" charset="0"/>
                <a:cs typeface="Arial" panose="020B0604020202020204" pitchFamily="34" charset="0"/>
              </a:rPr>
              <a:t>If you can’t track it, collect data on it, or explain it…</a:t>
            </a:r>
          </a:p>
          <a:p>
            <a:pPr defTabSz="1371600" fontAlgn="base">
              <a:lnSpc>
                <a:spcPct val="150000"/>
              </a:lnSpc>
            </a:pPr>
            <a:r>
              <a:rPr lang="en-US" sz="2700" i="1" dirty="0">
                <a:latin typeface="Arial" panose="020B0604020202020204" pitchFamily="34" charset="0"/>
                <a:cs typeface="Arial" panose="020B0604020202020204" pitchFamily="34" charset="0"/>
              </a:rPr>
              <a:t>it’s not a quality metric! ​</a:t>
            </a:r>
          </a:p>
        </p:txBody>
      </p:sp>
      <p:pic>
        <p:nvPicPr>
          <p:cNvPr id="21" name="Graphic 20">
            <a:extLst>
              <a:ext uri="{FF2B5EF4-FFF2-40B4-BE49-F238E27FC236}">
                <a16:creationId xmlns:a16="http://schemas.microsoft.com/office/drawing/2014/main" id="{002C49B1-465B-9B19-DCD5-9DA43E6872C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5762" y="5887343"/>
            <a:ext cx="1094313" cy="1094313"/>
          </a:xfrm>
          <a:prstGeom prst="rect">
            <a:avLst/>
          </a:prstGeom>
        </p:spPr>
      </p:pic>
      <p:pic>
        <p:nvPicPr>
          <p:cNvPr id="22" name="Graphic 21">
            <a:extLst>
              <a:ext uri="{FF2B5EF4-FFF2-40B4-BE49-F238E27FC236}">
                <a16:creationId xmlns:a16="http://schemas.microsoft.com/office/drawing/2014/main" id="{A45E43E9-7EDA-AA0A-0877-431B43E885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675419" y="2389723"/>
            <a:ext cx="1152144" cy="1152144"/>
          </a:xfrm>
          <a:prstGeom prst="rect">
            <a:avLst/>
          </a:prstGeom>
        </p:spPr>
      </p:pic>
      <p:pic>
        <p:nvPicPr>
          <p:cNvPr id="23" name="Graphic 22">
            <a:extLst>
              <a:ext uri="{FF2B5EF4-FFF2-40B4-BE49-F238E27FC236}">
                <a16:creationId xmlns:a16="http://schemas.microsoft.com/office/drawing/2014/main" id="{8A0C29B0-5B1A-49DD-948F-E295141F23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35083" y="2312093"/>
            <a:ext cx="1115670" cy="1115670"/>
          </a:xfrm>
          <a:prstGeom prst="rect">
            <a:avLst/>
          </a:prstGeom>
        </p:spPr>
      </p:pic>
      <p:pic>
        <p:nvPicPr>
          <p:cNvPr id="24" name="Graphic 23">
            <a:extLst>
              <a:ext uri="{FF2B5EF4-FFF2-40B4-BE49-F238E27FC236}">
                <a16:creationId xmlns:a16="http://schemas.microsoft.com/office/drawing/2014/main" id="{8D2B814C-629F-56D2-47CF-C78E518C4C7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675419" y="5805866"/>
            <a:ext cx="1152144" cy="1152144"/>
          </a:xfrm>
          <a:prstGeom prst="rect">
            <a:avLst/>
          </a:prstGeom>
        </p:spPr>
      </p:pic>
      <p:sp>
        <p:nvSpPr>
          <p:cNvPr id="5" name="TextBox 4">
            <a:extLst>
              <a:ext uri="{FF2B5EF4-FFF2-40B4-BE49-F238E27FC236}">
                <a16:creationId xmlns:a16="http://schemas.microsoft.com/office/drawing/2014/main" id="{6B2921EC-F06E-E182-D4C9-48D7EF744655}"/>
              </a:ext>
            </a:extLst>
          </p:cNvPr>
          <p:cNvSpPr txBox="1"/>
          <p:nvPr/>
        </p:nvSpPr>
        <p:spPr>
          <a:xfrm>
            <a:off x="13415713" y="2774511"/>
            <a:ext cx="3286375" cy="584775"/>
          </a:xfrm>
          <a:prstGeom prst="rect">
            <a:avLst/>
          </a:prstGeom>
          <a:noFill/>
        </p:spPr>
        <p:txBody>
          <a:bodyPr wrap="square" rtlCol="0">
            <a:spAutoFit/>
          </a:bodyPr>
          <a:lstStyle/>
          <a:p>
            <a:pPr defTabSz="1371600"/>
            <a:r>
              <a:rPr lang="en-US" sz="3200" b="1" i="1" dirty="0">
                <a:solidFill>
                  <a:srgbClr val="D1DAD4">
                    <a:lumMod val="50000"/>
                  </a:srgbClr>
                </a:solidFill>
                <a:latin typeface="Arial" panose="020B0604020202020204" pitchFamily="34" charset="0"/>
                <a:cs typeface="Arial" panose="020B0604020202020204" pitchFamily="34" charset="0"/>
              </a:rPr>
              <a:t>Above all…</a:t>
            </a:r>
          </a:p>
        </p:txBody>
      </p:sp>
    </p:spTree>
    <p:extLst>
      <p:ext uri="{BB962C8B-B14F-4D97-AF65-F5344CB8AC3E}">
        <p14:creationId xmlns:p14="http://schemas.microsoft.com/office/powerpoint/2010/main" val="42222163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AD277-E026-761F-A438-4C6746A5690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193B420-37A9-9230-6677-308ED5FE34F9}"/>
              </a:ext>
            </a:extLst>
          </p:cNvPr>
          <p:cNvSpPr>
            <a:spLocks noGrp="1"/>
          </p:cNvSpPr>
          <p:nvPr>
            <p:ph type="title"/>
          </p:nvPr>
        </p:nvSpPr>
        <p:spPr/>
        <p:txBody>
          <a:bodyPr/>
          <a:lstStyle/>
          <a:p>
            <a:r>
              <a:rPr lang="en-US" dirty="0"/>
              <a:t>Balance outputs and outcomes</a:t>
            </a:r>
          </a:p>
        </p:txBody>
      </p:sp>
      <p:sp>
        <p:nvSpPr>
          <p:cNvPr id="4" name="TextBox 3">
            <a:extLst>
              <a:ext uri="{FF2B5EF4-FFF2-40B4-BE49-F238E27FC236}">
                <a16:creationId xmlns:a16="http://schemas.microsoft.com/office/drawing/2014/main" id="{1F0698DF-C03A-66B3-2EAC-96DCDEEF6AF3}"/>
              </a:ext>
            </a:extLst>
          </p:cNvPr>
          <p:cNvSpPr txBox="1"/>
          <p:nvPr/>
        </p:nvSpPr>
        <p:spPr>
          <a:xfrm>
            <a:off x="586854" y="4874113"/>
            <a:ext cx="7642747" cy="3755071"/>
          </a:xfrm>
          <a:prstGeom prst="roundRect">
            <a:avLst/>
          </a:prstGeom>
          <a:noFill/>
          <a:ln>
            <a:solidFill>
              <a:schemeClr val="accent4">
                <a:lumMod val="50000"/>
              </a:schemeClr>
            </a:solidFill>
          </a:ln>
        </p:spPr>
        <p:txBody>
          <a:bodyPr wrap="square" lIns="274320" tIns="137160" rIns="274320" bIns="274320" anchor="ctr">
            <a:spAutoFit/>
          </a:bodyPr>
          <a:lstStyle/>
          <a:p>
            <a:pPr>
              <a:lnSpc>
                <a:spcPct val="150000"/>
              </a:lnSpc>
            </a:pPr>
            <a:r>
              <a:rPr lang="en-US" sz="3600" dirty="0">
                <a:solidFill>
                  <a:schemeClr val="tx2"/>
                </a:solidFill>
              </a:rPr>
              <a:t>Outputs</a:t>
            </a:r>
            <a:endParaRPr lang="en-US" sz="2800" dirty="0">
              <a:solidFill>
                <a:schemeClr val="tx2"/>
              </a:solidFill>
            </a:endParaRPr>
          </a:p>
          <a:p>
            <a:pPr marL="457200" indent="-457200" fontAlgn="base">
              <a:lnSpc>
                <a:spcPct val="150000"/>
              </a:lnSpc>
              <a:buFont typeface="Arial" panose="020B0604020202020204" pitchFamily="34" charset="0"/>
              <a:buChar char="•"/>
            </a:pPr>
            <a:r>
              <a:rPr lang="en-US" sz="2400" dirty="0"/>
              <a:t>Measure </a:t>
            </a:r>
            <a:r>
              <a:rPr lang="en-US" sz="2400" b="1" dirty="0"/>
              <a:t>actions or items delivered</a:t>
            </a:r>
            <a:r>
              <a:rPr lang="en-US" sz="2400" dirty="0"/>
              <a:t> by the vendor that contribute to an outcome</a:t>
            </a:r>
          </a:p>
          <a:p>
            <a:pPr marL="457200" indent="-457200" fontAlgn="base">
              <a:lnSpc>
                <a:spcPct val="150000"/>
              </a:lnSpc>
              <a:buFont typeface="Arial" panose="020B0604020202020204" pitchFamily="34" charset="0"/>
              <a:buChar char="•"/>
            </a:pPr>
            <a:r>
              <a:rPr lang="en-US" sz="2400" dirty="0"/>
              <a:t>Assess quantity, timeliness, &amp; cost of services</a:t>
            </a:r>
          </a:p>
          <a:p>
            <a:pPr marL="457200" indent="-457200" fontAlgn="base">
              <a:lnSpc>
                <a:spcPct val="150000"/>
              </a:lnSpc>
              <a:buFont typeface="Arial" panose="020B0604020202020204" pitchFamily="34" charset="0"/>
              <a:buChar char="•"/>
            </a:pPr>
            <a:r>
              <a:rPr lang="en-US" sz="2400" dirty="0"/>
              <a:t>Often available in the </a:t>
            </a:r>
            <a:r>
              <a:rPr lang="en-US" sz="2400" b="1" dirty="0"/>
              <a:t>short term</a:t>
            </a:r>
          </a:p>
        </p:txBody>
      </p:sp>
      <p:sp>
        <p:nvSpPr>
          <p:cNvPr id="2" name="TextBox 1">
            <a:extLst>
              <a:ext uri="{FF2B5EF4-FFF2-40B4-BE49-F238E27FC236}">
                <a16:creationId xmlns:a16="http://schemas.microsoft.com/office/drawing/2014/main" id="{636467B4-C9B9-9390-CC64-BB2D8FE22A2F}"/>
              </a:ext>
            </a:extLst>
          </p:cNvPr>
          <p:cNvSpPr txBox="1"/>
          <p:nvPr/>
        </p:nvSpPr>
        <p:spPr>
          <a:xfrm>
            <a:off x="8461583" y="4874113"/>
            <a:ext cx="9239563" cy="3755071"/>
          </a:xfrm>
          <a:prstGeom prst="roundRect">
            <a:avLst/>
          </a:prstGeom>
          <a:noFill/>
          <a:ln>
            <a:solidFill>
              <a:schemeClr val="accent4">
                <a:lumMod val="50000"/>
              </a:schemeClr>
            </a:solidFill>
          </a:ln>
        </p:spPr>
        <p:txBody>
          <a:bodyPr wrap="square" lIns="274320" tIns="137160" rIns="274320" bIns="274320" anchor="ctr">
            <a:spAutoFit/>
          </a:bodyPr>
          <a:lstStyle/>
          <a:p>
            <a:pPr>
              <a:lnSpc>
                <a:spcPct val="150000"/>
              </a:lnSpc>
            </a:pPr>
            <a:r>
              <a:rPr lang="en-US" sz="3600" dirty="0">
                <a:solidFill>
                  <a:schemeClr val="tx2"/>
                </a:solidFill>
              </a:rPr>
              <a:t>Outcomes</a:t>
            </a:r>
            <a:endParaRPr lang="en-US" sz="2800" dirty="0">
              <a:solidFill>
                <a:schemeClr val="tx2"/>
              </a:solidFill>
            </a:endParaRPr>
          </a:p>
          <a:p>
            <a:pPr marL="457200" indent="-457200" fontAlgn="base">
              <a:lnSpc>
                <a:spcPct val="150000"/>
              </a:lnSpc>
              <a:buFont typeface="Arial" panose="020B0604020202020204" pitchFamily="34" charset="0"/>
              <a:buChar char="•"/>
            </a:pPr>
            <a:r>
              <a:rPr lang="en-US" sz="2400" dirty="0"/>
              <a:t>Measure intended </a:t>
            </a:r>
            <a:r>
              <a:rPr lang="en-US" sz="2400" b="1" dirty="0"/>
              <a:t>results and added value </a:t>
            </a:r>
            <a:r>
              <a:rPr lang="en-US" sz="2400" dirty="0"/>
              <a:t>for residents </a:t>
            </a:r>
          </a:p>
          <a:p>
            <a:pPr marL="457200" indent="-457200" fontAlgn="base">
              <a:lnSpc>
                <a:spcPct val="150000"/>
              </a:lnSpc>
              <a:buFont typeface="Arial" panose="020B0604020202020204" pitchFamily="34" charset="0"/>
              <a:buChar char="•"/>
            </a:pPr>
            <a:r>
              <a:rPr lang="en-US" sz="2400" dirty="0"/>
              <a:t>Support understanding of </a:t>
            </a:r>
            <a:r>
              <a:rPr lang="en-US" sz="2400" b="1" dirty="0"/>
              <a:t>impact and quality of services</a:t>
            </a:r>
          </a:p>
          <a:p>
            <a:pPr marL="457200" indent="-457200" fontAlgn="base">
              <a:lnSpc>
                <a:spcPct val="150000"/>
              </a:lnSpc>
              <a:buFont typeface="Arial" panose="020B0604020202020204" pitchFamily="34" charset="0"/>
              <a:buChar char="•"/>
            </a:pPr>
            <a:r>
              <a:rPr lang="en-US" sz="2400" dirty="0"/>
              <a:t>Available only in the </a:t>
            </a:r>
            <a:r>
              <a:rPr lang="en-US" sz="2400" b="1" dirty="0"/>
              <a:t>long term </a:t>
            </a:r>
            <a:r>
              <a:rPr lang="en-US" sz="2400" dirty="0"/>
              <a:t>and may be challenging to collect data on</a:t>
            </a:r>
          </a:p>
        </p:txBody>
      </p:sp>
      <p:pic>
        <p:nvPicPr>
          <p:cNvPr id="6" name="Graphic 5" descr="Grining and sweating face outline with solid fill">
            <a:extLst>
              <a:ext uri="{FF2B5EF4-FFF2-40B4-BE49-F238E27FC236}">
                <a16:creationId xmlns:a16="http://schemas.microsoft.com/office/drawing/2014/main" id="{272E0FAD-8930-2574-F8DB-4DB13683A29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010647" y="2343457"/>
            <a:ext cx="2135167" cy="2148942"/>
          </a:xfrm>
          <a:prstGeom prst="rect">
            <a:avLst/>
          </a:prstGeom>
        </p:spPr>
      </p:pic>
      <p:pic>
        <p:nvPicPr>
          <p:cNvPr id="8" name="Graphic 7" descr="Cake outline">
            <a:extLst>
              <a:ext uri="{FF2B5EF4-FFF2-40B4-BE49-F238E27FC236}">
                <a16:creationId xmlns:a16="http://schemas.microsoft.com/office/drawing/2014/main" id="{374D0AF3-6CDE-32FE-BF1D-EA179451363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094045" y="1985300"/>
            <a:ext cx="2534651" cy="2507099"/>
          </a:xfrm>
          <a:prstGeom prst="rect">
            <a:avLst/>
          </a:prstGeom>
        </p:spPr>
      </p:pic>
    </p:spTree>
    <p:extLst>
      <p:ext uri="{BB962C8B-B14F-4D97-AF65-F5344CB8AC3E}">
        <p14:creationId xmlns:p14="http://schemas.microsoft.com/office/powerpoint/2010/main" val="13128233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D411F-D175-424B-47D7-15C9260961D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0F472AD-C80F-EBD9-5363-024BFA49DC9B}"/>
              </a:ext>
            </a:extLst>
          </p:cNvPr>
          <p:cNvSpPr>
            <a:spLocks noGrp="1"/>
          </p:cNvSpPr>
          <p:nvPr>
            <p:ph type="title"/>
          </p:nvPr>
        </p:nvSpPr>
        <p:spPr/>
        <p:txBody>
          <a:bodyPr/>
          <a:lstStyle/>
          <a:p>
            <a:r>
              <a:rPr lang="en-US" dirty="0"/>
              <a:t>Example Performance Metrics</a:t>
            </a:r>
          </a:p>
        </p:txBody>
      </p:sp>
      <p:sp>
        <p:nvSpPr>
          <p:cNvPr id="4" name="TextBox 3">
            <a:extLst>
              <a:ext uri="{FF2B5EF4-FFF2-40B4-BE49-F238E27FC236}">
                <a16:creationId xmlns:a16="http://schemas.microsoft.com/office/drawing/2014/main" id="{3AD25CA5-95BD-C2C6-D904-71F3DEC18DCA}"/>
              </a:ext>
            </a:extLst>
          </p:cNvPr>
          <p:cNvSpPr txBox="1"/>
          <p:nvPr/>
        </p:nvSpPr>
        <p:spPr>
          <a:xfrm>
            <a:off x="1444190" y="2632867"/>
            <a:ext cx="9911088" cy="2184925"/>
          </a:xfrm>
          <a:prstGeom prst="roundRect">
            <a:avLst/>
          </a:prstGeom>
          <a:noFill/>
          <a:ln>
            <a:solidFill>
              <a:schemeClr val="accent4">
                <a:lumMod val="50000"/>
              </a:schemeClr>
            </a:solidFill>
          </a:ln>
        </p:spPr>
        <p:txBody>
          <a:bodyPr wrap="square" lIns="274320" tIns="137160" rIns="274320" bIns="274320" anchor="ctr">
            <a:spAutoFit/>
          </a:bodyPr>
          <a:lstStyle/>
          <a:p>
            <a:pPr>
              <a:lnSpc>
                <a:spcPct val="150000"/>
              </a:lnSpc>
            </a:pPr>
            <a:r>
              <a:rPr lang="en-US" sz="3600" dirty="0">
                <a:solidFill>
                  <a:schemeClr val="tx2"/>
                </a:solidFill>
              </a:rPr>
              <a:t>What performance metrics would you include in a janitorial services contract?</a:t>
            </a:r>
            <a:endParaRPr lang="en-US" sz="2800" dirty="0">
              <a:solidFill>
                <a:schemeClr val="tx2"/>
              </a:solidFill>
            </a:endParaRPr>
          </a:p>
        </p:txBody>
      </p:sp>
      <p:graphicFrame>
        <p:nvGraphicFramePr>
          <p:cNvPr id="5" name="Table 2">
            <a:extLst>
              <a:ext uri="{FF2B5EF4-FFF2-40B4-BE49-F238E27FC236}">
                <a16:creationId xmlns:a16="http://schemas.microsoft.com/office/drawing/2014/main" id="{C12CF431-4961-2941-4A95-F2E7269C0B70}"/>
              </a:ext>
            </a:extLst>
          </p:cNvPr>
          <p:cNvGraphicFramePr>
            <a:graphicFrameLocks noGrp="1"/>
          </p:cNvGraphicFramePr>
          <p:nvPr>
            <p:extLst>
              <p:ext uri="{D42A27DB-BD31-4B8C-83A1-F6EECF244321}">
                <p14:modId xmlns:p14="http://schemas.microsoft.com/office/powerpoint/2010/main" val="2458205253"/>
              </p:ext>
            </p:extLst>
          </p:nvPr>
        </p:nvGraphicFramePr>
        <p:xfrm>
          <a:off x="1444190" y="5813524"/>
          <a:ext cx="15399619" cy="2621280"/>
        </p:xfrm>
        <a:graphic>
          <a:graphicData uri="http://schemas.openxmlformats.org/drawingml/2006/table">
            <a:tbl>
              <a:tblPr firstRow="1" bandRow="1">
                <a:tableStyleId>{3B4B98B0-60AC-42C2-AFA5-B58CD77FA1E5}</a:tableStyleId>
              </a:tblPr>
              <a:tblGrid>
                <a:gridCol w="3640410">
                  <a:extLst>
                    <a:ext uri="{9D8B030D-6E8A-4147-A177-3AD203B41FA5}">
                      <a16:colId xmlns:a16="http://schemas.microsoft.com/office/drawing/2014/main" val="2616871392"/>
                    </a:ext>
                  </a:extLst>
                </a:gridCol>
                <a:gridCol w="4796379">
                  <a:extLst>
                    <a:ext uri="{9D8B030D-6E8A-4147-A177-3AD203B41FA5}">
                      <a16:colId xmlns:a16="http://schemas.microsoft.com/office/drawing/2014/main" val="2936236920"/>
                    </a:ext>
                  </a:extLst>
                </a:gridCol>
                <a:gridCol w="6962830">
                  <a:extLst>
                    <a:ext uri="{9D8B030D-6E8A-4147-A177-3AD203B41FA5}">
                      <a16:colId xmlns:a16="http://schemas.microsoft.com/office/drawing/2014/main" val="1429631929"/>
                    </a:ext>
                  </a:extLst>
                </a:gridCol>
              </a:tblGrid>
              <a:tr h="628966">
                <a:tc>
                  <a:txBody>
                    <a:bodyPr/>
                    <a:lstStyle/>
                    <a:p>
                      <a:r>
                        <a:rPr lang="en-US" sz="3200" b="1" kern="1200" dirty="0">
                          <a:solidFill>
                            <a:srgbClr val="084F2E"/>
                          </a:solidFill>
                          <a:latin typeface="Arial" panose="020B0604020202020204" pitchFamily="34" charset="0"/>
                          <a:ea typeface="+mn-ea"/>
                          <a:cs typeface="Arial" panose="020B0604020202020204" pitchFamily="34" charset="0"/>
                        </a:rPr>
                        <a:t>SERVICE</a:t>
                      </a:r>
                    </a:p>
                  </a:txBody>
                  <a:tcPr marL="182880" marR="182880" marT="91440" marB="9144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200" b="1" kern="1200" dirty="0">
                          <a:solidFill>
                            <a:srgbClr val="084F2E"/>
                          </a:solidFill>
                          <a:latin typeface="Arial" panose="020B0604020202020204" pitchFamily="34" charset="0"/>
                          <a:ea typeface="+mn-ea"/>
                          <a:cs typeface="Arial" panose="020B0604020202020204" pitchFamily="34" charset="0"/>
                        </a:rPr>
                        <a:t>OUTPUT</a:t>
                      </a:r>
                    </a:p>
                  </a:txBody>
                  <a:tcPr marL="182880" marR="182880" marT="91440" marB="91440">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200" b="1" kern="1200" dirty="0">
                          <a:solidFill>
                            <a:srgbClr val="084F2E"/>
                          </a:solidFill>
                          <a:latin typeface="Arial" panose="020B0604020202020204" pitchFamily="34" charset="0"/>
                          <a:ea typeface="+mn-ea"/>
                          <a:cs typeface="Arial" panose="020B0604020202020204" pitchFamily="34" charset="0"/>
                        </a:rPr>
                        <a:t>OUTCOME</a:t>
                      </a:r>
                    </a:p>
                  </a:txBody>
                  <a:tcPr marL="182880" marR="182880" marT="91440" marB="9144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32216465"/>
                  </a:ext>
                </a:extLst>
              </a:tr>
              <a:tr h="1845083">
                <a:tc>
                  <a:txBody>
                    <a:bodyPr/>
                    <a:lstStyle/>
                    <a:p>
                      <a:pPr marL="0" algn="l" defTabSz="914400" rtl="0" eaLnBrk="1" latinLnBrk="0" hangingPunct="1"/>
                      <a:r>
                        <a:rPr lang="en-US" sz="3200" b="1" kern="1200" dirty="0">
                          <a:solidFill>
                            <a:srgbClr val="084F2E"/>
                          </a:solidFill>
                          <a:latin typeface="Arial" panose="020B0604020202020204" pitchFamily="34" charset="0"/>
                          <a:ea typeface="+mn-ea"/>
                          <a:cs typeface="Arial" panose="020B0604020202020204" pitchFamily="34" charset="0"/>
                        </a:rPr>
                        <a:t>Janitorial Services</a:t>
                      </a:r>
                    </a:p>
                  </a:txBody>
                  <a:tcPr marL="182880" marR="182880" marT="91440" marB="9144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427673" lvl="0" indent="-427673" algn="l" defTabSz="1828755" rtl="0" eaLnBrk="1" latinLnBrk="0" hangingPunct="1">
                        <a:lnSpc>
                          <a:spcPct val="150000"/>
                        </a:lnSpc>
                        <a:buClr>
                          <a:srgbClr val="000000"/>
                        </a:buClr>
                        <a:buFont typeface="Arial,Sans-Serif" panose="020B0604020202020204" pitchFamily="34" charset="0"/>
                        <a:buChar char="•"/>
                        <a:defRPr/>
                      </a:pPr>
                      <a:r>
                        <a:rPr lang="en-US" sz="2800" b="0" kern="1200" cap="none" spc="0" noProof="0" dirty="0">
                          <a:solidFill>
                            <a:schemeClr val="tx1"/>
                          </a:solidFill>
                          <a:latin typeface="Arial" panose="020B0604020202020204" pitchFamily="34" charset="0"/>
                          <a:ea typeface="+mn-ea"/>
                          <a:cs typeface="Arial" panose="020B0604020202020204" pitchFamily="34" charset="0"/>
                        </a:rPr>
                        <a:t># of square ft. cleaned</a:t>
                      </a:r>
                    </a:p>
                    <a:p>
                      <a:pPr marL="427673" lvl="0" indent="-427673" algn="l" defTabSz="1828755" rtl="0" eaLnBrk="1" latinLnBrk="0" hangingPunct="1">
                        <a:lnSpc>
                          <a:spcPct val="150000"/>
                        </a:lnSpc>
                        <a:buClr>
                          <a:srgbClr val="000000"/>
                        </a:buClr>
                        <a:buFont typeface="Arial,Sans-Serif" panose="020B0604020202020204" pitchFamily="34" charset="0"/>
                        <a:buChar char="•"/>
                        <a:defRPr/>
                      </a:pPr>
                      <a:r>
                        <a:rPr lang="en-US" sz="2800" b="0" kern="1200" cap="none" spc="0" noProof="0" dirty="0">
                          <a:solidFill>
                            <a:schemeClr val="tx1"/>
                          </a:solidFill>
                          <a:latin typeface="Arial" panose="020B0604020202020204" pitchFamily="34" charset="0"/>
                          <a:ea typeface="+mn-ea"/>
                          <a:cs typeface="Arial" panose="020B0604020202020204" pitchFamily="34" charset="0"/>
                        </a:rPr>
                        <a:t>…what else?</a:t>
                      </a:r>
                      <a:endParaRPr lang="en-US" sz="2800" b="0" kern="1200" cap="none" spc="0" dirty="0">
                        <a:solidFill>
                          <a:schemeClr val="tx1"/>
                        </a:solidFill>
                        <a:latin typeface="Arial" panose="020B0604020202020204" pitchFamily="34" charset="0"/>
                        <a:ea typeface="+mn-ea"/>
                        <a:cs typeface="Arial" panose="020B0604020202020204" pitchFamily="34" charset="0"/>
                      </a:endParaRPr>
                    </a:p>
                  </a:txBody>
                  <a:tcPr marL="182880" marR="182880" marT="91440" marB="91440">
                    <a:lnB w="12700" cap="flat" cmpd="sng" algn="ctr">
                      <a:solidFill>
                        <a:schemeClr val="tx1"/>
                      </a:solidFill>
                      <a:prstDash val="solid"/>
                      <a:round/>
                      <a:headEnd type="none" w="med" len="med"/>
                      <a:tailEnd type="none" w="med" len="med"/>
                    </a:lnB>
                  </a:tcPr>
                </a:tc>
                <a:tc>
                  <a:txBody>
                    <a:bodyPr/>
                    <a:lstStyle/>
                    <a:p>
                      <a:pPr marL="427673" lvl="0" indent="-427673" algn="l" defTabSz="1828755" rtl="0" eaLnBrk="1" latinLnBrk="0" hangingPunct="1">
                        <a:lnSpc>
                          <a:spcPct val="150000"/>
                        </a:lnSpc>
                        <a:buClr>
                          <a:srgbClr val="000000"/>
                        </a:buClr>
                        <a:buFont typeface="Arial,Sans-Serif" panose="020B0604020202020204" pitchFamily="34" charset="0"/>
                        <a:buChar char="•"/>
                        <a:defRPr/>
                      </a:pPr>
                      <a:r>
                        <a:rPr lang="en-US" sz="2800" b="0" kern="1200" cap="none" spc="0" noProof="0" dirty="0">
                          <a:solidFill>
                            <a:schemeClr val="tx1"/>
                          </a:solidFill>
                          <a:latin typeface="Arial" panose="020B0604020202020204" pitchFamily="34" charset="0"/>
                          <a:ea typeface="+mn-ea"/>
                          <a:cs typeface="Arial" panose="020B0604020202020204" pitchFamily="34" charset="0"/>
                        </a:rPr>
                        <a:t>% increase in visitor satisfaction </a:t>
                      </a:r>
                    </a:p>
                    <a:p>
                      <a:pPr marL="427673" lvl="0" indent="-427673" algn="l" defTabSz="1828755" rtl="0" eaLnBrk="1" latinLnBrk="0" hangingPunct="1">
                        <a:lnSpc>
                          <a:spcPct val="150000"/>
                        </a:lnSpc>
                        <a:buClr>
                          <a:srgbClr val="000000"/>
                        </a:buClr>
                        <a:buFont typeface="Arial,Sans-Serif" panose="020B0604020202020204" pitchFamily="34" charset="0"/>
                        <a:buChar char="•"/>
                        <a:defRPr/>
                      </a:pPr>
                      <a:r>
                        <a:rPr lang="en-US" sz="2800" b="0" kern="1200" cap="none" spc="0" noProof="0" dirty="0">
                          <a:solidFill>
                            <a:schemeClr val="tx1"/>
                          </a:solidFill>
                          <a:latin typeface="Arial" panose="020B0604020202020204" pitchFamily="34" charset="0"/>
                          <a:ea typeface="+mn-ea"/>
                          <a:cs typeface="Arial" panose="020B0604020202020204" pitchFamily="34" charset="0"/>
                        </a:rPr>
                        <a:t>…what else?</a:t>
                      </a:r>
                      <a:endParaRPr lang="en-US" sz="2800" b="0" kern="1200" cap="none" spc="0" dirty="0">
                        <a:solidFill>
                          <a:schemeClr val="tx1"/>
                        </a:solidFill>
                        <a:latin typeface="Arial" panose="020B0604020202020204" pitchFamily="34" charset="0"/>
                        <a:ea typeface="+mn-ea"/>
                        <a:cs typeface="Arial" panose="020B0604020202020204" pitchFamily="34" charset="0"/>
                      </a:endParaRPr>
                    </a:p>
                    <a:p>
                      <a:pPr marL="285750" lvl="0" indent="-285750">
                        <a:buClr>
                          <a:srgbClr val="000000"/>
                        </a:buClr>
                        <a:buFont typeface="Arial,Sans-Serif"/>
                        <a:buChar char="•"/>
                      </a:pPr>
                      <a:endParaRPr lang="en-US" sz="3200" b="0" i="0" u="none" strike="noStrike" noProof="0" dirty="0">
                        <a:solidFill>
                          <a:srgbClr val="000000"/>
                        </a:solidFill>
                        <a:latin typeface="Georgia"/>
                      </a:endParaRPr>
                    </a:p>
                  </a:txBody>
                  <a:tcPr marL="182880" marR="182880" marT="91440" marB="9144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61199164"/>
                  </a:ext>
                </a:extLst>
              </a:tr>
            </a:tbl>
          </a:graphicData>
        </a:graphic>
      </p:graphicFrame>
      <p:pic>
        <p:nvPicPr>
          <p:cNvPr id="6" name="Picture 5">
            <a:extLst>
              <a:ext uri="{FF2B5EF4-FFF2-40B4-BE49-F238E27FC236}">
                <a16:creationId xmlns:a16="http://schemas.microsoft.com/office/drawing/2014/main" id="{39B996E8-1692-F283-194F-8C194B376CE3}"/>
              </a:ext>
            </a:extLst>
          </p:cNvPr>
          <p:cNvPicPr>
            <a:picLocks noChangeAspect="1"/>
          </p:cNvPicPr>
          <p:nvPr/>
        </p:nvPicPr>
        <p:blipFill>
          <a:blip r:embed="rId3">
            <a:extLst>
              <a:ext uri="{28A0092B-C50C-407E-A947-70E740481C1C}">
                <a14:useLocalDpi xmlns:a14="http://schemas.microsoft.com/office/drawing/2010/main" val="0"/>
              </a:ext>
            </a:extLst>
          </a:blip>
          <a:srcRect l="8220" t="17634" r="13129" b="15800"/>
          <a:stretch>
            <a:fillRect/>
          </a:stretch>
        </p:blipFill>
        <p:spPr>
          <a:xfrm>
            <a:off x="12584481" y="2444969"/>
            <a:ext cx="4793556" cy="4057014"/>
          </a:xfrm>
          <a:prstGeom prst="rect">
            <a:avLst/>
          </a:prstGeom>
        </p:spPr>
      </p:pic>
    </p:spTree>
    <p:extLst>
      <p:ext uri="{BB962C8B-B14F-4D97-AF65-F5344CB8AC3E}">
        <p14:creationId xmlns:p14="http://schemas.microsoft.com/office/powerpoint/2010/main" val="2605788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C8D04-A03B-0723-F87E-7261E48349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1469C7-CBED-1ACE-BEE5-0BC88504CF5F}"/>
              </a:ext>
            </a:extLst>
          </p:cNvPr>
          <p:cNvSpPr>
            <a:spLocks noGrp="1"/>
          </p:cNvSpPr>
          <p:nvPr>
            <p:ph type="ctrTitle"/>
          </p:nvPr>
        </p:nvSpPr>
        <p:spPr>
          <a:xfrm>
            <a:off x="2117678" y="4280297"/>
            <a:ext cx="14325600" cy="1726406"/>
          </a:xfrm>
        </p:spPr>
        <p:txBody>
          <a:bodyPr/>
          <a:lstStyle/>
          <a:p>
            <a:r>
              <a:rPr lang="en-US" sz="6600" dirty="0"/>
              <a:t>What output and outcome metrics would you suggest for the Cloud City contract?</a:t>
            </a:r>
          </a:p>
        </p:txBody>
      </p:sp>
    </p:spTree>
    <p:extLst>
      <p:ext uri="{BB962C8B-B14F-4D97-AF65-F5344CB8AC3E}">
        <p14:creationId xmlns:p14="http://schemas.microsoft.com/office/powerpoint/2010/main" val="762588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6788F-3E55-4940-4758-FA6E4A95B275}"/>
              </a:ext>
            </a:extLst>
          </p:cNvPr>
          <p:cNvSpPr>
            <a:spLocks noGrp="1"/>
          </p:cNvSpPr>
          <p:nvPr>
            <p:ph type="ctrTitle"/>
          </p:nvPr>
        </p:nvSpPr>
        <p:spPr/>
        <p:txBody>
          <a:bodyPr/>
          <a:lstStyle/>
          <a:p>
            <a:r>
              <a:rPr lang="en-US" dirty="0"/>
              <a:t>Risk Assessment</a:t>
            </a:r>
          </a:p>
        </p:txBody>
      </p:sp>
    </p:spTree>
    <p:extLst>
      <p:ext uri="{BB962C8B-B14F-4D97-AF65-F5344CB8AC3E}">
        <p14:creationId xmlns:p14="http://schemas.microsoft.com/office/powerpoint/2010/main" val="30410093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9EC0A-6D31-4DE0-E16E-3574EF186C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470BF2-D756-5132-D0BD-D0E69315E45F}"/>
              </a:ext>
            </a:extLst>
          </p:cNvPr>
          <p:cNvSpPr>
            <a:spLocks noGrp="1"/>
          </p:cNvSpPr>
          <p:nvPr>
            <p:ph type="title"/>
          </p:nvPr>
        </p:nvSpPr>
        <p:spPr/>
        <p:txBody>
          <a:bodyPr/>
          <a:lstStyle/>
          <a:p>
            <a:r>
              <a:rPr lang="en-US" dirty="0"/>
              <a:t>Diagnosing risks and challenges</a:t>
            </a:r>
          </a:p>
        </p:txBody>
      </p:sp>
      <p:sp>
        <p:nvSpPr>
          <p:cNvPr id="4" name="TextBox 3">
            <a:extLst>
              <a:ext uri="{FF2B5EF4-FFF2-40B4-BE49-F238E27FC236}">
                <a16:creationId xmlns:a16="http://schemas.microsoft.com/office/drawing/2014/main" id="{E52BA188-DEDA-C335-60A3-9D36917E2834}"/>
              </a:ext>
            </a:extLst>
          </p:cNvPr>
          <p:cNvSpPr txBox="1"/>
          <p:nvPr/>
        </p:nvSpPr>
        <p:spPr>
          <a:xfrm>
            <a:off x="863930" y="4326148"/>
            <a:ext cx="7642747" cy="2529203"/>
          </a:xfrm>
          <a:prstGeom prst="roundRect">
            <a:avLst/>
          </a:prstGeom>
          <a:noFill/>
          <a:ln>
            <a:solidFill>
              <a:schemeClr val="accent4">
                <a:lumMod val="50000"/>
              </a:schemeClr>
            </a:solidFill>
          </a:ln>
        </p:spPr>
        <p:txBody>
          <a:bodyPr wrap="square" lIns="274320" tIns="137160" rIns="274320" bIns="274320" anchor="ctr">
            <a:spAutoFit/>
          </a:bodyPr>
          <a:lstStyle/>
          <a:p>
            <a:pPr algn="ctr">
              <a:lnSpc>
                <a:spcPct val="150000"/>
              </a:lnSpc>
            </a:pPr>
            <a:r>
              <a:rPr lang="en-US" sz="3600" b="1" dirty="0">
                <a:solidFill>
                  <a:schemeClr val="tx2"/>
                </a:solidFill>
              </a:rPr>
              <a:t>Risk</a:t>
            </a:r>
            <a:endParaRPr lang="en-US" sz="2800" b="1" dirty="0">
              <a:solidFill>
                <a:schemeClr val="tx2"/>
              </a:solidFill>
            </a:endParaRPr>
          </a:p>
          <a:p>
            <a:pPr algn="ctr" fontAlgn="base">
              <a:lnSpc>
                <a:spcPct val="150000"/>
              </a:lnSpc>
            </a:pPr>
            <a:r>
              <a:rPr lang="en-US" sz="2400" dirty="0"/>
              <a:t>A </a:t>
            </a:r>
            <a:r>
              <a:rPr lang="en-US" sz="2400" b="1" dirty="0"/>
              <a:t>possible event </a:t>
            </a:r>
            <a:r>
              <a:rPr lang="en-US" sz="2400" dirty="0"/>
              <a:t>that would adversely affect the achievement of objectives in your contract.</a:t>
            </a:r>
          </a:p>
        </p:txBody>
      </p:sp>
      <p:sp>
        <p:nvSpPr>
          <p:cNvPr id="2" name="TextBox 1">
            <a:extLst>
              <a:ext uri="{FF2B5EF4-FFF2-40B4-BE49-F238E27FC236}">
                <a16:creationId xmlns:a16="http://schemas.microsoft.com/office/drawing/2014/main" id="{A957D603-EC40-550F-0E90-D8381E101EDB}"/>
              </a:ext>
            </a:extLst>
          </p:cNvPr>
          <p:cNvSpPr txBox="1"/>
          <p:nvPr/>
        </p:nvSpPr>
        <p:spPr>
          <a:xfrm>
            <a:off x="9144000" y="4326148"/>
            <a:ext cx="8557146" cy="2529203"/>
          </a:xfrm>
          <a:prstGeom prst="roundRect">
            <a:avLst/>
          </a:prstGeom>
          <a:noFill/>
          <a:ln>
            <a:solidFill>
              <a:schemeClr val="accent4">
                <a:lumMod val="50000"/>
              </a:schemeClr>
            </a:solidFill>
          </a:ln>
        </p:spPr>
        <p:txBody>
          <a:bodyPr wrap="square" lIns="274320" tIns="137160" rIns="274320" bIns="274320" anchor="ctr">
            <a:spAutoFit/>
          </a:bodyPr>
          <a:lstStyle/>
          <a:p>
            <a:pPr algn="ctr">
              <a:lnSpc>
                <a:spcPct val="150000"/>
              </a:lnSpc>
            </a:pPr>
            <a:r>
              <a:rPr lang="en-US" sz="3600" b="1" dirty="0">
                <a:solidFill>
                  <a:schemeClr val="tx2"/>
                </a:solidFill>
              </a:rPr>
              <a:t>Challenge</a:t>
            </a:r>
            <a:endParaRPr lang="en-US" sz="2800" b="1" dirty="0">
              <a:solidFill>
                <a:schemeClr val="tx2"/>
              </a:solidFill>
            </a:endParaRPr>
          </a:p>
          <a:p>
            <a:pPr algn="ctr" fontAlgn="base">
              <a:lnSpc>
                <a:spcPct val="150000"/>
              </a:lnSpc>
            </a:pPr>
            <a:r>
              <a:rPr lang="en-US" sz="2400" dirty="0"/>
              <a:t>An </a:t>
            </a:r>
            <a:r>
              <a:rPr lang="en-US" sz="2400" b="1" dirty="0"/>
              <a:t>active issue </a:t>
            </a:r>
            <a:r>
              <a:rPr lang="en-US" sz="2400" dirty="0"/>
              <a:t>that is impacting the contract, requiring immediate or planned remediation.</a:t>
            </a:r>
          </a:p>
        </p:txBody>
      </p:sp>
      <p:sp>
        <p:nvSpPr>
          <p:cNvPr id="6" name="Speech Bubble: Rectangle with Corners Rounded 5">
            <a:extLst>
              <a:ext uri="{FF2B5EF4-FFF2-40B4-BE49-F238E27FC236}">
                <a16:creationId xmlns:a16="http://schemas.microsoft.com/office/drawing/2014/main" id="{C06288F4-3BC7-E565-C9DD-3DF44C2D364A}"/>
              </a:ext>
            </a:extLst>
          </p:cNvPr>
          <p:cNvSpPr/>
          <p:nvPr/>
        </p:nvSpPr>
        <p:spPr>
          <a:xfrm>
            <a:off x="1141006" y="7358312"/>
            <a:ext cx="7088594" cy="1395368"/>
          </a:xfrm>
          <a:prstGeom prst="wedgeRoundRectCallout">
            <a:avLst>
              <a:gd name="adj1" fmla="val -54147"/>
              <a:gd name="adj2" fmla="val 42348"/>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If we don’t specify the number of sites to be cleaned, we could incur unexpected service charges.</a:t>
            </a:r>
          </a:p>
        </p:txBody>
      </p:sp>
      <p:pic>
        <p:nvPicPr>
          <p:cNvPr id="11" name="Graphic 10" descr="Radioactive with solid fill">
            <a:extLst>
              <a:ext uri="{FF2B5EF4-FFF2-40B4-BE49-F238E27FC236}">
                <a16:creationId xmlns:a16="http://schemas.microsoft.com/office/drawing/2014/main" id="{AA26C681-6907-63D8-E27A-BD46856D1AC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76032" y="2256126"/>
            <a:ext cx="1818541" cy="1818541"/>
          </a:xfrm>
          <a:prstGeom prst="rect">
            <a:avLst/>
          </a:prstGeom>
        </p:spPr>
      </p:pic>
      <p:pic>
        <p:nvPicPr>
          <p:cNvPr id="12" name="Graphic 11" descr="Iceberg with solid fill">
            <a:extLst>
              <a:ext uri="{FF2B5EF4-FFF2-40B4-BE49-F238E27FC236}">
                <a16:creationId xmlns:a16="http://schemas.microsoft.com/office/drawing/2014/main" id="{606841FE-2C39-8F86-61AE-862C8357F8A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513303" y="2256127"/>
            <a:ext cx="1818540" cy="1818540"/>
          </a:xfrm>
          <a:prstGeom prst="rect">
            <a:avLst/>
          </a:prstGeom>
        </p:spPr>
      </p:pic>
      <p:sp>
        <p:nvSpPr>
          <p:cNvPr id="13" name="Speech Bubble: Rectangle with Corners Rounded 12">
            <a:extLst>
              <a:ext uri="{FF2B5EF4-FFF2-40B4-BE49-F238E27FC236}">
                <a16:creationId xmlns:a16="http://schemas.microsoft.com/office/drawing/2014/main" id="{54679C25-69A4-C92E-0588-837AB13D4328}"/>
              </a:ext>
            </a:extLst>
          </p:cNvPr>
          <p:cNvSpPr/>
          <p:nvPr/>
        </p:nvSpPr>
        <p:spPr>
          <a:xfrm flipH="1">
            <a:off x="9536381" y="7459849"/>
            <a:ext cx="7772384" cy="1192294"/>
          </a:xfrm>
          <a:prstGeom prst="wedgeRoundRectCallout">
            <a:avLst>
              <a:gd name="adj1" fmla="val -54147"/>
              <a:gd name="adj2" fmla="val 42348"/>
              <a:gd name="adj3" fmla="val 1666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It turns out the survey portal that the vendor built isn’t compatible with our City systems.</a:t>
            </a:r>
          </a:p>
        </p:txBody>
      </p:sp>
    </p:spTree>
    <p:extLst>
      <p:ext uri="{BB962C8B-B14F-4D97-AF65-F5344CB8AC3E}">
        <p14:creationId xmlns:p14="http://schemas.microsoft.com/office/powerpoint/2010/main" val="8322556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C419D-72AC-D7E0-C3EF-C84AB4419AF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500131-E5FB-AED1-3EAC-E01219AAC67F}"/>
              </a:ext>
            </a:extLst>
          </p:cNvPr>
          <p:cNvSpPr>
            <a:spLocks noGrp="1"/>
          </p:cNvSpPr>
          <p:nvPr>
            <p:ph type="sldNum" sz="quarter" idx="12"/>
          </p:nvPr>
        </p:nvSpPr>
        <p:spPr/>
        <p:txBody>
          <a:bodyPr/>
          <a:lstStyle/>
          <a:p>
            <a:pPr defTabSz="1371600"/>
            <a:fld id="{7B8B4CB5-6F71-40EF-BF8A-0556FABA82B2}" type="slidenum">
              <a:rPr lang="en-US">
                <a:latin typeface="Arial" panose="020B0604020202020204"/>
              </a:rPr>
              <a:pPr defTabSz="1371600"/>
              <a:t>17</a:t>
            </a:fld>
            <a:endParaRPr lang="en-US">
              <a:latin typeface="Arial" panose="020B0604020202020204"/>
            </a:endParaRPr>
          </a:p>
        </p:txBody>
      </p:sp>
      <p:sp>
        <p:nvSpPr>
          <p:cNvPr id="3" name="TextBox 2">
            <a:extLst>
              <a:ext uri="{FF2B5EF4-FFF2-40B4-BE49-F238E27FC236}">
                <a16:creationId xmlns:a16="http://schemas.microsoft.com/office/drawing/2014/main" id="{048342D9-2D54-F855-6DDD-941E0BD45152}"/>
              </a:ext>
            </a:extLst>
          </p:cNvPr>
          <p:cNvSpPr txBox="1"/>
          <p:nvPr/>
        </p:nvSpPr>
        <p:spPr>
          <a:xfrm>
            <a:off x="3792912" y="809135"/>
            <a:ext cx="10702176" cy="1015663"/>
          </a:xfrm>
          <a:prstGeom prst="rect">
            <a:avLst/>
          </a:prstGeom>
          <a:noFill/>
        </p:spPr>
        <p:txBody>
          <a:bodyPr wrap="square" rtlCol="0">
            <a:spAutoFit/>
          </a:bodyPr>
          <a:lstStyle/>
          <a:p>
            <a:pPr algn="ctr" defTabSz="1371600"/>
            <a:r>
              <a:rPr lang="en-US" sz="6000" dirty="0">
                <a:solidFill>
                  <a:srgbClr val="094F2E"/>
                </a:solidFill>
                <a:latin typeface="Georgia" panose="02040502050405020303" pitchFamily="18" charset="0"/>
                <a:cs typeface="Times New Roman" panose="02020603050405020304" pitchFamily="18" charset="0"/>
              </a:rPr>
              <a:t>Type of Contract Risks</a:t>
            </a:r>
          </a:p>
        </p:txBody>
      </p:sp>
      <p:sp>
        <p:nvSpPr>
          <p:cNvPr id="4" name="TextBox 3">
            <a:extLst>
              <a:ext uri="{FF2B5EF4-FFF2-40B4-BE49-F238E27FC236}">
                <a16:creationId xmlns:a16="http://schemas.microsoft.com/office/drawing/2014/main" id="{64EF9D97-BD5A-84EC-88F8-39E61D543EAF}"/>
              </a:ext>
            </a:extLst>
          </p:cNvPr>
          <p:cNvSpPr txBox="1"/>
          <p:nvPr/>
        </p:nvSpPr>
        <p:spPr>
          <a:xfrm>
            <a:off x="1549879" y="4400445"/>
            <a:ext cx="6431119" cy="1255728"/>
          </a:xfrm>
          <a:prstGeom prst="rect">
            <a:avLst/>
          </a:prstGeom>
          <a:noFill/>
        </p:spPr>
        <p:txBody>
          <a:bodyPr wrap="square" rtlCol="0">
            <a:spAutoFit/>
          </a:bodyPr>
          <a:lstStyle/>
          <a:p>
            <a:pPr lvl="0" algn="ctr">
              <a:lnSpc>
                <a:spcPct val="90000"/>
              </a:lnSpc>
              <a:buClr>
                <a:srgbClr val="000000"/>
              </a:buClr>
              <a:buSzPts val="1700"/>
              <a:defRPr/>
            </a:pPr>
            <a:r>
              <a:rPr lang="en-US" sz="2800" dirty="0">
                <a:latin typeface="Arial" panose="020B0604020202020204" pitchFamily="34" charset="0"/>
                <a:cs typeface="Arial" panose="020B0604020202020204" pitchFamily="34" charset="0"/>
                <a:sym typeface="Arial"/>
              </a:rPr>
              <a:t>Project faces unforeseen conditions, is not delivered, or is delivered to a poor-quality standard.</a:t>
            </a:r>
          </a:p>
        </p:txBody>
      </p:sp>
      <p:sp>
        <p:nvSpPr>
          <p:cNvPr id="6" name="TextBox 5">
            <a:extLst>
              <a:ext uri="{FF2B5EF4-FFF2-40B4-BE49-F238E27FC236}">
                <a16:creationId xmlns:a16="http://schemas.microsoft.com/office/drawing/2014/main" id="{8291001A-8422-00A3-90E0-ECB84914FCDF}"/>
              </a:ext>
            </a:extLst>
          </p:cNvPr>
          <p:cNvSpPr txBox="1"/>
          <p:nvPr/>
        </p:nvSpPr>
        <p:spPr>
          <a:xfrm>
            <a:off x="9634312" y="8290553"/>
            <a:ext cx="6901859" cy="867930"/>
          </a:xfrm>
          <a:prstGeom prst="rect">
            <a:avLst/>
          </a:prstGeom>
          <a:noFill/>
        </p:spPr>
        <p:txBody>
          <a:bodyPr wrap="square" rtlCol="0">
            <a:spAutoFit/>
          </a:bodyPr>
          <a:lstStyle/>
          <a:p>
            <a:pPr lvl="0" algn="ctr">
              <a:lnSpc>
                <a:spcPct val="90000"/>
              </a:lnSpc>
              <a:buClr>
                <a:srgbClr val="000000"/>
              </a:buClr>
              <a:buSzPts val="1700"/>
              <a:defRPr/>
            </a:pPr>
            <a:r>
              <a:rPr lang="en-US" sz="2800" dirty="0">
                <a:latin typeface="Arial" panose="020B0604020202020204" pitchFamily="34" charset="0"/>
                <a:cs typeface="Arial" panose="020B0604020202020204" pitchFamily="34" charset="0"/>
                <a:sym typeface="Arial"/>
              </a:rPr>
              <a:t>Project failures reflect poorly on elected and appointed leadership.</a:t>
            </a:r>
          </a:p>
        </p:txBody>
      </p:sp>
      <p:sp>
        <p:nvSpPr>
          <p:cNvPr id="10" name="TextBox 9">
            <a:extLst>
              <a:ext uri="{FF2B5EF4-FFF2-40B4-BE49-F238E27FC236}">
                <a16:creationId xmlns:a16="http://schemas.microsoft.com/office/drawing/2014/main" id="{9D35E7DD-3717-CA5A-1246-B5BEA2A21BEC}"/>
              </a:ext>
            </a:extLst>
          </p:cNvPr>
          <p:cNvSpPr txBox="1"/>
          <p:nvPr/>
        </p:nvSpPr>
        <p:spPr>
          <a:xfrm>
            <a:off x="1549879" y="3541867"/>
            <a:ext cx="6431119"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Scope and Performance</a:t>
            </a:r>
          </a:p>
        </p:txBody>
      </p:sp>
      <p:sp>
        <p:nvSpPr>
          <p:cNvPr id="11" name="TextBox 10">
            <a:extLst>
              <a:ext uri="{FF2B5EF4-FFF2-40B4-BE49-F238E27FC236}">
                <a16:creationId xmlns:a16="http://schemas.microsoft.com/office/drawing/2014/main" id="{DED27C59-58FA-C43E-83CD-363BBCE43CAC}"/>
              </a:ext>
            </a:extLst>
          </p:cNvPr>
          <p:cNvSpPr txBox="1"/>
          <p:nvPr/>
        </p:nvSpPr>
        <p:spPr>
          <a:xfrm>
            <a:off x="9705749" y="7315453"/>
            <a:ext cx="6758984"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Political and Reputational</a:t>
            </a:r>
          </a:p>
        </p:txBody>
      </p:sp>
      <p:sp>
        <p:nvSpPr>
          <p:cNvPr id="7" name="TextBox 6">
            <a:extLst>
              <a:ext uri="{FF2B5EF4-FFF2-40B4-BE49-F238E27FC236}">
                <a16:creationId xmlns:a16="http://schemas.microsoft.com/office/drawing/2014/main" id="{208F544E-8EA4-76EC-832C-82AC12EAD512}"/>
              </a:ext>
            </a:extLst>
          </p:cNvPr>
          <p:cNvSpPr txBox="1"/>
          <p:nvPr/>
        </p:nvSpPr>
        <p:spPr>
          <a:xfrm>
            <a:off x="9634311" y="4400445"/>
            <a:ext cx="6901860" cy="1255728"/>
          </a:xfrm>
          <a:prstGeom prst="rect">
            <a:avLst/>
          </a:prstGeom>
          <a:noFill/>
        </p:spPr>
        <p:txBody>
          <a:bodyPr wrap="square" rtlCol="0">
            <a:spAutoFit/>
          </a:bodyPr>
          <a:lstStyle/>
          <a:p>
            <a:pPr algn="ctr">
              <a:lnSpc>
                <a:spcPct val="90000"/>
              </a:lnSpc>
              <a:buClr>
                <a:srgbClr val="000000"/>
              </a:buClr>
              <a:buSzPts val="1700"/>
              <a:buFont typeface="Arial"/>
              <a:defRPr/>
            </a:pPr>
            <a:r>
              <a:rPr lang="en-US" sz="2800" dirty="0">
                <a:latin typeface="Arial" panose="020B0604020202020204" pitchFamily="34" charset="0"/>
                <a:cs typeface="Arial" panose="020B0604020202020204" pitchFamily="34" charset="0"/>
                <a:sym typeface="Arial"/>
              </a:rPr>
              <a:t>Project is over budget, requires frequent change orders, faces inflation for materials, or is rescoped, causing delays.</a:t>
            </a:r>
          </a:p>
        </p:txBody>
      </p:sp>
      <p:sp>
        <p:nvSpPr>
          <p:cNvPr id="12" name="TextBox 11">
            <a:extLst>
              <a:ext uri="{FF2B5EF4-FFF2-40B4-BE49-F238E27FC236}">
                <a16:creationId xmlns:a16="http://schemas.microsoft.com/office/drawing/2014/main" id="{56F70EBD-BEF5-A4A3-6838-6D5113E096AE}"/>
              </a:ext>
            </a:extLst>
          </p:cNvPr>
          <p:cNvSpPr txBox="1"/>
          <p:nvPr/>
        </p:nvSpPr>
        <p:spPr>
          <a:xfrm>
            <a:off x="9558000" y="3616077"/>
            <a:ext cx="7054482"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Cost Increases and Delays </a:t>
            </a:r>
          </a:p>
        </p:txBody>
      </p:sp>
      <p:sp>
        <p:nvSpPr>
          <p:cNvPr id="9" name="TextBox 8">
            <a:extLst>
              <a:ext uri="{FF2B5EF4-FFF2-40B4-BE49-F238E27FC236}">
                <a16:creationId xmlns:a16="http://schemas.microsoft.com/office/drawing/2014/main" id="{932B049D-E871-8CE5-8C46-7B279EB122AE}"/>
              </a:ext>
            </a:extLst>
          </p:cNvPr>
          <p:cNvSpPr txBox="1"/>
          <p:nvPr/>
        </p:nvSpPr>
        <p:spPr>
          <a:xfrm>
            <a:off x="1549879" y="8290553"/>
            <a:ext cx="6431119" cy="867930"/>
          </a:xfrm>
          <a:prstGeom prst="rect">
            <a:avLst/>
          </a:prstGeom>
          <a:noFill/>
        </p:spPr>
        <p:txBody>
          <a:bodyPr wrap="square" rtlCol="0">
            <a:spAutoFit/>
          </a:bodyPr>
          <a:lstStyle/>
          <a:p>
            <a:pPr lvl="0" algn="ctr">
              <a:lnSpc>
                <a:spcPct val="90000"/>
              </a:lnSpc>
              <a:buClr>
                <a:srgbClr val="000000"/>
              </a:buClr>
              <a:buSzPts val="1700"/>
              <a:defRPr/>
            </a:pPr>
            <a:r>
              <a:rPr lang="en-US" sz="2800" dirty="0">
                <a:latin typeface="Arial" panose="020B0604020202020204" pitchFamily="34" charset="0"/>
                <a:cs typeface="Arial" panose="020B0604020202020204" pitchFamily="34" charset="0"/>
                <a:sym typeface="Arial"/>
              </a:rPr>
              <a:t>Project fails to comply with requirements and risks litigation.</a:t>
            </a:r>
          </a:p>
        </p:txBody>
      </p:sp>
      <p:sp>
        <p:nvSpPr>
          <p:cNvPr id="14" name="TextBox 13">
            <a:extLst>
              <a:ext uri="{FF2B5EF4-FFF2-40B4-BE49-F238E27FC236}">
                <a16:creationId xmlns:a16="http://schemas.microsoft.com/office/drawing/2014/main" id="{966D17B3-B3E2-B1EC-1D72-FC39B4A9299F}"/>
              </a:ext>
            </a:extLst>
          </p:cNvPr>
          <p:cNvSpPr txBox="1"/>
          <p:nvPr/>
        </p:nvSpPr>
        <p:spPr>
          <a:xfrm>
            <a:off x="1549879" y="7315453"/>
            <a:ext cx="6431119" cy="707886"/>
          </a:xfrm>
          <a:prstGeom prst="rect">
            <a:avLst/>
          </a:prstGeom>
          <a:noFill/>
        </p:spPr>
        <p:txBody>
          <a:bodyPr wrap="square" rtlCol="0">
            <a:spAutoFit/>
          </a:bodyPr>
          <a:lstStyle/>
          <a:p>
            <a:pPr algn="ctr" defTabSz="1371600">
              <a:spcAft>
                <a:spcPts val="1800"/>
              </a:spcAft>
            </a:pPr>
            <a:r>
              <a:rPr lang="en-US" sz="4000" b="1" dirty="0">
                <a:solidFill>
                  <a:srgbClr val="084F2E"/>
                </a:solidFill>
                <a:latin typeface="Arial" panose="020B0604020202020204" pitchFamily="34" charset="0"/>
                <a:cs typeface="Arial" panose="020B0604020202020204" pitchFamily="34" charset="0"/>
              </a:rPr>
              <a:t>Legal and Compliance </a:t>
            </a:r>
          </a:p>
        </p:txBody>
      </p:sp>
      <p:pic>
        <p:nvPicPr>
          <p:cNvPr id="22" name="Graphic 21">
            <a:extLst>
              <a:ext uri="{FF2B5EF4-FFF2-40B4-BE49-F238E27FC236}">
                <a16:creationId xmlns:a16="http://schemas.microsoft.com/office/drawing/2014/main" id="{9FDDD86A-CB98-778A-A7E0-3DB2454969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2509169" y="2317037"/>
            <a:ext cx="1152144" cy="1152144"/>
          </a:xfrm>
          <a:prstGeom prst="rect">
            <a:avLst/>
          </a:prstGeom>
        </p:spPr>
      </p:pic>
      <p:pic>
        <p:nvPicPr>
          <p:cNvPr id="23" name="Graphic 22">
            <a:extLst>
              <a:ext uri="{FF2B5EF4-FFF2-40B4-BE49-F238E27FC236}">
                <a16:creationId xmlns:a16="http://schemas.microsoft.com/office/drawing/2014/main" id="{080501C8-9FDE-6AAE-C13C-18E1240F4CC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07603" y="2335274"/>
            <a:ext cx="1115670" cy="1115670"/>
          </a:xfrm>
          <a:prstGeom prst="rect">
            <a:avLst/>
          </a:prstGeom>
        </p:spPr>
      </p:pic>
      <p:sp>
        <p:nvSpPr>
          <p:cNvPr id="8" name="Google Shape;498;p65">
            <a:extLst>
              <a:ext uri="{FF2B5EF4-FFF2-40B4-BE49-F238E27FC236}">
                <a16:creationId xmlns:a16="http://schemas.microsoft.com/office/drawing/2014/main" id="{43CE83CC-318B-DD83-3E5C-F831FEE483C3}"/>
              </a:ext>
            </a:extLst>
          </p:cNvPr>
          <p:cNvSpPr/>
          <p:nvPr/>
        </p:nvSpPr>
        <p:spPr>
          <a:xfrm>
            <a:off x="12538084" y="6016670"/>
            <a:ext cx="1094314" cy="1094314"/>
          </a:xfrm>
          <a:prstGeom prst="rect">
            <a:avLst/>
          </a:prstGeom>
          <a:blipFill rotWithShape="1">
            <a:blip r:embed="rId5">
              <a:alphaModFix/>
              <a:duotone>
                <a:prstClr val="black"/>
                <a:srgbClr val="5D81F5">
                  <a:tint val="45000"/>
                  <a:satMod val="400000"/>
                </a:srgbClr>
              </a:duotone>
            </a:blip>
            <a:stretch>
              <a:fillRect/>
            </a:stretch>
          </a:blip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a:p>
        </p:txBody>
      </p:sp>
      <p:pic>
        <p:nvPicPr>
          <p:cNvPr id="15" name="Graphic 14">
            <a:extLst>
              <a:ext uri="{FF2B5EF4-FFF2-40B4-BE49-F238E27FC236}">
                <a16:creationId xmlns:a16="http://schemas.microsoft.com/office/drawing/2014/main" id="{B81BCE89-5990-ABEB-697C-A232F98A3C9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213968" y="6012357"/>
            <a:ext cx="1102941" cy="1102941"/>
          </a:xfrm>
          <a:prstGeom prst="rect">
            <a:avLst/>
          </a:prstGeom>
        </p:spPr>
      </p:pic>
    </p:spTree>
    <p:extLst>
      <p:ext uri="{BB962C8B-B14F-4D97-AF65-F5344CB8AC3E}">
        <p14:creationId xmlns:p14="http://schemas.microsoft.com/office/powerpoint/2010/main" val="33871027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DCEB5-2659-E6A4-A9FA-9D1FB6A7F4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1D0B2E-1B34-863D-5C27-B14213D32A3C}"/>
              </a:ext>
            </a:extLst>
          </p:cNvPr>
          <p:cNvSpPr>
            <a:spLocks noGrp="1"/>
          </p:cNvSpPr>
          <p:nvPr>
            <p:ph type="title"/>
          </p:nvPr>
        </p:nvSpPr>
        <p:spPr/>
        <p:txBody>
          <a:bodyPr/>
          <a:lstStyle/>
          <a:p>
            <a:r>
              <a:rPr lang="en-US" dirty="0"/>
              <a:t>Impact vs. Probability</a:t>
            </a:r>
          </a:p>
        </p:txBody>
      </p:sp>
      <p:sp>
        <p:nvSpPr>
          <p:cNvPr id="5" name="Slide Number Placeholder 4">
            <a:extLst>
              <a:ext uri="{FF2B5EF4-FFF2-40B4-BE49-F238E27FC236}">
                <a16:creationId xmlns:a16="http://schemas.microsoft.com/office/drawing/2014/main" id="{B1AEAAE5-EB53-DABB-8DDA-0F629DA452D7}"/>
              </a:ext>
            </a:extLst>
          </p:cNvPr>
          <p:cNvSpPr>
            <a:spLocks noGrp="1"/>
          </p:cNvSpPr>
          <p:nvPr>
            <p:ph type="sldNum" sz="quarter" idx="12"/>
          </p:nvPr>
        </p:nvSpPr>
        <p:spPr/>
        <p:txBody>
          <a:bodyPr/>
          <a:lstStyle/>
          <a:p>
            <a:pPr defTabSz="1371600"/>
            <a:fld id="{7B8B4CB5-6F71-40EF-BF8A-0556FABA82B2}" type="slidenum">
              <a:rPr lang="en-US">
                <a:latin typeface="Arial" panose="020B0604020202020204"/>
              </a:rPr>
              <a:pPr defTabSz="1371600"/>
              <a:t>18</a:t>
            </a:fld>
            <a:endParaRPr lang="en-US">
              <a:latin typeface="Arial" panose="020B0604020202020204"/>
            </a:endParaRPr>
          </a:p>
        </p:txBody>
      </p:sp>
      <p:graphicFrame>
        <p:nvGraphicFramePr>
          <p:cNvPr id="4" name="Content Placeholder 5">
            <a:extLst>
              <a:ext uri="{FF2B5EF4-FFF2-40B4-BE49-F238E27FC236}">
                <a16:creationId xmlns:a16="http://schemas.microsoft.com/office/drawing/2014/main" id="{F9928AC2-FA9F-A8F3-082D-DC725F9371AE}"/>
              </a:ext>
            </a:extLst>
          </p:cNvPr>
          <p:cNvGraphicFramePr>
            <a:graphicFrameLocks/>
          </p:cNvGraphicFramePr>
          <p:nvPr>
            <p:extLst>
              <p:ext uri="{D42A27DB-BD31-4B8C-83A1-F6EECF244321}">
                <p14:modId xmlns:p14="http://schemas.microsoft.com/office/powerpoint/2010/main" val="1385496124"/>
              </p:ext>
            </p:extLst>
          </p:nvPr>
        </p:nvGraphicFramePr>
        <p:xfrm>
          <a:off x="2784017" y="2840328"/>
          <a:ext cx="13526115" cy="5190136"/>
        </p:xfrm>
        <a:graphic>
          <a:graphicData uri="http://schemas.openxmlformats.org/drawingml/2006/table">
            <a:tbl>
              <a:tblPr firstRow="1" bandRow="1">
                <a:tableStyleId>{5C22544A-7EE6-4342-B048-85BDC9FD1C3A}</a:tableStyleId>
              </a:tblPr>
              <a:tblGrid>
                <a:gridCol w="2705223">
                  <a:extLst>
                    <a:ext uri="{9D8B030D-6E8A-4147-A177-3AD203B41FA5}">
                      <a16:colId xmlns:a16="http://schemas.microsoft.com/office/drawing/2014/main" val="3662259096"/>
                    </a:ext>
                  </a:extLst>
                </a:gridCol>
                <a:gridCol w="2705223">
                  <a:extLst>
                    <a:ext uri="{9D8B030D-6E8A-4147-A177-3AD203B41FA5}">
                      <a16:colId xmlns:a16="http://schemas.microsoft.com/office/drawing/2014/main" val="2284701194"/>
                    </a:ext>
                  </a:extLst>
                </a:gridCol>
                <a:gridCol w="2705223">
                  <a:extLst>
                    <a:ext uri="{9D8B030D-6E8A-4147-A177-3AD203B41FA5}">
                      <a16:colId xmlns:a16="http://schemas.microsoft.com/office/drawing/2014/main" val="926980028"/>
                    </a:ext>
                  </a:extLst>
                </a:gridCol>
                <a:gridCol w="2705223">
                  <a:extLst>
                    <a:ext uri="{9D8B030D-6E8A-4147-A177-3AD203B41FA5}">
                      <a16:colId xmlns:a16="http://schemas.microsoft.com/office/drawing/2014/main" val="2404672989"/>
                    </a:ext>
                  </a:extLst>
                </a:gridCol>
                <a:gridCol w="2705223">
                  <a:extLst>
                    <a:ext uri="{9D8B030D-6E8A-4147-A177-3AD203B41FA5}">
                      <a16:colId xmlns:a16="http://schemas.microsoft.com/office/drawing/2014/main" val="3790404250"/>
                    </a:ext>
                  </a:extLst>
                </a:gridCol>
              </a:tblGrid>
              <a:tr h="840088">
                <a:tc>
                  <a:txBody>
                    <a:bodyPr/>
                    <a:lstStyle/>
                    <a:p>
                      <a:pPr algn="ctr"/>
                      <a:endParaRPr lang="en-US" sz="2800" dirty="0">
                        <a:solidFill>
                          <a:schemeClr val="tx1"/>
                        </a:solidFill>
                        <a:latin typeface="Verdana Pro Condensed" panose="020B060402020202020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lang="en-US" sz="2800" b="1" kern="1200" dirty="0">
                          <a:solidFill>
                            <a:schemeClr val="tx1"/>
                          </a:solidFill>
                          <a:latin typeface="+mn-lt"/>
                          <a:ea typeface="Verdana" panose="020B0604030504040204" pitchFamily="34" charset="0"/>
                          <a:cs typeface="+mn-cs"/>
                        </a:rPr>
                        <a:t>Negligible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800" b="1" kern="1200" dirty="0">
                          <a:solidFill>
                            <a:schemeClr val="tx1"/>
                          </a:solidFill>
                          <a:latin typeface="+mn-lt"/>
                          <a:ea typeface="Verdana" panose="020B0604030504040204" pitchFamily="34" charset="0"/>
                          <a:cs typeface="+mn-cs"/>
                        </a:rPr>
                        <a:t>Marginal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sz="2800" b="1" kern="1200" dirty="0">
                          <a:solidFill>
                            <a:schemeClr val="tx1"/>
                          </a:solidFill>
                          <a:latin typeface="+mn-lt"/>
                          <a:ea typeface="Verdana" panose="020B0604030504040204" pitchFamily="34" charset="0"/>
                          <a:cs typeface="+mn-cs"/>
                        </a:rPr>
                        <a:t>Critical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a:r>
                        <a:rPr lang="en-US" sz="2800" kern="1200" dirty="0">
                          <a:solidFill>
                            <a:schemeClr val="tx1"/>
                          </a:solidFill>
                          <a:latin typeface="+mn-lt"/>
                          <a:ea typeface="Verdana" panose="020B0604030504040204" pitchFamily="34" charset="0"/>
                          <a:cs typeface="+mn-cs"/>
                        </a:rPr>
                        <a:t>Catastrophic</a:t>
                      </a:r>
                      <a:endParaRPr lang="en-US" sz="3200" kern="1200" dirty="0">
                        <a:solidFill>
                          <a:schemeClr val="tx1"/>
                        </a:solidFill>
                        <a:latin typeface="+mn-lt"/>
                        <a:ea typeface="Verdana" panose="020B0604030504040204" pitchFamily="34" charset="0"/>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0000"/>
                    </a:solidFill>
                  </a:tcPr>
                </a:tc>
                <a:extLst>
                  <a:ext uri="{0D108BD9-81ED-4DB2-BD59-A6C34878D82A}">
                    <a16:rowId xmlns:a16="http://schemas.microsoft.com/office/drawing/2014/main" val="1387314944"/>
                  </a:ext>
                </a:extLst>
              </a:tr>
              <a:tr h="1450016">
                <a:tc>
                  <a:txBody>
                    <a:bodyPr/>
                    <a:lstStyle/>
                    <a:p>
                      <a:pPr algn="ctr"/>
                      <a:r>
                        <a:rPr lang="en-US" sz="3200" kern="1200" dirty="0">
                          <a:solidFill>
                            <a:schemeClr val="tx1"/>
                          </a:solidFill>
                          <a:latin typeface="+mn-lt"/>
                          <a:ea typeface="Verdana" panose="020B0604030504040204" pitchFamily="34" charset="0"/>
                          <a:cs typeface="+mn-cs"/>
                        </a:rPr>
                        <a:t>High</a:t>
                      </a:r>
                      <a:endParaRPr lang="en-US" sz="3600" kern="1200" dirty="0">
                        <a:solidFill>
                          <a:schemeClr val="tx1"/>
                        </a:solidFill>
                        <a:latin typeface="+mn-lt"/>
                        <a:ea typeface="Verdana" panose="020B0604030504040204" pitchFamily="34" charset="0"/>
                        <a:cs typeface="+mn-cs"/>
                      </a:endParaRPr>
                    </a:p>
                    <a:p>
                      <a:pPr algn="ctr"/>
                      <a:r>
                        <a:rPr lang="en-US" sz="2800" i="1" kern="1200" dirty="0">
                          <a:solidFill>
                            <a:schemeClr val="tx1"/>
                          </a:solidFill>
                          <a:latin typeface="+mn-lt"/>
                          <a:ea typeface="Verdana" panose="020B0604030504040204" pitchFamily="34" charset="0"/>
                          <a:cs typeface="+mn-cs"/>
                        </a:rPr>
                        <a:t>(Very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0000"/>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A7"/>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7D"/>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181"/>
                    </a:solidFill>
                  </a:tcPr>
                </a:tc>
                <a:tc>
                  <a:txBody>
                    <a:bodyPr/>
                    <a:lstStyle/>
                    <a:p>
                      <a:endParaRPr lang="en-US" sz="280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181"/>
                    </a:solidFill>
                  </a:tcPr>
                </a:tc>
                <a:extLst>
                  <a:ext uri="{0D108BD9-81ED-4DB2-BD59-A6C34878D82A}">
                    <a16:rowId xmlns:a16="http://schemas.microsoft.com/office/drawing/2014/main" val="2754121080"/>
                  </a:ext>
                </a:extLst>
              </a:tr>
              <a:tr h="1450016">
                <a:tc>
                  <a:txBody>
                    <a:bodyPr/>
                    <a:lstStyle/>
                    <a:p>
                      <a:pPr algn="ctr"/>
                      <a:r>
                        <a:rPr lang="en-US" sz="3200" kern="1200" dirty="0">
                          <a:solidFill>
                            <a:schemeClr val="tx1"/>
                          </a:solidFill>
                          <a:latin typeface="+mn-lt"/>
                          <a:ea typeface="Verdana" panose="020B0604030504040204" pitchFamily="34" charset="0"/>
                          <a:cs typeface="+mn-cs"/>
                        </a:rPr>
                        <a:t>Medium</a:t>
                      </a:r>
                    </a:p>
                    <a:p>
                      <a:pPr algn="ctr"/>
                      <a:r>
                        <a:rPr lang="en-US" sz="2800" i="1" kern="1200" dirty="0">
                          <a:solidFill>
                            <a:schemeClr val="tx1"/>
                          </a:solidFill>
                          <a:latin typeface="+mn-lt"/>
                          <a:ea typeface="Verdana" panose="020B0604030504040204" pitchFamily="34" charset="0"/>
                          <a:cs typeface="+mn-cs"/>
                        </a:rPr>
                        <a:t>(Probable)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endParaRPr lang="en-US" sz="280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A7"/>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7D"/>
                    </a:solidFill>
                  </a:tcPr>
                </a:tc>
                <a:tc>
                  <a:txBody>
                    <a:bodyPr/>
                    <a:lstStyle/>
                    <a:p>
                      <a:endParaRPr lang="en-US" sz="280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7D"/>
                    </a:solidFill>
                  </a:tcPr>
                </a:tc>
                <a:tc>
                  <a:txBody>
                    <a:bodyPr/>
                    <a:lstStyle/>
                    <a:p>
                      <a:endParaRPr lang="en-US" sz="280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181"/>
                    </a:solidFill>
                  </a:tcPr>
                </a:tc>
                <a:extLst>
                  <a:ext uri="{0D108BD9-81ED-4DB2-BD59-A6C34878D82A}">
                    <a16:rowId xmlns:a16="http://schemas.microsoft.com/office/drawing/2014/main" val="627002770"/>
                  </a:ext>
                </a:extLst>
              </a:tr>
              <a:tr h="1450016">
                <a:tc>
                  <a:txBody>
                    <a:bodyPr/>
                    <a:lstStyle/>
                    <a:p>
                      <a:pPr algn="ctr"/>
                      <a:r>
                        <a:rPr lang="en-US" sz="3200" kern="1200" dirty="0">
                          <a:solidFill>
                            <a:schemeClr val="tx1"/>
                          </a:solidFill>
                          <a:latin typeface="+mn-lt"/>
                          <a:ea typeface="Verdana" panose="020B0604030504040204" pitchFamily="34" charset="0"/>
                          <a:cs typeface="+mn-cs"/>
                        </a:rPr>
                        <a:t>Low</a:t>
                      </a:r>
                    </a:p>
                    <a:p>
                      <a:pPr marL="0" algn="ctr" defTabSz="1371600" rtl="0" eaLnBrk="1" latinLnBrk="0" hangingPunct="1"/>
                      <a:r>
                        <a:rPr lang="en-US" sz="2800" i="1" kern="1200" dirty="0">
                          <a:solidFill>
                            <a:schemeClr val="tx1"/>
                          </a:solidFill>
                          <a:latin typeface="+mn-lt"/>
                          <a:ea typeface="Verdana" panose="020B0604030504040204" pitchFamily="34" charset="0"/>
                          <a:cs typeface="+mn-cs"/>
                        </a:rPr>
                        <a:t>(Improbable)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A7"/>
                    </a:solidFill>
                  </a:tcPr>
                </a:tc>
                <a:tc>
                  <a:txBody>
                    <a:bodyPr/>
                    <a:lstStyle/>
                    <a:p>
                      <a:endParaRPr lang="en-US" sz="280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A7"/>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07D"/>
                    </a:solidFill>
                  </a:tcPr>
                </a:tc>
                <a:tc>
                  <a:txBody>
                    <a:bodyPr/>
                    <a:lstStyle/>
                    <a:p>
                      <a:endParaRPr lang="en-US" sz="2800" dirty="0">
                        <a:latin typeface="Verdana Pro Condensed" panose="020B0604020202020204" charset="0"/>
                        <a:ea typeface="Verdana" panose="020B060403050404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8181"/>
                    </a:solidFill>
                  </a:tcPr>
                </a:tc>
                <a:extLst>
                  <a:ext uri="{0D108BD9-81ED-4DB2-BD59-A6C34878D82A}">
                    <a16:rowId xmlns:a16="http://schemas.microsoft.com/office/drawing/2014/main" val="1781642198"/>
                  </a:ext>
                </a:extLst>
              </a:tr>
            </a:tbl>
          </a:graphicData>
        </a:graphic>
      </p:graphicFrame>
      <p:cxnSp>
        <p:nvCxnSpPr>
          <p:cNvPr id="6" name="Straight Arrow Connector 5">
            <a:extLst>
              <a:ext uri="{FF2B5EF4-FFF2-40B4-BE49-F238E27FC236}">
                <a16:creationId xmlns:a16="http://schemas.microsoft.com/office/drawing/2014/main" id="{B2B64D7C-E043-12E8-A6E8-43308B3FE8E4}"/>
              </a:ext>
            </a:extLst>
          </p:cNvPr>
          <p:cNvCxnSpPr>
            <a:cxnSpLocks/>
          </p:cNvCxnSpPr>
          <p:nvPr/>
        </p:nvCxnSpPr>
        <p:spPr>
          <a:xfrm>
            <a:off x="5463068" y="2614464"/>
            <a:ext cx="10847064" cy="0"/>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7A75CCB3-6634-E0E2-CEBA-8227B8F16E51}"/>
              </a:ext>
            </a:extLst>
          </p:cNvPr>
          <p:cNvCxnSpPr>
            <a:cxnSpLocks/>
          </p:cNvCxnSpPr>
          <p:nvPr/>
        </p:nvCxnSpPr>
        <p:spPr>
          <a:xfrm>
            <a:off x="2588909" y="3724100"/>
            <a:ext cx="0" cy="4306364"/>
          </a:xfrm>
          <a:prstGeom prst="straightConnector1">
            <a:avLst/>
          </a:prstGeom>
          <a:ln w="381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5A15B31-827F-0A57-0333-19841BA45A5D}"/>
              </a:ext>
            </a:extLst>
          </p:cNvPr>
          <p:cNvSpPr txBox="1"/>
          <p:nvPr/>
        </p:nvSpPr>
        <p:spPr>
          <a:xfrm rot="16200000">
            <a:off x="344714" y="5554117"/>
            <a:ext cx="3636512" cy="646331"/>
          </a:xfrm>
          <a:prstGeom prst="rect">
            <a:avLst/>
          </a:prstGeom>
          <a:noFill/>
        </p:spPr>
        <p:txBody>
          <a:bodyPr wrap="square" rtlCol="0">
            <a:spAutoFit/>
          </a:bodyPr>
          <a:lstStyle/>
          <a:p>
            <a:pPr algn="ctr"/>
            <a:r>
              <a:rPr lang="en-US" sz="3600" dirty="0">
                <a:solidFill>
                  <a:schemeClr val="tx2"/>
                </a:solidFill>
                <a:ea typeface="Verdana" panose="020B0604030504040204" pitchFamily="34" charset="0"/>
              </a:rPr>
              <a:t>Probability Scale</a:t>
            </a:r>
          </a:p>
        </p:txBody>
      </p:sp>
      <p:sp>
        <p:nvSpPr>
          <p:cNvPr id="10" name="TextBox 9">
            <a:extLst>
              <a:ext uri="{FF2B5EF4-FFF2-40B4-BE49-F238E27FC236}">
                <a16:creationId xmlns:a16="http://schemas.microsoft.com/office/drawing/2014/main" id="{3198C8B8-9183-0FCA-1D4B-B3CA44D13BCE}"/>
              </a:ext>
            </a:extLst>
          </p:cNvPr>
          <p:cNvSpPr txBox="1"/>
          <p:nvPr/>
        </p:nvSpPr>
        <p:spPr>
          <a:xfrm>
            <a:off x="2793646" y="8143600"/>
            <a:ext cx="13516485" cy="523220"/>
          </a:xfrm>
          <a:prstGeom prst="rect">
            <a:avLst/>
          </a:prstGeom>
          <a:noFill/>
        </p:spPr>
        <p:txBody>
          <a:bodyPr wrap="square" numCol="4" spcCol="365760" rtlCol="0">
            <a:spAutoFit/>
          </a:bodyPr>
          <a:lstStyle/>
          <a:p>
            <a:r>
              <a:rPr lang="en-US" sz="2800" dirty="0">
                <a:ea typeface="Verdana" panose="020B0604030504040204" pitchFamily="34" charset="0"/>
              </a:rPr>
              <a:t>Your contract risks:</a:t>
            </a:r>
          </a:p>
          <a:p>
            <a:r>
              <a:rPr lang="en-US" sz="2800" dirty="0">
                <a:ea typeface="Verdana" panose="020B0604030504040204" pitchFamily="34" charset="0"/>
              </a:rPr>
              <a:t>	Yellow Area</a:t>
            </a:r>
          </a:p>
          <a:p>
            <a:r>
              <a:rPr lang="en-US" sz="2800" dirty="0">
                <a:ea typeface="Verdana" panose="020B0604030504040204" pitchFamily="34" charset="0"/>
              </a:rPr>
              <a:t>	Orange Area</a:t>
            </a:r>
          </a:p>
          <a:p>
            <a:r>
              <a:rPr lang="en-US" sz="2800" dirty="0">
                <a:ea typeface="Verdana" panose="020B0604030504040204" pitchFamily="34" charset="0"/>
              </a:rPr>
              <a:t>	Red Area</a:t>
            </a:r>
          </a:p>
        </p:txBody>
      </p:sp>
      <p:sp>
        <p:nvSpPr>
          <p:cNvPr id="11" name="TextBox 10">
            <a:extLst>
              <a:ext uri="{FF2B5EF4-FFF2-40B4-BE49-F238E27FC236}">
                <a16:creationId xmlns:a16="http://schemas.microsoft.com/office/drawing/2014/main" id="{3D6196EB-3662-9E89-3F7C-4DE47F7109DB}"/>
              </a:ext>
            </a:extLst>
          </p:cNvPr>
          <p:cNvSpPr txBox="1"/>
          <p:nvPr/>
        </p:nvSpPr>
        <p:spPr>
          <a:xfrm>
            <a:off x="3417995" y="8665288"/>
            <a:ext cx="13526115" cy="523220"/>
          </a:xfrm>
          <a:prstGeom prst="rect">
            <a:avLst/>
          </a:prstGeom>
          <a:noFill/>
        </p:spPr>
        <p:txBody>
          <a:bodyPr wrap="square" numCol="4" spcCol="365760" rtlCol="0">
            <a:spAutoFit/>
          </a:bodyPr>
          <a:lstStyle/>
          <a:p>
            <a:r>
              <a:rPr lang="en-US" sz="2800" dirty="0">
                <a:ea typeface="Verdana" panose="020B0604030504040204" pitchFamily="34" charset="0"/>
              </a:rPr>
              <a:t>Your approach:</a:t>
            </a:r>
          </a:p>
          <a:p>
            <a:r>
              <a:rPr lang="en-US" sz="2800" dirty="0">
                <a:ea typeface="Verdana" panose="020B0604030504040204" pitchFamily="34" charset="0"/>
              </a:rPr>
              <a:t>Low Intensity</a:t>
            </a:r>
          </a:p>
          <a:p>
            <a:r>
              <a:rPr lang="en-US" sz="2800" dirty="0">
                <a:ea typeface="Verdana" panose="020B0604030504040204" pitchFamily="34" charset="0"/>
              </a:rPr>
              <a:t>Medium Intensity</a:t>
            </a:r>
          </a:p>
          <a:p>
            <a:r>
              <a:rPr lang="en-US" sz="2800" dirty="0">
                <a:ea typeface="Verdana" panose="020B0604030504040204" pitchFamily="34" charset="0"/>
              </a:rPr>
              <a:t>High Intensity</a:t>
            </a:r>
          </a:p>
        </p:txBody>
      </p:sp>
      <p:sp>
        <p:nvSpPr>
          <p:cNvPr id="12" name="TextBox 11">
            <a:extLst>
              <a:ext uri="{FF2B5EF4-FFF2-40B4-BE49-F238E27FC236}">
                <a16:creationId xmlns:a16="http://schemas.microsoft.com/office/drawing/2014/main" id="{39346852-A650-C620-1EEA-29EAA26DEB44}"/>
              </a:ext>
            </a:extLst>
          </p:cNvPr>
          <p:cNvSpPr txBox="1"/>
          <p:nvPr/>
        </p:nvSpPr>
        <p:spPr>
          <a:xfrm>
            <a:off x="9068344" y="1979640"/>
            <a:ext cx="3636512" cy="646331"/>
          </a:xfrm>
          <a:prstGeom prst="rect">
            <a:avLst/>
          </a:prstGeom>
          <a:noFill/>
        </p:spPr>
        <p:txBody>
          <a:bodyPr wrap="square" rtlCol="0">
            <a:spAutoFit/>
          </a:bodyPr>
          <a:lstStyle/>
          <a:p>
            <a:pPr algn="ctr"/>
            <a:r>
              <a:rPr lang="en-US" sz="3600" dirty="0">
                <a:solidFill>
                  <a:schemeClr val="tx2"/>
                </a:solidFill>
                <a:ea typeface="Verdana" panose="020B0604030504040204" pitchFamily="34" charset="0"/>
              </a:rPr>
              <a:t>Impact</a:t>
            </a:r>
            <a:r>
              <a:rPr lang="en-US" sz="2000" b="1" dirty="0">
                <a:latin typeface="Verdana Pro Condensed" panose="020B0604020202020204" charset="0"/>
                <a:ea typeface="Verdana" panose="020B0604030504040204" pitchFamily="34" charset="0"/>
              </a:rPr>
              <a:t> </a:t>
            </a:r>
            <a:r>
              <a:rPr lang="en-US" sz="3600" dirty="0">
                <a:solidFill>
                  <a:schemeClr val="tx2"/>
                </a:solidFill>
                <a:ea typeface="Verdana" panose="020B0604030504040204" pitchFamily="34" charset="0"/>
              </a:rPr>
              <a:t>Scale</a:t>
            </a:r>
          </a:p>
        </p:txBody>
      </p:sp>
    </p:spTree>
    <p:extLst>
      <p:ext uri="{BB962C8B-B14F-4D97-AF65-F5344CB8AC3E}">
        <p14:creationId xmlns:p14="http://schemas.microsoft.com/office/powerpoint/2010/main" val="2264907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4B782-F73D-4D0A-D11C-A13B1A99232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8FC6109-92A1-69D4-1997-39FC2619B0C4}"/>
              </a:ext>
            </a:extLst>
          </p:cNvPr>
          <p:cNvSpPr>
            <a:spLocks noGrp="1"/>
          </p:cNvSpPr>
          <p:nvPr>
            <p:ph type="title"/>
          </p:nvPr>
        </p:nvSpPr>
        <p:spPr/>
        <p:txBody>
          <a:bodyPr/>
          <a:lstStyle/>
          <a:p>
            <a:r>
              <a:rPr lang="en-US" dirty="0"/>
              <a:t>Risk (and Performance) Management Approaches</a:t>
            </a:r>
          </a:p>
        </p:txBody>
      </p:sp>
      <p:sp>
        <p:nvSpPr>
          <p:cNvPr id="5" name="Slide Number Placeholder 4">
            <a:extLst>
              <a:ext uri="{FF2B5EF4-FFF2-40B4-BE49-F238E27FC236}">
                <a16:creationId xmlns:a16="http://schemas.microsoft.com/office/drawing/2014/main" id="{57506E09-5FFE-06B0-F8D1-F85C518D56A1}"/>
              </a:ext>
            </a:extLst>
          </p:cNvPr>
          <p:cNvSpPr>
            <a:spLocks noGrp="1"/>
          </p:cNvSpPr>
          <p:nvPr>
            <p:ph type="sldNum" sz="quarter" idx="12"/>
          </p:nvPr>
        </p:nvSpPr>
        <p:spPr/>
        <p:txBody>
          <a:bodyPr/>
          <a:lstStyle/>
          <a:p>
            <a:pPr defTabSz="1371600"/>
            <a:fld id="{7B8B4CB5-6F71-40EF-BF8A-0556FABA82B2}" type="slidenum">
              <a:rPr lang="en-US">
                <a:latin typeface="Arial" panose="020B0604020202020204"/>
              </a:rPr>
              <a:pPr defTabSz="1371600"/>
              <a:t>19</a:t>
            </a:fld>
            <a:endParaRPr lang="en-US">
              <a:latin typeface="Arial" panose="020B0604020202020204"/>
            </a:endParaRPr>
          </a:p>
        </p:txBody>
      </p:sp>
      <p:graphicFrame>
        <p:nvGraphicFramePr>
          <p:cNvPr id="2" name="Content Placeholder 7">
            <a:extLst>
              <a:ext uri="{FF2B5EF4-FFF2-40B4-BE49-F238E27FC236}">
                <a16:creationId xmlns:a16="http://schemas.microsoft.com/office/drawing/2014/main" id="{47871E54-7265-5F9A-3997-117A36C477C3}"/>
              </a:ext>
            </a:extLst>
          </p:cNvPr>
          <p:cNvGraphicFramePr>
            <a:graphicFrameLocks noGrp="1"/>
          </p:cNvGraphicFramePr>
          <p:nvPr>
            <p:ph idx="1"/>
            <p:extLst>
              <p:ext uri="{D42A27DB-BD31-4B8C-83A1-F6EECF244321}">
                <p14:modId xmlns:p14="http://schemas.microsoft.com/office/powerpoint/2010/main" val="1918662747"/>
              </p:ext>
            </p:extLst>
          </p:nvPr>
        </p:nvGraphicFramePr>
        <p:xfrm>
          <a:off x="1538595" y="2090917"/>
          <a:ext cx="15210810" cy="7267396"/>
        </p:xfrm>
        <a:graphic>
          <a:graphicData uri="http://schemas.openxmlformats.org/drawingml/2006/table">
            <a:tbl>
              <a:tblPr firstRow="1" bandRow="1">
                <a:tableStyleId>{5C22544A-7EE6-4342-B048-85BDC9FD1C3A}</a:tableStyleId>
              </a:tblPr>
              <a:tblGrid>
                <a:gridCol w="5070270">
                  <a:extLst>
                    <a:ext uri="{9D8B030D-6E8A-4147-A177-3AD203B41FA5}">
                      <a16:colId xmlns:a16="http://schemas.microsoft.com/office/drawing/2014/main" val="1962313044"/>
                    </a:ext>
                  </a:extLst>
                </a:gridCol>
                <a:gridCol w="5070270">
                  <a:extLst>
                    <a:ext uri="{9D8B030D-6E8A-4147-A177-3AD203B41FA5}">
                      <a16:colId xmlns:a16="http://schemas.microsoft.com/office/drawing/2014/main" val="1865116767"/>
                    </a:ext>
                  </a:extLst>
                </a:gridCol>
                <a:gridCol w="5070270">
                  <a:extLst>
                    <a:ext uri="{9D8B030D-6E8A-4147-A177-3AD203B41FA5}">
                      <a16:colId xmlns:a16="http://schemas.microsoft.com/office/drawing/2014/main" val="158154410"/>
                    </a:ext>
                  </a:extLst>
                </a:gridCol>
              </a:tblGrid>
              <a:tr h="1244156">
                <a:tc>
                  <a:txBody>
                    <a:bodyPr/>
                    <a:lstStyle/>
                    <a:p>
                      <a:pPr algn="ctr"/>
                      <a:r>
                        <a:rPr lang="en-US" sz="3200" kern="1200" dirty="0">
                          <a:solidFill>
                            <a:schemeClr val="tx1"/>
                          </a:solidFill>
                          <a:latin typeface="+mn-lt"/>
                          <a:ea typeface="Verdana" panose="020B0604030504040204" pitchFamily="34" charset="0"/>
                          <a:cs typeface="+mn-cs"/>
                        </a:rPr>
                        <a:t>Low Intensity</a:t>
                      </a:r>
                    </a:p>
                  </a:txBody>
                  <a:tcPr anchor="ctr">
                    <a:solidFill>
                      <a:srgbClr val="FFFF00"/>
                    </a:solidFill>
                  </a:tcPr>
                </a:tc>
                <a:tc>
                  <a:txBody>
                    <a:bodyPr/>
                    <a:lstStyle/>
                    <a:p>
                      <a:pPr marL="0" algn="ctr" defTabSz="1371600" rtl="0" eaLnBrk="1" latinLnBrk="0" hangingPunct="1"/>
                      <a:r>
                        <a:rPr lang="en-US" sz="3200" b="1" kern="1200" dirty="0">
                          <a:solidFill>
                            <a:schemeClr val="tx1"/>
                          </a:solidFill>
                          <a:latin typeface="+mn-lt"/>
                          <a:ea typeface="Verdana" panose="020B0604030504040204" pitchFamily="34" charset="0"/>
                          <a:cs typeface="+mn-cs"/>
                        </a:rPr>
                        <a:t>Medium Intensity</a:t>
                      </a:r>
                    </a:p>
                  </a:txBody>
                  <a:tcPr anchor="ctr">
                    <a:solidFill>
                      <a:srgbClr val="FFC000"/>
                    </a:solidFill>
                  </a:tcPr>
                </a:tc>
                <a:tc>
                  <a:txBody>
                    <a:bodyPr/>
                    <a:lstStyle/>
                    <a:p>
                      <a:pPr marL="0" algn="ctr" defTabSz="1371600" rtl="0" eaLnBrk="1" latinLnBrk="0" hangingPunct="1"/>
                      <a:r>
                        <a:rPr lang="en-US" sz="3200" b="1" kern="1200" dirty="0">
                          <a:solidFill>
                            <a:schemeClr val="tx1"/>
                          </a:solidFill>
                          <a:latin typeface="+mn-lt"/>
                          <a:ea typeface="Verdana" panose="020B0604030504040204" pitchFamily="34" charset="0"/>
                          <a:cs typeface="+mn-cs"/>
                        </a:rPr>
                        <a:t>High Intensity</a:t>
                      </a:r>
                    </a:p>
                  </a:txBody>
                  <a:tcPr anchor="ctr">
                    <a:solidFill>
                      <a:srgbClr val="EE0000"/>
                    </a:solidFill>
                  </a:tcPr>
                </a:tc>
                <a:extLst>
                  <a:ext uri="{0D108BD9-81ED-4DB2-BD59-A6C34878D82A}">
                    <a16:rowId xmlns:a16="http://schemas.microsoft.com/office/drawing/2014/main" val="2999032494"/>
                  </a:ext>
                </a:extLst>
              </a:tr>
              <a:tr h="6023240">
                <a:tc>
                  <a:txBody>
                    <a:bodyPr/>
                    <a:lstStyle/>
                    <a:p>
                      <a:pPr marL="285750" indent="-285750" algn="l" defTabSz="914400" rtl="0" eaLnBrk="1" latinLnBrk="0" hangingPunct="1">
                        <a:spcAft>
                          <a:spcPts val="2000"/>
                        </a:spcAft>
                        <a:buFont typeface="Arial" panose="020B0604020202020204" pitchFamily="34" charset="0"/>
                        <a:buChar char="•"/>
                      </a:pPr>
                      <a:r>
                        <a:rPr lang="en-US" sz="2800" b="1" kern="1200" dirty="0">
                          <a:solidFill>
                            <a:schemeClr val="tx1"/>
                          </a:solidFill>
                          <a:latin typeface="+mn-lt"/>
                          <a:ea typeface="Verdana" panose="020B0604030504040204" pitchFamily="34" charset="0"/>
                          <a:cs typeface="+mn-cs"/>
                        </a:rPr>
                        <a:t>Kickoff meeting </a:t>
                      </a:r>
                      <a:r>
                        <a:rPr lang="en-US" sz="2800" kern="1200" dirty="0">
                          <a:solidFill>
                            <a:schemeClr val="tx1"/>
                          </a:solidFill>
                          <a:latin typeface="+mn-lt"/>
                          <a:ea typeface="Verdana" panose="020B0604030504040204" pitchFamily="34" charset="0"/>
                          <a:cs typeface="+mn-cs"/>
                        </a:rPr>
                        <a:t>to establish roles and responsibilities</a:t>
                      </a:r>
                    </a:p>
                    <a:p>
                      <a:pPr marL="285750" indent="-285750" algn="l" defTabSz="914400" rtl="0" eaLnBrk="1" latinLnBrk="0" hangingPunct="1">
                        <a:spcAft>
                          <a:spcPts val="2000"/>
                        </a:spcAft>
                        <a:buFont typeface="Arial" panose="020B0604020202020204" pitchFamily="34" charset="0"/>
                        <a:buChar char="•"/>
                      </a:pPr>
                      <a:r>
                        <a:rPr lang="en-US" sz="2800" kern="1200" dirty="0">
                          <a:solidFill>
                            <a:schemeClr val="tx1"/>
                          </a:solidFill>
                          <a:latin typeface="+mn-lt"/>
                          <a:ea typeface="Verdana" panose="020B0604030504040204" pitchFamily="34" charset="0"/>
                          <a:cs typeface="+mn-cs"/>
                        </a:rPr>
                        <a:t>Quarterly </a:t>
                      </a:r>
                      <a:r>
                        <a:rPr lang="en-US" sz="2800" b="1" kern="1200" dirty="0">
                          <a:solidFill>
                            <a:schemeClr val="tx1"/>
                          </a:solidFill>
                          <a:latin typeface="+mn-lt"/>
                          <a:ea typeface="Verdana" panose="020B0604030504040204" pitchFamily="34" charset="0"/>
                          <a:cs typeface="+mn-cs"/>
                        </a:rPr>
                        <a:t>check-ins</a:t>
                      </a:r>
                      <a:r>
                        <a:rPr lang="en-US" sz="2800" kern="1200" dirty="0">
                          <a:solidFill>
                            <a:schemeClr val="tx1"/>
                          </a:solidFill>
                          <a:latin typeface="+mn-lt"/>
                          <a:ea typeface="Verdana" panose="020B0604030504040204" pitchFamily="34" charset="0"/>
                          <a:cs typeface="+mn-cs"/>
                        </a:rPr>
                        <a:t> with vendors (virtual or on site)</a:t>
                      </a:r>
                    </a:p>
                    <a:p>
                      <a:pPr marL="285750" indent="-285750" algn="l" defTabSz="914400" rtl="0" eaLnBrk="1" latinLnBrk="0" hangingPunct="1">
                        <a:spcAft>
                          <a:spcPts val="2000"/>
                        </a:spcAft>
                        <a:buFont typeface="Arial" panose="020B0604020202020204" pitchFamily="34" charset="0"/>
                        <a:buChar char="•"/>
                      </a:pPr>
                      <a:r>
                        <a:rPr lang="en-US" sz="2800" b="1" kern="1200" dirty="0">
                          <a:solidFill>
                            <a:schemeClr val="tx1"/>
                          </a:solidFill>
                          <a:latin typeface="+mn-lt"/>
                          <a:ea typeface="Verdana" panose="020B0604030504040204" pitchFamily="34" charset="0"/>
                          <a:cs typeface="+mn-cs"/>
                        </a:rPr>
                        <a:t>Progress</a:t>
                      </a:r>
                      <a:r>
                        <a:rPr lang="en-US" sz="2800" kern="1200" dirty="0">
                          <a:solidFill>
                            <a:schemeClr val="tx1"/>
                          </a:solidFill>
                          <a:latin typeface="+mn-lt"/>
                          <a:ea typeface="Verdana" panose="020B0604030504040204" pitchFamily="34" charset="0"/>
                          <a:cs typeface="+mn-cs"/>
                        </a:rPr>
                        <a:t> or status reports</a:t>
                      </a:r>
                    </a:p>
                  </a:txBody>
                  <a:tcPr>
                    <a:solidFill>
                      <a:srgbClr val="FFFFA7"/>
                    </a:solidFill>
                  </a:tcPr>
                </a:tc>
                <a:tc>
                  <a:txBody>
                    <a:bodyPr/>
                    <a:lstStyle/>
                    <a:p>
                      <a:pPr marL="285750" indent="-285750" algn="l" defTabSz="914400" rtl="0" eaLnBrk="1" latinLnBrk="0" hangingPunct="1">
                        <a:spcAft>
                          <a:spcPts val="2000"/>
                        </a:spcAft>
                        <a:buFont typeface="Arial" panose="020B0604020202020204" pitchFamily="34" charset="0"/>
                        <a:buChar char="•"/>
                      </a:pPr>
                      <a:r>
                        <a:rPr lang="en-US" sz="2600" b="1" kern="1200" dirty="0">
                          <a:solidFill>
                            <a:schemeClr val="tx1"/>
                          </a:solidFill>
                          <a:latin typeface="+mn-lt"/>
                          <a:ea typeface="Verdana" panose="020B0604030504040204" pitchFamily="34" charset="0"/>
                          <a:cs typeface="+mn-cs"/>
                        </a:rPr>
                        <a:t>Comprehensive kickoff meeting </a:t>
                      </a:r>
                      <a:r>
                        <a:rPr lang="en-US" sz="2600" kern="1200" dirty="0">
                          <a:solidFill>
                            <a:schemeClr val="tx1"/>
                          </a:solidFill>
                          <a:latin typeface="+mn-lt"/>
                          <a:ea typeface="Verdana" panose="020B0604030504040204" pitchFamily="34" charset="0"/>
                          <a:cs typeface="+mn-cs"/>
                        </a:rPr>
                        <a:t>and early investment in relationship-building</a:t>
                      </a:r>
                    </a:p>
                    <a:p>
                      <a:pPr marL="285750" indent="-285750" algn="l" defTabSz="914400" rtl="0" eaLnBrk="1" latinLnBrk="0" hangingPunct="1">
                        <a:spcAft>
                          <a:spcPts val="2000"/>
                        </a:spcAft>
                        <a:buFont typeface="Arial" panose="020B0604020202020204" pitchFamily="34" charset="0"/>
                        <a:buChar char="•"/>
                      </a:pPr>
                      <a:r>
                        <a:rPr lang="en-US" sz="2600" b="1" kern="1200" dirty="0">
                          <a:solidFill>
                            <a:schemeClr val="tx1"/>
                          </a:solidFill>
                          <a:latin typeface="+mn-lt"/>
                          <a:ea typeface="Verdana" panose="020B0604030504040204" pitchFamily="34" charset="0"/>
                          <a:cs typeface="+mn-cs"/>
                        </a:rPr>
                        <a:t>Orientation / training </a:t>
                      </a:r>
                      <a:r>
                        <a:rPr lang="en-US" sz="2600" kern="1200" dirty="0">
                          <a:solidFill>
                            <a:schemeClr val="tx1"/>
                          </a:solidFill>
                          <a:latin typeface="+mn-lt"/>
                          <a:ea typeface="Verdana" panose="020B0604030504040204" pitchFamily="34" charset="0"/>
                          <a:cs typeface="+mn-cs"/>
                        </a:rPr>
                        <a:t>for vendors</a:t>
                      </a:r>
                    </a:p>
                    <a:p>
                      <a:pPr marL="285750" indent="-285750" algn="l" defTabSz="914400" rtl="0" eaLnBrk="1" latinLnBrk="0" hangingPunct="1">
                        <a:spcAft>
                          <a:spcPts val="2000"/>
                        </a:spcAft>
                        <a:buFont typeface="Arial" panose="020B0604020202020204" pitchFamily="34" charset="0"/>
                        <a:buChar char="•"/>
                      </a:pPr>
                      <a:r>
                        <a:rPr lang="en-US" sz="2600" kern="1200" dirty="0">
                          <a:solidFill>
                            <a:schemeClr val="tx1"/>
                          </a:solidFill>
                          <a:latin typeface="+mn-lt"/>
                          <a:ea typeface="Verdana" panose="020B0604030504040204" pitchFamily="34" charset="0"/>
                          <a:cs typeface="+mn-cs"/>
                        </a:rPr>
                        <a:t>Consistent </a:t>
                      </a:r>
                      <a:r>
                        <a:rPr lang="en-US" sz="2600" b="1" kern="1200" dirty="0">
                          <a:solidFill>
                            <a:schemeClr val="tx1"/>
                          </a:solidFill>
                          <a:latin typeface="+mn-lt"/>
                          <a:ea typeface="Verdana" panose="020B0604030504040204" pitchFamily="34" charset="0"/>
                          <a:cs typeface="+mn-cs"/>
                        </a:rPr>
                        <a:t>monthly meetings </a:t>
                      </a:r>
                      <a:r>
                        <a:rPr lang="en-US" sz="2600" kern="1200" dirty="0">
                          <a:solidFill>
                            <a:schemeClr val="tx1"/>
                          </a:solidFill>
                          <a:latin typeface="+mn-lt"/>
                          <a:ea typeface="Verdana" panose="020B0604030504040204" pitchFamily="34" charset="0"/>
                          <a:cs typeface="+mn-cs"/>
                        </a:rPr>
                        <a:t>to discuss performance and course-correct</a:t>
                      </a:r>
                    </a:p>
                    <a:p>
                      <a:pPr marL="285750" indent="-285750" algn="l" defTabSz="914400" rtl="0" eaLnBrk="1" latinLnBrk="0" hangingPunct="1">
                        <a:spcAft>
                          <a:spcPts val="2000"/>
                        </a:spcAft>
                        <a:buFont typeface="Arial" panose="020B0604020202020204" pitchFamily="34" charset="0"/>
                        <a:buChar char="•"/>
                      </a:pPr>
                      <a:r>
                        <a:rPr lang="en-US" sz="2600" kern="1200" dirty="0">
                          <a:solidFill>
                            <a:schemeClr val="tx1"/>
                          </a:solidFill>
                          <a:latin typeface="+mn-lt"/>
                          <a:ea typeface="Verdana" panose="020B0604030504040204" pitchFamily="34" charset="0"/>
                          <a:cs typeface="+mn-cs"/>
                        </a:rPr>
                        <a:t>Identification of key performance indicators </a:t>
                      </a:r>
                      <a:r>
                        <a:rPr lang="en-US" sz="2600" b="1" kern="1200" dirty="0">
                          <a:solidFill>
                            <a:schemeClr val="tx1"/>
                          </a:solidFill>
                          <a:latin typeface="+mn-lt"/>
                          <a:ea typeface="Verdana" panose="020B0604030504040204" pitchFamily="34" charset="0"/>
                          <a:cs typeface="+mn-cs"/>
                        </a:rPr>
                        <a:t>(KPIs) </a:t>
                      </a:r>
                      <a:r>
                        <a:rPr lang="en-US" sz="2600" kern="1200" dirty="0">
                          <a:solidFill>
                            <a:schemeClr val="tx1"/>
                          </a:solidFill>
                          <a:latin typeface="+mn-lt"/>
                          <a:ea typeface="Verdana" panose="020B0604030504040204" pitchFamily="34" charset="0"/>
                          <a:cs typeface="+mn-cs"/>
                        </a:rPr>
                        <a:t>to track progress</a:t>
                      </a:r>
                    </a:p>
                  </a:txBody>
                  <a:tcPr>
                    <a:solidFill>
                      <a:srgbClr val="FFE07D"/>
                    </a:solidFill>
                  </a:tcPr>
                </a:tc>
                <a:tc>
                  <a:txBody>
                    <a:bodyPr/>
                    <a:lstStyle/>
                    <a:p>
                      <a:pPr marL="285750" indent="-285750" algn="l" defTabSz="914400" rtl="0" eaLnBrk="1" latinLnBrk="0" hangingPunct="1">
                        <a:spcAft>
                          <a:spcPts val="2000"/>
                        </a:spcAft>
                        <a:buFont typeface="Arial" panose="020B0604020202020204" pitchFamily="34" charset="0"/>
                        <a:buChar char="•"/>
                      </a:pPr>
                      <a:r>
                        <a:rPr lang="en-US" sz="2800" b="1" kern="1200" dirty="0">
                          <a:solidFill>
                            <a:schemeClr val="tx1"/>
                          </a:solidFill>
                          <a:latin typeface="+mn-lt"/>
                          <a:ea typeface="Verdana" panose="020B0604030504040204" pitchFamily="34" charset="0"/>
                          <a:cs typeface="+mn-cs"/>
                        </a:rPr>
                        <a:t>“Lemon squeeze” </a:t>
                      </a:r>
                      <a:r>
                        <a:rPr lang="en-US" sz="2800" kern="1200" dirty="0">
                          <a:solidFill>
                            <a:schemeClr val="tx1"/>
                          </a:solidFill>
                          <a:latin typeface="+mn-lt"/>
                          <a:ea typeface="Verdana" panose="020B0604030504040204" pitchFamily="34" charset="0"/>
                          <a:cs typeface="+mn-cs"/>
                        </a:rPr>
                        <a:t>listening session with vendors to discuss pain points</a:t>
                      </a:r>
                    </a:p>
                    <a:p>
                      <a:pPr marL="285750" indent="-285750" algn="l" defTabSz="914400" rtl="0" eaLnBrk="1" latinLnBrk="0" hangingPunct="1">
                        <a:spcAft>
                          <a:spcPts val="2000"/>
                        </a:spcAft>
                        <a:buFont typeface="Arial" panose="020B0604020202020204" pitchFamily="34" charset="0"/>
                        <a:buChar char="•"/>
                      </a:pPr>
                      <a:r>
                        <a:rPr lang="en-US" sz="2800" b="1" kern="1200" dirty="0">
                          <a:solidFill>
                            <a:schemeClr val="tx1"/>
                          </a:solidFill>
                          <a:latin typeface="+mn-lt"/>
                          <a:ea typeface="Verdana" panose="020B0604030504040204" pitchFamily="34" charset="0"/>
                          <a:cs typeface="+mn-cs"/>
                        </a:rPr>
                        <a:t>Bi-weekly meetings </a:t>
                      </a:r>
                      <a:r>
                        <a:rPr lang="en-US" sz="2800" kern="1200" dirty="0">
                          <a:solidFill>
                            <a:schemeClr val="tx1"/>
                          </a:solidFill>
                          <a:latin typeface="+mn-lt"/>
                          <a:ea typeface="Verdana" panose="020B0604030504040204" pitchFamily="34" charset="0"/>
                          <a:cs typeface="+mn-cs"/>
                        </a:rPr>
                        <a:t>to review KPIs and troubleshoot performance issues</a:t>
                      </a:r>
                    </a:p>
                    <a:p>
                      <a:pPr marL="285750" indent="-285750" algn="l" defTabSz="914400" rtl="0" eaLnBrk="1" latinLnBrk="0" hangingPunct="1">
                        <a:spcAft>
                          <a:spcPts val="2000"/>
                        </a:spcAft>
                        <a:buFont typeface="Arial" panose="020B0604020202020204" pitchFamily="34" charset="0"/>
                        <a:buChar char="•"/>
                      </a:pPr>
                      <a:r>
                        <a:rPr lang="en-US" sz="2800" b="1" kern="1200" dirty="0">
                          <a:solidFill>
                            <a:schemeClr val="tx1"/>
                          </a:solidFill>
                          <a:latin typeface="+mn-lt"/>
                          <a:ea typeface="Verdana" panose="020B0604030504040204" pitchFamily="34" charset="0"/>
                          <a:cs typeface="+mn-cs"/>
                        </a:rPr>
                        <a:t>Disaggregating data </a:t>
                      </a:r>
                      <a:r>
                        <a:rPr lang="en-US" sz="2800" kern="1200" dirty="0">
                          <a:solidFill>
                            <a:schemeClr val="tx1"/>
                          </a:solidFill>
                          <a:latin typeface="+mn-lt"/>
                          <a:ea typeface="Verdana" panose="020B0604030504040204" pitchFamily="34" charset="0"/>
                          <a:cs typeface="+mn-cs"/>
                        </a:rPr>
                        <a:t>to understand service gaps</a:t>
                      </a:r>
                    </a:p>
                  </a:txBody>
                  <a:tcPr>
                    <a:solidFill>
                      <a:srgbClr val="FF8181"/>
                    </a:solidFill>
                  </a:tcPr>
                </a:tc>
                <a:extLst>
                  <a:ext uri="{0D108BD9-81ED-4DB2-BD59-A6C34878D82A}">
                    <a16:rowId xmlns:a16="http://schemas.microsoft.com/office/drawing/2014/main" val="1086503367"/>
                  </a:ext>
                </a:extLst>
              </a:tr>
            </a:tbl>
          </a:graphicData>
        </a:graphic>
      </p:graphicFrame>
    </p:spTree>
    <p:extLst>
      <p:ext uri="{BB962C8B-B14F-4D97-AF65-F5344CB8AC3E}">
        <p14:creationId xmlns:p14="http://schemas.microsoft.com/office/powerpoint/2010/main" val="505931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0FD1CCF-DCAA-BBFD-2D23-8B300D2DC0F5}"/>
              </a:ext>
            </a:extLst>
          </p:cNvPr>
          <p:cNvSpPr>
            <a:spLocks noGrp="1"/>
          </p:cNvSpPr>
          <p:nvPr>
            <p:ph type="ctrTitle"/>
          </p:nvPr>
        </p:nvSpPr>
        <p:spPr/>
        <p:txBody>
          <a:bodyPr/>
          <a:lstStyle/>
          <a:p>
            <a:r>
              <a:rPr lang="en-US" dirty="0"/>
              <a:t>Keeping Cloud City Clean</a:t>
            </a:r>
          </a:p>
        </p:txBody>
      </p:sp>
      <p:sp>
        <p:nvSpPr>
          <p:cNvPr id="6" name="Subtitle 5">
            <a:extLst>
              <a:ext uri="{FF2B5EF4-FFF2-40B4-BE49-F238E27FC236}">
                <a16:creationId xmlns:a16="http://schemas.microsoft.com/office/drawing/2014/main" id="{62C9EBAE-53E5-B537-750D-9E23038FFF40}"/>
              </a:ext>
            </a:extLst>
          </p:cNvPr>
          <p:cNvSpPr>
            <a:spLocks noGrp="1"/>
          </p:cNvSpPr>
          <p:nvPr>
            <p:ph type="subTitle" idx="1"/>
          </p:nvPr>
        </p:nvSpPr>
        <p:spPr/>
        <p:txBody>
          <a:bodyPr vert="horz" lIns="91440" tIns="45720" rIns="91440" bIns="45720" rtlCol="0" anchor="t">
            <a:normAutofit/>
          </a:bodyPr>
          <a:lstStyle/>
          <a:p>
            <a:r>
              <a:rPr lang="en-US">
                <a:ea typeface="Verdana"/>
              </a:rPr>
              <a:t>Proactive Contract Management Simulation</a:t>
            </a:r>
          </a:p>
          <a:p>
            <a:r>
              <a:rPr lang="en-US" dirty="0"/>
              <a:t>Partners for Public Good: Executive Education Team</a:t>
            </a:r>
          </a:p>
        </p:txBody>
      </p:sp>
    </p:spTree>
    <p:extLst>
      <p:ext uri="{BB962C8B-B14F-4D97-AF65-F5344CB8AC3E}">
        <p14:creationId xmlns:p14="http://schemas.microsoft.com/office/powerpoint/2010/main" val="2524266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5511-BD58-56FF-618B-5B77BB03304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35F4E5-B2DE-10A4-8922-C69E45F64865}"/>
              </a:ext>
            </a:extLst>
          </p:cNvPr>
          <p:cNvSpPr>
            <a:spLocks noGrp="1"/>
          </p:cNvSpPr>
          <p:nvPr>
            <p:ph type="title"/>
          </p:nvPr>
        </p:nvSpPr>
        <p:spPr/>
        <p:txBody>
          <a:bodyPr/>
          <a:lstStyle/>
          <a:p>
            <a:r>
              <a:rPr lang="en-US" dirty="0"/>
              <a:t>Cloud City CPO says…</a:t>
            </a:r>
          </a:p>
        </p:txBody>
      </p:sp>
      <p:graphicFrame>
        <p:nvGraphicFramePr>
          <p:cNvPr id="2" name="Table 2">
            <a:extLst>
              <a:ext uri="{FF2B5EF4-FFF2-40B4-BE49-F238E27FC236}">
                <a16:creationId xmlns:a16="http://schemas.microsoft.com/office/drawing/2014/main" id="{40B887A9-CD34-C2A3-9536-7CAB5FA61817}"/>
              </a:ext>
            </a:extLst>
          </p:cNvPr>
          <p:cNvGraphicFramePr>
            <a:graphicFrameLocks noGrp="1"/>
          </p:cNvGraphicFramePr>
          <p:nvPr>
            <p:extLst>
              <p:ext uri="{D42A27DB-BD31-4B8C-83A1-F6EECF244321}">
                <p14:modId xmlns:p14="http://schemas.microsoft.com/office/powerpoint/2010/main" val="19372563"/>
              </p:ext>
            </p:extLst>
          </p:nvPr>
        </p:nvGraphicFramePr>
        <p:xfrm>
          <a:off x="918837" y="1449237"/>
          <a:ext cx="16476156" cy="8281198"/>
        </p:xfrm>
        <a:graphic>
          <a:graphicData uri="http://schemas.openxmlformats.org/drawingml/2006/table">
            <a:tbl>
              <a:tblPr firstRow="1" bandRow="1">
                <a:tableStyleId>{3B4B98B0-60AC-42C2-AFA5-B58CD77FA1E5}</a:tableStyleId>
              </a:tblPr>
              <a:tblGrid>
                <a:gridCol w="3749104">
                  <a:extLst>
                    <a:ext uri="{9D8B030D-6E8A-4147-A177-3AD203B41FA5}">
                      <a16:colId xmlns:a16="http://schemas.microsoft.com/office/drawing/2014/main" val="2616871392"/>
                    </a:ext>
                  </a:extLst>
                </a:gridCol>
                <a:gridCol w="2355374">
                  <a:extLst>
                    <a:ext uri="{9D8B030D-6E8A-4147-A177-3AD203B41FA5}">
                      <a16:colId xmlns:a16="http://schemas.microsoft.com/office/drawing/2014/main" val="2936236920"/>
                    </a:ext>
                  </a:extLst>
                </a:gridCol>
                <a:gridCol w="10371678">
                  <a:extLst>
                    <a:ext uri="{9D8B030D-6E8A-4147-A177-3AD203B41FA5}">
                      <a16:colId xmlns:a16="http://schemas.microsoft.com/office/drawing/2014/main" val="1429631929"/>
                    </a:ext>
                  </a:extLst>
                </a:gridCol>
              </a:tblGrid>
              <a:tr h="718107">
                <a:tc>
                  <a:txBody>
                    <a:bodyPr/>
                    <a:lstStyle/>
                    <a:p>
                      <a:r>
                        <a:rPr lang="en-US" sz="3200" b="1" kern="1200" dirty="0">
                          <a:solidFill>
                            <a:srgbClr val="084F2E"/>
                          </a:solidFill>
                          <a:latin typeface="Arial" panose="020B0604020202020204" pitchFamily="34" charset="0"/>
                          <a:ea typeface="+mn-ea"/>
                          <a:cs typeface="Arial" panose="020B0604020202020204" pitchFamily="34" charset="0"/>
                        </a:rPr>
                        <a:t>RISK</a:t>
                      </a:r>
                    </a:p>
                  </a:txBody>
                  <a:tcPr marL="182880" marR="182880" marT="91440" marB="9144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200" b="1" kern="1200" dirty="0">
                          <a:solidFill>
                            <a:srgbClr val="084F2E"/>
                          </a:solidFill>
                          <a:latin typeface="Arial" panose="020B0604020202020204" pitchFamily="34" charset="0"/>
                          <a:ea typeface="+mn-ea"/>
                          <a:cs typeface="Arial" panose="020B0604020202020204" pitchFamily="34" charset="0"/>
                        </a:rPr>
                        <a:t>WHERE</a:t>
                      </a:r>
                    </a:p>
                  </a:txBody>
                  <a:tcPr marL="182880" marR="182880" marT="91440" marB="91440">
                    <a:lnT w="12700" cap="flat" cmpd="sng" algn="ctr">
                      <a:solidFill>
                        <a:schemeClr val="tx1"/>
                      </a:solidFill>
                      <a:prstDash val="solid"/>
                      <a:round/>
                      <a:headEnd type="none" w="med" len="med"/>
                      <a:tailEnd type="none" w="med" len="med"/>
                    </a:lnT>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3200" b="1" kern="1200" dirty="0">
                          <a:solidFill>
                            <a:srgbClr val="084F2E"/>
                          </a:solidFill>
                          <a:latin typeface="Arial" panose="020B0604020202020204" pitchFamily="34" charset="0"/>
                          <a:ea typeface="+mn-ea"/>
                          <a:cs typeface="Arial" panose="020B0604020202020204" pitchFamily="34" charset="0"/>
                        </a:rPr>
                        <a:t>COMMENT</a:t>
                      </a:r>
                    </a:p>
                  </a:txBody>
                  <a:tcPr marL="182880" marR="182880" marT="91440" marB="9144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332216465"/>
                  </a:ext>
                </a:extLst>
              </a:tr>
              <a:tr h="1322823">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rPr>
                        <a:t>Scope &amp; Performance </a:t>
                      </a:r>
                    </a:p>
                  </a:txBody>
                  <a:tcPr marL="182880" marR="182880" marT="182880" marB="0">
                    <a:lnL w="12700" cap="flat" cmpd="sng" algn="ctr">
                      <a:solidFill>
                        <a:schemeClr val="tx1"/>
                      </a:solidFill>
                      <a:prstDash val="solid"/>
                      <a:round/>
                      <a:headEnd type="none" w="med" len="med"/>
                      <a:tailEnd type="none" w="med" len="med"/>
                    </a:lnL>
                  </a:tcPr>
                </a:tc>
                <a:tc>
                  <a:txBody>
                    <a:bodyPr/>
                    <a:lstStyle/>
                    <a:p>
                      <a:pPr marL="0" lvl="0" indent="0" algn="l" defTabSz="1828755" rtl="0" eaLnBrk="1" latinLnBrk="0" hangingPunct="1">
                        <a:lnSpc>
                          <a:spcPct val="150000"/>
                        </a:lnSpc>
                        <a:buClr>
                          <a:srgbClr val="000000"/>
                        </a:buClr>
                        <a:buFont typeface="Arial,Sans-Serif" panose="020B0604020202020204" pitchFamily="34" charset="0"/>
                        <a:buNone/>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Scope of Work</a:t>
                      </a:r>
                    </a:p>
                  </a:txBody>
                  <a:tcPr marL="182880" marR="182880" marT="182880" marB="0"/>
                </a:tc>
                <a:tc>
                  <a:txBody>
                    <a:bodyPr/>
                    <a:lstStyle/>
                    <a:p>
                      <a:pPr marL="0" lvl="0" indent="0" algn="l" defTabSz="1828755" rtl="0" eaLnBrk="1" latinLnBrk="0" hangingPunct="1">
                        <a:lnSpc>
                          <a:spcPct val="150000"/>
                        </a:lnSpc>
                        <a:buClr>
                          <a:srgbClr val="000000"/>
                        </a:buClr>
                        <a:buFont typeface="Arial,Sans-Serif" panose="020B0604020202020204" pitchFamily="34" charset="0"/>
                        <a:buNone/>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“’Regular’ and ‘presentable’ are vague. Without set frequencies and standards, vendors could under-deliver.”</a:t>
                      </a:r>
                      <a:endParaRPr lang="en-US" sz="2400" b="0" kern="1200" cap="none" spc="0" noProof="0" dirty="0">
                        <a:solidFill>
                          <a:schemeClr val="tx1"/>
                        </a:solidFill>
                        <a:latin typeface="Arial" panose="020B0604020202020204" pitchFamily="34" charset="0"/>
                        <a:ea typeface="+mn-ea"/>
                        <a:cs typeface="Arial" panose="020B0604020202020204" pitchFamily="34" charset="0"/>
                      </a:endParaRPr>
                    </a:p>
                  </a:txBody>
                  <a:tcPr marL="182880" marR="182880" marT="18288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61199164"/>
                  </a:ext>
                </a:extLst>
              </a:tr>
              <a:tr h="1560067">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sym typeface="Verdana Pro Condensed Bold"/>
                        </a:rPr>
                        <a:t>Cost Increases &amp; Delays</a:t>
                      </a:r>
                      <a:endParaRPr lang="en-US" sz="2400" b="1" kern="1200" dirty="0">
                        <a:solidFill>
                          <a:srgbClr val="084F2E"/>
                        </a:solidFill>
                        <a:latin typeface="Arial" panose="020B0604020202020204" pitchFamily="34" charset="0"/>
                        <a:ea typeface="+mn-ea"/>
                        <a:cs typeface="Arial" panose="020B0604020202020204" pitchFamily="34" charset="0"/>
                      </a:endParaRPr>
                    </a:p>
                  </a:txBody>
                  <a:tcPr marL="182880" marR="182880" marT="182880" marB="0">
                    <a:lnL w="12700" cap="flat" cmpd="sng" algn="ctr">
                      <a:solidFill>
                        <a:schemeClr val="tx1"/>
                      </a:solidFill>
                      <a:prstDash val="solid"/>
                      <a:round/>
                      <a:headEnd type="none" w="med" len="med"/>
                      <a:tailEnd type="none" w="med" len="med"/>
                    </a:lnL>
                  </a:tcPr>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Key Deliverables</a:t>
                      </a:r>
                    </a:p>
                  </a:txBody>
                  <a:tcPr marL="182880" marR="182880" marT="182880" marB="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“How will pricing and staffing adjust if buildings are added or removed? Without adjustment terms, we could overpay or underserve.”</a:t>
                      </a:r>
                      <a:endParaRPr lang="en-US" sz="2400" b="0" kern="1200" cap="none" spc="0" noProof="0" dirty="0">
                        <a:solidFill>
                          <a:schemeClr val="tx1"/>
                        </a:solidFill>
                        <a:latin typeface="Arial" panose="020B0604020202020204" pitchFamily="34" charset="0"/>
                        <a:ea typeface="+mn-ea"/>
                        <a:cs typeface="Arial" panose="020B0604020202020204" pitchFamily="34" charset="0"/>
                      </a:endParaRPr>
                    </a:p>
                  </a:txBody>
                  <a:tcPr marL="182880" marR="182880" marT="18288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8930500"/>
                  </a:ext>
                </a:extLst>
              </a:tr>
              <a:tr h="1560067">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sym typeface="Verdana Pro Condensed Bold"/>
                        </a:rPr>
                        <a:t>Political &amp; Reputational</a:t>
                      </a:r>
                      <a:endParaRPr lang="en-US" sz="2400" b="1" kern="1200" dirty="0">
                        <a:solidFill>
                          <a:srgbClr val="084F2E"/>
                        </a:solidFill>
                        <a:latin typeface="Arial" panose="020B0604020202020204" pitchFamily="34" charset="0"/>
                        <a:ea typeface="+mn-ea"/>
                        <a:cs typeface="Arial" panose="020B0604020202020204" pitchFamily="34" charset="0"/>
                      </a:endParaRPr>
                    </a:p>
                  </a:txBody>
                  <a:tcPr marL="182880" marR="182880" marT="182880" marB="0">
                    <a:lnL w="12700" cap="flat" cmpd="sng" algn="ctr">
                      <a:solidFill>
                        <a:schemeClr val="tx1"/>
                      </a:solidFill>
                      <a:prstDash val="solid"/>
                      <a:round/>
                      <a:headEnd type="none" w="med" len="med"/>
                      <a:tailEnd type="none" w="med" len="med"/>
                    </a:lnL>
                  </a:tcPr>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Performance Metrics</a:t>
                      </a:r>
                    </a:p>
                  </a:txBody>
                  <a:tcPr marL="182880" marR="182880" marT="182880" marB="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“How will performance data be collected and shared? What if inspections rating cleanliness as ‘Unsatisfactory’ are leaked to the media?”</a:t>
                      </a:r>
                      <a:endParaRPr lang="en-US" sz="2400" b="0" kern="1200" cap="none" spc="0" noProof="0" dirty="0">
                        <a:solidFill>
                          <a:schemeClr val="tx1"/>
                        </a:solidFill>
                        <a:latin typeface="Arial" panose="020B0604020202020204" pitchFamily="34" charset="0"/>
                        <a:ea typeface="+mn-ea"/>
                        <a:cs typeface="Arial" panose="020B0604020202020204" pitchFamily="34" charset="0"/>
                      </a:endParaRPr>
                    </a:p>
                  </a:txBody>
                  <a:tcPr marL="182880" marR="182880" marT="18288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760455300"/>
                  </a:ext>
                </a:extLst>
              </a:tr>
              <a:tr h="1560067">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sym typeface="Verdana Pro Condensed Bold"/>
                        </a:rPr>
                        <a:t>Scope &amp; Performance, Legal &amp; Compliance</a:t>
                      </a:r>
                      <a:endParaRPr lang="en-US" sz="2400" b="1" kern="1200" dirty="0">
                        <a:solidFill>
                          <a:srgbClr val="084F2E"/>
                        </a:solidFill>
                        <a:latin typeface="Arial" panose="020B0604020202020204" pitchFamily="34" charset="0"/>
                        <a:ea typeface="+mn-ea"/>
                        <a:cs typeface="Arial" panose="020B0604020202020204" pitchFamily="34" charset="0"/>
                      </a:endParaRPr>
                    </a:p>
                  </a:txBody>
                  <a:tcPr marL="182880" marR="182880" marT="182880" marB="0">
                    <a:lnL w="12700" cap="flat" cmpd="sng" algn="ctr">
                      <a:solidFill>
                        <a:schemeClr val="tx1"/>
                      </a:solidFill>
                      <a:prstDash val="solid"/>
                      <a:round/>
                      <a:headEnd type="none" w="med" len="med"/>
                      <a:tailEnd type="none" w="med" len="med"/>
                    </a:lnL>
                  </a:tcPr>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Performance Metrics</a:t>
                      </a:r>
                    </a:p>
                  </a:txBody>
                  <a:tcPr marL="182880" marR="182880" marT="182880" marB="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“Is a 2-hour urgent request response feasible across all sites, at all hours? What counts as urgent?”</a:t>
                      </a:r>
                    </a:p>
                  </a:txBody>
                  <a:tcPr marL="182880" marR="182880" marT="18288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30913714"/>
                  </a:ext>
                </a:extLst>
              </a:tr>
              <a:tr h="1560067">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sym typeface="Verdana Pro Condensed Bold"/>
                        </a:rPr>
                        <a:t>Cost Increases &amp; Delays, Legal &amp; Compliance</a:t>
                      </a:r>
                      <a:endParaRPr lang="en-US" sz="2400" b="1" kern="1200" dirty="0">
                        <a:solidFill>
                          <a:srgbClr val="084F2E"/>
                        </a:solidFill>
                        <a:latin typeface="Arial" panose="020B0604020202020204" pitchFamily="34" charset="0"/>
                        <a:ea typeface="+mn-ea"/>
                        <a:cs typeface="Arial" panose="020B0604020202020204" pitchFamily="34" charset="0"/>
                      </a:endParaRPr>
                    </a:p>
                  </a:txBody>
                  <a:tcPr marL="182880" marR="182880" marT="18288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Reporting Requirements</a:t>
                      </a:r>
                    </a:p>
                  </a:txBody>
                  <a:tcPr marL="182880" marR="182880" marT="182880" marB="0">
                    <a:lnB w="12700" cap="flat" cmpd="sng" algn="ctr">
                      <a:solidFill>
                        <a:schemeClr val="tx1"/>
                      </a:solidFill>
                      <a:prstDash val="solid"/>
                      <a:round/>
                      <a:headEnd type="none" w="med" len="med"/>
                      <a:tailEnd type="none" w="med" len="med"/>
                    </a:lnB>
                  </a:tcPr>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400" b="0" kern="1200" cap="none" spc="0" dirty="0">
                          <a:solidFill>
                            <a:schemeClr val="tx1"/>
                          </a:solidFill>
                          <a:latin typeface="Arial" panose="020B0604020202020204" pitchFamily="34" charset="0"/>
                          <a:ea typeface="+mn-ea"/>
                          <a:cs typeface="Arial" panose="020B0604020202020204" pitchFamily="34" charset="0"/>
                          <a:sym typeface="Verdana Pro Condensed Bold"/>
                        </a:rPr>
                        <a:t>“Should we specify what portion of payment is subject to withholding? Vagueness could lead to disputes.”</a:t>
                      </a:r>
                    </a:p>
                  </a:txBody>
                  <a:tcPr marL="182880" marR="182880" marT="18288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1272765"/>
                  </a:ext>
                </a:extLst>
              </a:tr>
            </a:tbl>
          </a:graphicData>
        </a:graphic>
      </p:graphicFrame>
    </p:spTree>
    <p:extLst>
      <p:ext uri="{BB962C8B-B14F-4D97-AF65-F5344CB8AC3E}">
        <p14:creationId xmlns:p14="http://schemas.microsoft.com/office/powerpoint/2010/main" val="41033435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60FB0-01D2-B311-1592-B257C7F504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77FB2-65C9-9B39-13C0-604BEA655992}"/>
              </a:ext>
            </a:extLst>
          </p:cNvPr>
          <p:cNvSpPr>
            <a:spLocks noGrp="1"/>
          </p:cNvSpPr>
          <p:nvPr>
            <p:ph type="ctrTitle"/>
          </p:nvPr>
        </p:nvSpPr>
        <p:spPr>
          <a:xfrm>
            <a:off x="2117678" y="4280297"/>
            <a:ext cx="14325600" cy="1726406"/>
          </a:xfrm>
        </p:spPr>
        <p:txBody>
          <a:bodyPr/>
          <a:lstStyle/>
          <a:p>
            <a:r>
              <a:rPr lang="en-US" sz="6600" dirty="0"/>
              <a:t>For your risk, describe the probability, impact, and mitigation. </a:t>
            </a:r>
          </a:p>
        </p:txBody>
      </p:sp>
    </p:spTree>
    <p:extLst>
      <p:ext uri="{BB962C8B-B14F-4D97-AF65-F5344CB8AC3E}">
        <p14:creationId xmlns:p14="http://schemas.microsoft.com/office/powerpoint/2010/main" val="31317076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34E42-9486-C76D-BE7F-56FCAEC26854}"/>
              </a:ext>
            </a:extLst>
          </p:cNvPr>
          <p:cNvSpPr>
            <a:spLocks noGrp="1"/>
          </p:cNvSpPr>
          <p:nvPr>
            <p:ph type="ctrTitle"/>
          </p:nvPr>
        </p:nvSpPr>
        <p:spPr/>
        <p:txBody>
          <a:bodyPr/>
          <a:lstStyle/>
          <a:p>
            <a:r>
              <a:rPr lang="en-US" dirty="0"/>
              <a:t>Data Deep Dive</a:t>
            </a:r>
          </a:p>
        </p:txBody>
      </p:sp>
    </p:spTree>
    <p:extLst>
      <p:ext uri="{BB962C8B-B14F-4D97-AF65-F5344CB8AC3E}">
        <p14:creationId xmlns:p14="http://schemas.microsoft.com/office/powerpoint/2010/main" val="7857095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DE6E6-5ED5-3537-D0FE-D885D20EA4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6C336A7-4CBE-8388-941D-D45AE39DF099}"/>
              </a:ext>
            </a:extLst>
          </p:cNvPr>
          <p:cNvSpPr>
            <a:spLocks noGrp="1"/>
          </p:cNvSpPr>
          <p:nvPr>
            <p:ph type="title"/>
          </p:nvPr>
        </p:nvSpPr>
        <p:spPr/>
        <p:txBody>
          <a:bodyPr/>
          <a:lstStyle/>
          <a:p>
            <a:r>
              <a:rPr lang="en-US" dirty="0"/>
              <a:t>Three months in…</a:t>
            </a:r>
          </a:p>
        </p:txBody>
      </p:sp>
      <p:graphicFrame>
        <p:nvGraphicFramePr>
          <p:cNvPr id="5" name="Chart 4">
            <a:extLst>
              <a:ext uri="{FF2B5EF4-FFF2-40B4-BE49-F238E27FC236}">
                <a16:creationId xmlns:a16="http://schemas.microsoft.com/office/drawing/2014/main" id="{AF8A3ACC-0BF8-E74F-C671-E7CC64E482DB}"/>
              </a:ext>
            </a:extLst>
          </p:cNvPr>
          <p:cNvGraphicFramePr/>
          <p:nvPr>
            <p:extLst>
              <p:ext uri="{D42A27DB-BD31-4B8C-83A1-F6EECF244321}">
                <p14:modId xmlns:p14="http://schemas.microsoft.com/office/powerpoint/2010/main" val="3626783452"/>
              </p:ext>
            </p:extLst>
          </p:nvPr>
        </p:nvGraphicFramePr>
        <p:xfrm>
          <a:off x="9671785" y="2401511"/>
          <a:ext cx="7895683" cy="52983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989FAF81-CDE0-7FFB-1E42-E14B21D604D0}"/>
              </a:ext>
            </a:extLst>
          </p:cNvPr>
          <p:cNvGraphicFramePr/>
          <p:nvPr>
            <p:extLst>
              <p:ext uri="{D42A27DB-BD31-4B8C-83A1-F6EECF244321}">
                <p14:modId xmlns:p14="http://schemas.microsoft.com/office/powerpoint/2010/main" val="3209485065"/>
              </p:ext>
            </p:extLst>
          </p:nvPr>
        </p:nvGraphicFramePr>
        <p:xfrm>
          <a:off x="720532" y="2401511"/>
          <a:ext cx="9021707" cy="548397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2EA1C91B-BBEB-855D-CC64-3D9ACF4934B1}"/>
              </a:ext>
            </a:extLst>
          </p:cNvPr>
          <p:cNvSpPr txBox="1"/>
          <p:nvPr/>
        </p:nvSpPr>
        <p:spPr>
          <a:xfrm>
            <a:off x="720532" y="7755861"/>
            <a:ext cx="2187396" cy="458780"/>
          </a:xfrm>
          <a:prstGeom prst="rect">
            <a:avLst/>
          </a:prstGeom>
          <a:noFill/>
        </p:spPr>
        <p:txBody>
          <a:bodyPr wrap="square" lIns="91440" tIns="45720" rIns="91440" bIns="45720" rtlCol="0" anchor="t">
            <a:spAutoFit/>
          </a:bodyPr>
          <a:lstStyle/>
          <a:p>
            <a:pPr algn="ctr" defTabSz="1828755">
              <a:lnSpc>
                <a:spcPct val="107000"/>
              </a:lnSpc>
              <a:spcAft>
                <a:spcPts val="1200"/>
              </a:spcAft>
              <a:buClr>
                <a:srgbClr val="000000"/>
              </a:buClr>
              <a:defRPr lang="en-US" sz="3600" b="1" i="0" u="none" strike="noStrike" kern="1200" spc="0" baseline="0" dirty="0">
                <a:solidFill>
                  <a:srgbClr val="709185"/>
                </a:solidFill>
                <a:latin typeface="Verdana Pro Condensed Bold"/>
                <a:ea typeface="+mn-ea"/>
                <a:cs typeface="+mn-cs"/>
              </a:defRPr>
            </a:pPr>
            <a:r>
              <a:rPr lang="en-US" sz="2400" b="1" dirty="0">
                <a:solidFill>
                  <a:schemeClr val="tx2"/>
                </a:solidFill>
                <a:highlight>
                  <a:srgbClr val="FFFF00"/>
                </a:highlight>
                <a:latin typeface="+mj-lt"/>
              </a:rPr>
              <a:t>Target: 90% </a:t>
            </a:r>
          </a:p>
        </p:txBody>
      </p:sp>
      <p:sp>
        <p:nvSpPr>
          <p:cNvPr id="8" name="TextBox 7">
            <a:extLst>
              <a:ext uri="{FF2B5EF4-FFF2-40B4-BE49-F238E27FC236}">
                <a16:creationId xmlns:a16="http://schemas.microsoft.com/office/drawing/2014/main" id="{E35AAF74-033B-660D-A424-DF3C69FAE282}"/>
              </a:ext>
            </a:extLst>
          </p:cNvPr>
          <p:cNvSpPr txBox="1"/>
          <p:nvPr/>
        </p:nvSpPr>
        <p:spPr>
          <a:xfrm>
            <a:off x="9671785" y="7782244"/>
            <a:ext cx="2187396" cy="461665"/>
          </a:xfrm>
          <a:prstGeom prst="rect">
            <a:avLst/>
          </a:prstGeom>
          <a:noFill/>
        </p:spPr>
        <p:txBody>
          <a:bodyPr wrap="square" lIns="91440" tIns="45720" rIns="91440" bIns="45720" rtlCol="0" anchor="t">
            <a:spAutoFit/>
          </a:bodyPr>
          <a:lstStyle/>
          <a:p>
            <a:pPr algn="ctr" defTabSz="1828755">
              <a:lnSpc>
                <a:spcPct val="107000"/>
              </a:lnSpc>
              <a:spcAft>
                <a:spcPts val="1200"/>
              </a:spcAft>
              <a:buClr>
                <a:srgbClr val="000000"/>
              </a:buClr>
              <a:defRPr lang="en-US" sz="3600" b="1" i="0" u="none" strike="noStrike" kern="1200" spc="0" baseline="0" dirty="0">
                <a:solidFill>
                  <a:srgbClr val="709185"/>
                </a:solidFill>
                <a:latin typeface="Verdana Pro Condensed Bold"/>
                <a:ea typeface="+mn-ea"/>
                <a:cs typeface="+mn-cs"/>
              </a:defRPr>
            </a:pPr>
            <a:r>
              <a:rPr lang="en-US" sz="2400" b="1" dirty="0">
                <a:solidFill>
                  <a:schemeClr val="tx2"/>
                </a:solidFill>
                <a:highlight>
                  <a:srgbClr val="FFFF00"/>
                </a:highlight>
                <a:latin typeface="+mj-lt"/>
              </a:rPr>
              <a:t>Target: &lt;10 </a:t>
            </a:r>
          </a:p>
        </p:txBody>
      </p:sp>
    </p:spTree>
    <p:extLst>
      <p:ext uri="{BB962C8B-B14F-4D97-AF65-F5344CB8AC3E}">
        <p14:creationId xmlns:p14="http://schemas.microsoft.com/office/powerpoint/2010/main" val="36870134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34D11-DA27-626C-FD16-7B2F94194D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A21C68F-A0B3-FA23-2C8A-0CE6B58966A2}"/>
              </a:ext>
            </a:extLst>
          </p:cNvPr>
          <p:cNvSpPr>
            <a:spLocks noGrp="1"/>
          </p:cNvSpPr>
          <p:nvPr>
            <p:ph type="title"/>
          </p:nvPr>
        </p:nvSpPr>
        <p:spPr/>
        <p:txBody>
          <a:bodyPr/>
          <a:lstStyle/>
          <a:p>
            <a:r>
              <a:rPr lang="en-US" dirty="0"/>
              <a:t>Three months in…</a:t>
            </a:r>
          </a:p>
        </p:txBody>
      </p:sp>
      <p:graphicFrame>
        <p:nvGraphicFramePr>
          <p:cNvPr id="5" name="Chart 4">
            <a:extLst>
              <a:ext uri="{FF2B5EF4-FFF2-40B4-BE49-F238E27FC236}">
                <a16:creationId xmlns:a16="http://schemas.microsoft.com/office/drawing/2014/main" id="{F5519EAD-0B0F-8106-5D7D-4424A67313CF}"/>
              </a:ext>
            </a:extLst>
          </p:cNvPr>
          <p:cNvGraphicFramePr/>
          <p:nvPr/>
        </p:nvGraphicFramePr>
        <p:xfrm>
          <a:off x="9671785" y="2401511"/>
          <a:ext cx="7895683" cy="529838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39E94759-A99F-CC5C-C1B1-DE09E1268DC5}"/>
              </a:ext>
            </a:extLst>
          </p:cNvPr>
          <p:cNvGraphicFramePr/>
          <p:nvPr>
            <p:extLst>
              <p:ext uri="{D42A27DB-BD31-4B8C-83A1-F6EECF244321}">
                <p14:modId xmlns:p14="http://schemas.microsoft.com/office/powerpoint/2010/main" val="2292659675"/>
              </p:ext>
            </p:extLst>
          </p:nvPr>
        </p:nvGraphicFramePr>
        <p:xfrm>
          <a:off x="720532" y="2401511"/>
          <a:ext cx="9021707" cy="5483978"/>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a:extLst>
              <a:ext uri="{FF2B5EF4-FFF2-40B4-BE49-F238E27FC236}">
                <a16:creationId xmlns:a16="http://schemas.microsoft.com/office/drawing/2014/main" id="{34F15033-1C43-DE57-1D42-C32FB353F09E}"/>
              </a:ext>
            </a:extLst>
          </p:cNvPr>
          <p:cNvSpPr txBox="1"/>
          <p:nvPr/>
        </p:nvSpPr>
        <p:spPr>
          <a:xfrm>
            <a:off x="720532" y="7755861"/>
            <a:ext cx="2187396" cy="458780"/>
          </a:xfrm>
          <a:prstGeom prst="rect">
            <a:avLst/>
          </a:prstGeom>
          <a:noFill/>
        </p:spPr>
        <p:txBody>
          <a:bodyPr wrap="square" lIns="91440" tIns="45720" rIns="91440" bIns="45720" rtlCol="0" anchor="t">
            <a:spAutoFit/>
          </a:bodyPr>
          <a:lstStyle/>
          <a:p>
            <a:pPr algn="ctr" defTabSz="1828755">
              <a:lnSpc>
                <a:spcPct val="107000"/>
              </a:lnSpc>
              <a:spcAft>
                <a:spcPts val="1200"/>
              </a:spcAft>
              <a:buClr>
                <a:srgbClr val="000000"/>
              </a:buClr>
              <a:defRPr lang="en-US" sz="3600" b="1" i="0" u="none" strike="noStrike" kern="1200" spc="0" baseline="0" dirty="0">
                <a:solidFill>
                  <a:srgbClr val="709185"/>
                </a:solidFill>
                <a:latin typeface="Verdana Pro Condensed Bold"/>
                <a:ea typeface="+mn-ea"/>
                <a:cs typeface="+mn-cs"/>
              </a:defRPr>
            </a:pPr>
            <a:r>
              <a:rPr lang="en-US" sz="2400" b="1" dirty="0">
                <a:solidFill>
                  <a:schemeClr val="tx2"/>
                </a:solidFill>
                <a:highlight>
                  <a:srgbClr val="FFFF00"/>
                </a:highlight>
                <a:latin typeface="+mj-lt"/>
              </a:rPr>
              <a:t>Target: 90% </a:t>
            </a:r>
          </a:p>
        </p:txBody>
      </p:sp>
      <p:sp>
        <p:nvSpPr>
          <p:cNvPr id="8" name="TextBox 7">
            <a:extLst>
              <a:ext uri="{FF2B5EF4-FFF2-40B4-BE49-F238E27FC236}">
                <a16:creationId xmlns:a16="http://schemas.microsoft.com/office/drawing/2014/main" id="{199A6A72-4587-AFE0-97C3-137D47AF0528}"/>
              </a:ext>
            </a:extLst>
          </p:cNvPr>
          <p:cNvSpPr txBox="1"/>
          <p:nvPr/>
        </p:nvSpPr>
        <p:spPr>
          <a:xfrm>
            <a:off x="9671785" y="7782244"/>
            <a:ext cx="2187396" cy="461665"/>
          </a:xfrm>
          <a:prstGeom prst="rect">
            <a:avLst/>
          </a:prstGeom>
          <a:noFill/>
        </p:spPr>
        <p:txBody>
          <a:bodyPr wrap="square" lIns="91440" tIns="45720" rIns="91440" bIns="45720" rtlCol="0" anchor="t">
            <a:spAutoFit/>
          </a:bodyPr>
          <a:lstStyle/>
          <a:p>
            <a:pPr algn="ctr" defTabSz="1828755">
              <a:lnSpc>
                <a:spcPct val="107000"/>
              </a:lnSpc>
              <a:spcAft>
                <a:spcPts val="1200"/>
              </a:spcAft>
              <a:buClr>
                <a:srgbClr val="000000"/>
              </a:buClr>
              <a:defRPr lang="en-US" sz="3600" b="1" i="0" u="none" strike="noStrike" kern="1200" spc="0" baseline="0" dirty="0">
                <a:solidFill>
                  <a:srgbClr val="709185"/>
                </a:solidFill>
                <a:latin typeface="Verdana Pro Condensed Bold"/>
                <a:ea typeface="+mn-ea"/>
                <a:cs typeface="+mn-cs"/>
              </a:defRPr>
            </a:pPr>
            <a:r>
              <a:rPr lang="en-US" sz="2400" b="1" dirty="0">
                <a:solidFill>
                  <a:schemeClr val="tx2"/>
                </a:solidFill>
                <a:highlight>
                  <a:srgbClr val="FFFF00"/>
                </a:highlight>
                <a:latin typeface="+mj-lt"/>
              </a:rPr>
              <a:t>Target: &lt;10 </a:t>
            </a:r>
          </a:p>
        </p:txBody>
      </p:sp>
      <p:sp>
        <p:nvSpPr>
          <p:cNvPr id="9" name="Rectangle 8">
            <a:extLst>
              <a:ext uri="{FF2B5EF4-FFF2-40B4-BE49-F238E27FC236}">
                <a16:creationId xmlns:a16="http://schemas.microsoft.com/office/drawing/2014/main" id="{C4E468CE-9781-C7EB-C43C-373CA593E035}"/>
              </a:ext>
            </a:extLst>
          </p:cNvPr>
          <p:cNvSpPr/>
          <p:nvPr/>
        </p:nvSpPr>
        <p:spPr>
          <a:xfrm>
            <a:off x="9742238" y="4686953"/>
            <a:ext cx="7825229" cy="913094"/>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0" name="Rectangle 9">
            <a:extLst>
              <a:ext uri="{FF2B5EF4-FFF2-40B4-BE49-F238E27FC236}">
                <a16:creationId xmlns:a16="http://schemas.microsoft.com/office/drawing/2014/main" id="{038AA8A8-D2A2-3413-43FD-0307C3809D80}"/>
              </a:ext>
            </a:extLst>
          </p:cNvPr>
          <p:cNvSpPr/>
          <p:nvPr/>
        </p:nvSpPr>
        <p:spPr>
          <a:xfrm>
            <a:off x="4537905" y="3327400"/>
            <a:ext cx="1810512" cy="4232082"/>
          </a:xfrm>
          <a:prstGeom prst="rect">
            <a:avLst/>
          </a:prstGeom>
          <a:no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700"/>
          </a:p>
        </p:txBody>
      </p:sp>
      <p:sp>
        <p:nvSpPr>
          <p:cNvPr id="11" name="TextBox 10">
            <a:extLst>
              <a:ext uri="{FF2B5EF4-FFF2-40B4-BE49-F238E27FC236}">
                <a16:creationId xmlns:a16="http://schemas.microsoft.com/office/drawing/2014/main" id="{18441547-D832-E5CC-4A78-5DE485BC1000}"/>
              </a:ext>
            </a:extLst>
          </p:cNvPr>
          <p:cNvSpPr txBox="1"/>
          <p:nvPr/>
        </p:nvSpPr>
        <p:spPr>
          <a:xfrm>
            <a:off x="809299" y="8437562"/>
            <a:ext cx="8273564" cy="853952"/>
          </a:xfrm>
          <a:prstGeom prst="rect">
            <a:avLst/>
          </a:prstGeom>
          <a:noFill/>
        </p:spPr>
        <p:txBody>
          <a:bodyPr wrap="square" rtlCol="0">
            <a:spAutoFit/>
          </a:bodyPr>
          <a:lstStyle/>
          <a:p>
            <a:pPr algn="ctr" defTabSz="1828755">
              <a:lnSpc>
                <a:spcPct val="107000"/>
              </a:lnSpc>
              <a:spcAft>
                <a:spcPts val="1200"/>
              </a:spcAft>
              <a:buClr>
                <a:srgbClr val="000000"/>
              </a:buClr>
              <a:defRPr/>
            </a:pPr>
            <a:r>
              <a:rPr lang="en-US" sz="2400" b="1" dirty="0">
                <a:solidFill>
                  <a:schemeClr val="tx2"/>
                </a:solidFill>
                <a:latin typeface="+mj-lt"/>
              </a:rPr>
              <a:t>There may be a correlation between staffing shortages &amp; facility complaints at the Downtown Library.</a:t>
            </a:r>
          </a:p>
        </p:txBody>
      </p:sp>
      <p:sp>
        <p:nvSpPr>
          <p:cNvPr id="12" name="TextBox 11">
            <a:extLst>
              <a:ext uri="{FF2B5EF4-FFF2-40B4-BE49-F238E27FC236}">
                <a16:creationId xmlns:a16="http://schemas.microsoft.com/office/drawing/2014/main" id="{9D25E1D9-F0C9-BF66-CE78-D42C5697C667}"/>
              </a:ext>
            </a:extLst>
          </p:cNvPr>
          <p:cNvSpPr txBox="1"/>
          <p:nvPr/>
        </p:nvSpPr>
        <p:spPr>
          <a:xfrm>
            <a:off x="9518069" y="8437562"/>
            <a:ext cx="8273565" cy="847733"/>
          </a:xfrm>
          <a:prstGeom prst="rect">
            <a:avLst/>
          </a:prstGeom>
          <a:noFill/>
        </p:spPr>
        <p:txBody>
          <a:bodyPr wrap="square" rtlCol="0">
            <a:spAutoFit/>
          </a:bodyPr>
          <a:lstStyle/>
          <a:p>
            <a:pPr algn="ctr" defTabSz="1828755">
              <a:lnSpc>
                <a:spcPct val="107000"/>
              </a:lnSpc>
              <a:spcAft>
                <a:spcPts val="1200"/>
              </a:spcAft>
              <a:buClr>
                <a:srgbClr val="000000"/>
              </a:buClr>
              <a:defRPr/>
            </a:pPr>
            <a:r>
              <a:rPr lang="en-US" sz="2400" b="1" dirty="0">
                <a:solidFill>
                  <a:schemeClr val="tx2"/>
                </a:solidFill>
                <a:latin typeface="+mj-lt"/>
              </a:rPr>
              <a:t>The Downtown Library had a lot of complaints in June. Were there trends among the 14 complaints?</a:t>
            </a:r>
          </a:p>
        </p:txBody>
      </p:sp>
    </p:spTree>
    <p:extLst>
      <p:ext uri="{BB962C8B-B14F-4D97-AF65-F5344CB8AC3E}">
        <p14:creationId xmlns:p14="http://schemas.microsoft.com/office/powerpoint/2010/main" val="17026382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412A9-2BC0-FDEF-E2F3-11817B3CE3D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6FC1747-2EAD-3654-F6D4-74E11E592570}"/>
              </a:ext>
            </a:extLst>
          </p:cNvPr>
          <p:cNvSpPr>
            <a:spLocks noGrp="1"/>
          </p:cNvSpPr>
          <p:nvPr>
            <p:ph type="title"/>
          </p:nvPr>
        </p:nvSpPr>
        <p:spPr/>
        <p:txBody>
          <a:bodyPr/>
          <a:lstStyle/>
          <a:p>
            <a:r>
              <a:rPr lang="en-US" dirty="0"/>
              <a:t>Three months in…</a:t>
            </a:r>
          </a:p>
        </p:txBody>
      </p:sp>
      <p:pic>
        <p:nvPicPr>
          <p:cNvPr id="2" name="Picture 1" descr="A graph with numbers and text&#10;&#10;AI-generated content may be incorrect.">
            <a:extLst>
              <a:ext uri="{FF2B5EF4-FFF2-40B4-BE49-F238E27FC236}">
                <a16:creationId xmlns:a16="http://schemas.microsoft.com/office/drawing/2014/main" id="{E71BF010-CE41-CBC3-734C-595FEDA77B02}"/>
              </a:ext>
            </a:extLst>
          </p:cNvPr>
          <p:cNvPicPr>
            <a:picLocks noChangeAspect="1"/>
          </p:cNvPicPr>
          <p:nvPr/>
        </p:nvPicPr>
        <p:blipFill>
          <a:blip r:embed="rId3"/>
          <a:stretch>
            <a:fillRect/>
          </a:stretch>
        </p:blipFill>
        <p:spPr>
          <a:xfrm>
            <a:off x="918837" y="2144963"/>
            <a:ext cx="8006442" cy="5227864"/>
          </a:xfrm>
          <a:prstGeom prst="rect">
            <a:avLst/>
          </a:prstGeom>
        </p:spPr>
      </p:pic>
      <p:sp>
        <p:nvSpPr>
          <p:cNvPr id="4" name="TextBox 3">
            <a:extLst>
              <a:ext uri="{FF2B5EF4-FFF2-40B4-BE49-F238E27FC236}">
                <a16:creationId xmlns:a16="http://schemas.microsoft.com/office/drawing/2014/main" id="{77B79564-1F75-4139-6563-A3C22E240206}"/>
              </a:ext>
            </a:extLst>
          </p:cNvPr>
          <p:cNvSpPr txBox="1"/>
          <p:nvPr/>
        </p:nvSpPr>
        <p:spPr>
          <a:xfrm>
            <a:off x="1799496" y="7821330"/>
            <a:ext cx="2187396" cy="458780"/>
          </a:xfrm>
          <a:prstGeom prst="rect">
            <a:avLst/>
          </a:prstGeom>
          <a:noFill/>
        </p:spPr>
        <p:txBody>
          <a:bodyPr wrap="square" lIns="91440" tIns="45720" rIns="91440" bIns="45720" rtlCol="0" anchor="t">
            <a:spAutoFit/>
          </a:bodyPr>
          <a:lstStyle/>
          <a:p>
            <a:pPr algn="ctr" defTabSz="1828755">
              <a:lnSpc>
                <a:spcPct val="107000"/>
              </a:lnSpc>
              <a:spcAft>
                <a:spcPts val="1200"/>
              </a:spcAft>
              <a:buClr>
                <a:srgbClr val="000000"/>
              </a:buClr>
              <a:defRPr/>
            </a:pPr>
            <a:r>
              <a:rPr lang="en-US" sz="2400" b="1" dirty="0">
                <a:solidFill>
                  <a:schemeClr val="tx2"/>
                </a:solidFill>
                <a:highlight>
                  <a:srgbClr val="FFFF00"/>
                </a:highlight>
                <a:latin typeface="+mj-lt"/>
              </a:rPr>
              <a:t>Target: ≤4 </a:t>
            </a:r>
          </a:p>
        </p:txBody>
      </p:sp>
      <p:pic>
        <p:nvPicPr>
          <p:cNvPr id="13" name="Picture 12" descr="Text Box 2, Textbox">
            <a:extLst>
              <a:ext uri="{FF2B5EF4-FFF2-40B4-BE49-F238E27FC236}">
                <a16:creationId xmlns:a16="http://schemas.microsoft.com/office/drawing/2014/main" id="{EBFAC0DD-CF54-EBAC-2EC1-FEA241C020B6}"/>
              </a:ext>
            </a:extLst>
          </p:cNvPr>
          <p:cNvPicPr>
            <a:picLocks noChangeAspect="1"/>
          </p:cNvPicPr>
          <p:nvPr/>
        </p:nvPicPr>
        <p:blipFill>
          <a:blip r:embed="rId4"/>
          <a:srcRect l="1461" t="3460" r="5765" b="5077"/>
          <a:stretch>
            <a:fillRect/>
          </a:stretch>
        </p:blipFill>
        <p:spPr>
          <a:xfrm>
            <a:off x="9758597" y="2548327"/>
            <a:ext cx="7165298" cy="4706911"/>
          </a:xfrm>
          <a:prstGeom prst="rect">
            <a:avLst/>
          </a:prstGeom>
        </p:spPr>
      </p:pic>
    </p:spTree>
    <p:extLst>
      <p:ext uri="{BB962C8B-B14F-4D97-AF65-F5344CB8AC3E}">
        <p14:creationId xmlns:p14="http://schemas.microsoft.com/office/powerpoint/2010/main" val="25602053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3C174-9B24-EC97-EDE6-6FF8EF7068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45E81-A303-8C2D-66C6-08248EEB1897}"/>
              </a:ext>
            </a:extLst>
          </p:cNvPr>
          <p:cNvSpPr>
            <a:spLocks noGrp="1"/>
          </p:cNvSpPr>
          <p:nvPr>
            <p:ph type="ctrTitle"/>
          </p:nvPr>
        </p:nvSpPr>
        <p:spPr>
          <a:xfrm>
            <a:off x="2117678" y="4280297"/>
            <a:ext cx="14325600" cy="1726406"/>
          </a:xfrm>
        </p:spPr>
        <p:txBody>
          <a:bodyPr/>
          <a:lstStyle/>
          <a:p>
            <a:r>
              <a:rPr lang="en-US" sz="6600" dirty="0"/>
              <a:t>What questions would you ask each vendor?</a:t>
            </a:r>
          </a:p>
        </p:txBody>
      </p:sp>
    </p:spTree>
    <p:extLst>
      <p:ext uri="{BB962C8B-B14F-4D97-AF65-F5344CB8AC3E}">
        <p14:creationId xmlns:p14="http://schemas.microsoft.com/office/powerpoint/2010/main" val="1396720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2E076-7631-0806-2B2E-9F1538CDC8B0}"/>
              </a:ext>
            </a:extLst>
          </p:cNvPr>
          <p:cNvSpPr>
            <a:spLocks noGrp="1"/>
          </p:cNvSpPr>
          <p:nvPr>
            <p:ph type="ctrTitle"/>
          </p:nvPr>
        </p:nvSpPr>
        <p:spPr/>
        <p:txBody>
          <a:bodyPr/>
          <a:lstStyle/>
          <a:p>
            <a:r>
              <a:rPr lang="en-US" dirty="0"/>
              <a:t>Vendor Engagement Meetings</a:t>
            </a:r>
          </a:p>
        </p:txBody>
      </p:sp>
    </p:spTree>
    <p:extLst>
      <p:ext uri="{BB962C8B-B14F-4D97-AF65-F5344CB8AC3E}">
        <p14:creationId xmlns:p14="http://schemas.microsoft.com/office/powerpoint/2010/main" val="38209685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D278B-DB2B-F1EA-F3FF-CB930FC498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9CEA11-61F8-9EF0-A475-F6E80C4666ED}"/>
              </a:ext>
            </a:extLst>
          </p:cNvPr>
          <p:cNvSpPr>
            <a:spLocks noGrp="1"/>
          </p:cNvSpPr>
          <p:nvPr>
            <p:ph type="title"/>
          </p:nvPr>
        </p:nvSpPr>
        <p:spPr/>
        <p:txBody>
          <a:bodyPr/>
          <a:lstStyle/>
          <a:p>
            <a:r>
              <a:rPr lang="en-US" dirty="0"/>
              <a:t>Types of Vendor Engagement Meetings</a:t>
            </a:r>
          </a:p>
        </p:txBody>
      </p:sp>
      <p:graphicFrame>
        <p:nvGraphicFramePr>
          <p:cNvPr id="4" name="Table 3">
            <a:extLst>
              <a:ext uri="{FF2B5EF4-FFF2-40B4-BE49-F238E27FC236}">
                <a16:creationId xmlns:a16="http://schemas.microsoft.com/office/drawing/2014/main" id="{C4547FD9-BEED-5B6B-DD20-DDD560417D79}"/>
              </a:ext>
            </a:extLst>
          </p:cNvPr>
          <p:cNvGraphicFramePr>
            <a:graphicFrameLocks noGrp="1"/>
          </p:cNvGraphicFramePr>
          <p:nvPr>
            <p:extLst>
              <p:ext uri="{D42A27DB-BD31-4B8C-83A1-F6EECF244321}">
                <p14:modId xmlns:p14="http://schemas.microsoft.com/office/powerpoint/2010/main" val="4222183493"/>
              </p:ext>
            </p:extLst>
          </p:nvPr>
        </p:nvGraphicFramePr>
        <p:xfrm>
          <a:off x="1140037" y="2017734"/>
          <a:ext cx="16459199" cy="7204434"/>
        </p:xfrm>
        <a:graphic>
          <a:graphicData uri="http://schemas.openxmlformats.org/drawingml/2006/table">
            <a:tbl>
              <a:tblPr firstRow="1" bandRow="1">
                <a:tableStyleId>{3B4B98B0-60AC-42C2-AFA5-B58CD77FA1E5}</a:tableStyleId>
              </a:tblPr>
              <a:tblGrid>
                <a:gridCol w="3889109">
                  <a:extLst>
                    <a:ext uri="{9D8B030D-6E8A-4147-A177-3AD203B41FA5}">
                      <a16:colId xmlns:a16="http://schemas.microsoft.com/office/drawing/2014/main" val="339415084"/>
                    </a:ext>
                  </a:extLst>
                </a:gridCol>
                <a:gridCol w="3349977">
                  <a:extLst>
                    <a:ext uri="{9D8B030D-6E8A-4147-A177-3AD203B41FA5}">
                      <a16:colId xmlns:a16="http://schemas.microsoft.com/office/drawing/2014/main" val="1954938363"/>
                    </a:ext>
                  </a:extLst>
                </a:gridCol>
                <a:gridCol w="9220113">
                  <a:extLst>
                    <a:ext uri="{9D8B030D-6E8A-4147-A177-3AD203B41FA5}">
                      <a16:colId xmlns:a16="http://schemas.microsoft.com/office/drawing/2014/main" val="1821919782"/>
                    </a:ext>
                  </a:extLst>
                </a:gridCol>
              </a:tblGrid>
              <a:tr h="457200">
                <a:tc>
                  <a:txBody>
                    <a:bodyPr/>
                    <a:lstStyle/>
                    <a:p>
                      <a:r>
                        <a:rPr lang="en-US" sz="3200" b="1" kern="1200" dirty="0">
                          <a:solidFill>
                            <a:srgbClr val="084F2E"/>
                          </a:solidFill>
                          <a:latin typeface="Arial" panose="020B0604020202020204" pitchFamily="34" charset="0"/>
                          <a:ea typeface="+mn-ea"/>
                          <a:cs typeface="Arial" panose="020B0604020202020204" pitchFamily="34" charset="0"/>
                        </a:rPr>
                        <a:t>Meeting Type</a:t>
                      </a:r>
                    </a:p>
                  </a:txBody>
                  <a:tcPr marL="137160" marR="137160" marT="68580" marB="68580"/>
                </a:tc>
                <a:tc>
                  <a:txBody>
                    <a:bodyPr/>
                    <a:lstStyle/>
                    <a:p>
                      <a:pPr marL="0" algn="l" defTabSz="914400" rtl="0" eaLnBrk="1" latinLnBrk="0" hangingPunct="1"/>
                      <a:r>
                        <a:rPr lang="en-US" sz="3200" b="1" kern="1200" dirty="0">
                          <a:solidFill>
                            <a:srgbClr val="084F2E"/>
                          </a:solidFill>
                          <a:latin typeface="Arial" panose="020B0604020202020204" pitchFamily="34" charset="0"/>
                          <a:ea typeface="+mn-ea"/>
                          <a:cs typeface="Arial" panose="020B0604020202020204" pitchFamily="34" charset="0"/>
                        </a:rPr>
                        <a:t>When It Happens</a:t>
                      </a:r>
                    </a:p>
                  </a:txBody>
                  <a:tcPr marL="137160" marR="137160" marT="68580" marB="68580"/>
                </a:tc>
                <a:tc>
                  <a:txBody>
                    <a:bodyPr/>
                    <a:lstStyle/>
                    <a:p>
                      <a:pPr marL="0" algn="l" defTabSz="914400" rtl="0" eaLnBrk="1" latinLnBrk="0" hangingPunct="1"/>
                      <a:r>
                        <a:rPr lang="en-US" sz="3200" b="1" kern="1200" dirty="0">
                          <a:solidFill>
                            <a:srgbClr val="084F2E"/>
                          </a:solidFill>
                          <a:latin typeface="Arial" panose="020B0604020202020204" pitchFamily="34" charset="0"/>
                          <a:ea typeface="+mn-ea"/>
                          <a:cs typeface="Arial" panose="020B0604020202020204" pitchFamily="34" charset="0"/>
                        </a:rPr>
                        <a:t>Why It’s Important</a:t>
                      </a:r>
                    </a:p>
                  </a:txBody>
                  <a:tcPr marL="137160" marR="137160" marT="68580" marB="68580"/>
                </a:tc>
                <a:extLst>
                  <a:ext uri="{0D108BD9-81ED-4DB2-BD59-A6C34878D82A}">
                    <a16:rowId xmlns:a16="http://schemas.microsoft.com/office/drawing/2014/main" val="2934078983"/>
                  </a:ext>
                </a:extLst>
              </a:tr>
              <a:tr h="1181400">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rPr>
                        <a:t>Kickoff Meeting</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Typically, within 1-2 weeks of contract execution</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Clarify </a:t>
                      </a:r>
                      <a:r>
                        <a:rPr lang="en-US" sz="2000" b="1" kern="1200" cap="none" spc="0" dirty="0">
                          <a:solidFill>
                            <a:schemeClr val="tx1"/>
                          </a:solidFill>
                          <a:latin typeface="Arial" panose="020B0604020202020204" pitchFamily="34" charset="0"/>
                          <a:ea typeface="+mn-ea"/>
                          <a:cs typeface="Arial" panose="020B0604020202020204" pitchFamily="34" charset="0"/>
                        </a:rPr>
                        <a:t>expectations, scope, and timeline </a:t>
                      </a:r>
                      <a:r>
                        <a:rPr lang="en-US" sz="2000" b="0" kern="1200" cap="none" spc="0" dirty="0">
                          <a:solidFill>
                            <a:schemeClr val="tx1"/>
                          </a:solidFill>
                          <a:latin typeface="Arial" panose="020B0604020202020204" pitchFamily="34" charset="0"/>
                          <a:ea typeface="+mn-ea"/>
                          <a:cs typeface="Arial" panose="020B0604020202020204" pitchFamily="34" charset="0"/>
                        </a:rPr>
                        <a:t>with the vendor, sets tone of </a:t>
                      </a:r>
                      <a:r>
                        <a:rPr lang="en-US" sz="2000" b="1" kern="1200" cap="none" spc="0" dirty="0">
                          <a:solidFill>
                            <a:schemeClr val="tx1"/>
                          </a:solidFill>
                          <a:latin typeface="Arial" panose="020B0604020202020204" pitchFamily="34" charset="0"/>
                          <a:ea typeface="+mn-ea"/>
                          <a:cs typeface="Arial" panose="020B0604020202020204" pitchFamily="34" charset="0"/>
                        </a:rPr>
                        <a:t>open communication </a:t>
                      </a:r>
                      <a:r>
                        <a:rPr lang="en-US" sz="2000" b="0" kern="1200" cap="none" spc="0" dirty="0">
                          <a:solidFill>
                            <a:schemeClr val="tx1"/>
                          </a:solidFill>
                          <a:latin typeface="Arial" panose="020B0604020202020204" pitchFamily="34" charset="0"/>
                          <a:ea typeface="+mn-ea"/>
                          <a:cs typeface="Arial" panose="020B0604020202020204" pitchFamily="34" charset="0"/>
                        </a:rPr>
                        <a:t>and partnership, vendor is quickly brought </a:t>
                      </a:r>
                      <a:r>
                        <a:rPr lang="en-US" sz="2000" b="1" kern="1200" cap="none" spc="0" dirty="0">
                          <a:solidFill>
                            <a:schemeClr val="tx1"/>
                          </a:solidFill>
                          <a:latin typeface="Arial" panose="020B0604020202020204" pitchFamily="34" charset="0"/>
                          <a:ea typeface="+mn-ea"/>
                          <a:cs typeface="Arial" panose="020B0604020202020204" pitchFamily="34" charset="0"/>
                        </a:rPr>
                        <a:t>up to speed.</a:t>
                      </a:r>
                    </a:p>
                  </a:txBody>
                  <a:tcPr marL="137160" marR="137160" marT="68580" marB="68580"/>
                </a:tc>
                <a:extLst>
                  <a:ext uri="{0D108BD9-81ED-4DB2-BD59-A6C34878D82A}">
                    <a16:rowId xmlns:a16="http://schemas.microsoft.com/office/drawing/2014/main" val="855219946"/>
                  </a:ext>
                </a:extLst>
              </a:tr>
              <a:tr h="1246646">
                <a:tc>
                  <a:txBody>
                    <a:bodyPr/>
                    <a:lstStyle/>
                    <a:p>
                      <a:pPr marL="0" algn="l" defTabSz="914400" rtl="0" eaLnBrk="1" latinLnBrk="0" hangingPunct="1"/>
                      <a:r>
                        <a:rPr lang="en-US" sz="2400" b="1" kern="1200">
                          <a:solidFill>
                            <a:srgbClr val="084F2E"/>
                          </a:solidFill>
                          <a:latin typeface="Arial" panose="020B0604020202020204" pitchFamily="34" charset="0"/>
                          <a:ea typeface="+mn-ea"/>
                          <a:cs typeface="Arial" panose="020B0604020202020204" pitchFamily="34" charset="0"/>
                        </a:rPr>
                        <a:t>Performance Check-In Meetings</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Ongoing (weekly, bi-weekly, or monthly)</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1" kern="1200" cap="none" spc="0" dirty="0">
                          <a:solidFill>
                            <a:schemeClr val="tx1"/>
                          </a:solidFill>
                          <a:latin typeface="Arial" panose="020B0604020202020204" pitchFamily="34" charset="0"/>
                          <a:ea typeface="+mn-ea"/>
                          <a:cs typeface="Arial" panose="020B0604020202020204" pitchFamily="34" charset="0"/>
                        </a:rPr>
                        <a:t>Build trust and relationships </a:t>
                      </a:r>
                      <a:r>
                        <a:rPr lang="en-US" sz="2000" b="0" kern="1200" cap="none" spc="0" dirty="0">
                          <a:solidFill>
                            <a:schemeClr val="tx1"/>
                          </a:solidFill>
                          <a:latin typeface="Arial" panose="020B0604020202020204" pitchFamily="34" charset="0"/>
                          <a:ea typeface="+mn-ea"/>
                          <a:cs typeface="Arial" panose="020B0604020202020204" pitchFamily="34" charset="0"/>
                        </a:rPr>
                        <a:t>with key contacts in a more informal setting. Review progress, address issues, and ensure alignment.</a:t>
                      </a:r>
                    </a:p>
                  </a:txBody>
                  <a:tcPr marL="137160" marR="137160" marT="68580" marB="68580"/>
                </a:tc>
                <a:extLst>
                  <a:ext uri="{0D108BD9-81ED-4DB2-BD59-A6C34878D82A}">
                    <a16:rowId xmlns:a16="http://schemas.microsoft.com/office/drawing/2014/main" val="2616003051"/>
                  </a:ext>
                </a:extLst>
              </a:tr>
              <a:tr h="935274">
                <a:tc>
                  <a:txBody>
                    <a:bodyPr/>
                    <a:lstStyle/>
                    <a:p>
                      <a:pPr marL="0" algn="l" defTabSz="914400" rtl="0" eaLnBrk="1" latinLnBrk="0" hangingPunct="1"/>
                      <a:r>
                        <a:rPr lang="en-US" sz="2400" b="1" kern="1200">
                          <a:solidFill>
                            <a:srgbClr val="084F2E"/>
                          </a:solidFill>
                          <a:latin typeface="Arial" panose="020B0604020202020204" pitchFamily="34" charset="0"/>
                          <a:ea typeface="+mn-ea"/>
                          <a:cs typeface="Arial" panose="020B0604020202020204" pitchFamily="34" charset="0"/>
                        </a:rPr>
                        <a:t>Annual Performance Review</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Once a year</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1" kern="1200" cap="none" spc="0" dirty="0">
                          <a:solidFill>
                            <a:schemeClr val="tx1"/>
                          </a:solidFill>
                          <a:latin typeface="Arial" panose="020B0604020202020204" pitchFamily="34" charset="0"/>
                          <a:ea typeface="+mn-ea"/>
                          <a:cs typeface="Arial" panose="020B0604020202020204" pitchFamily="34" charset="0"/>
                        </a:rPr>
                        <a:t>Formal evaluation of contract outcomes </a:t>
                      </a:r>
                      <a:r>
                        <a:rPr lang="en-US" sz="2000" b="0" kern="1200" cap="none" spc="0" dirty="0">
                          <a:solidFill>
                            <a:schemeClr val="tx1"/>
                          </a:solidFill>
                          <a:latin typeface="Arial" panose="020B0604020202020204" pitchFamily="34" charset="0"/>
                          <a:ea typeface="+mn-ea"/>
                          <a:cs typeface="Arial" panose="020B0604020202020204" pitchFamily="34" charset="0"/>
                        </a:rPr>
                        <a:t>and vendor performance over the course of a year.</a:t>
                      </a:r>
                    </a:p>
                  </a:txBody>
                  <a:tcPr marL="137160" marR="137160" marT="68580" marB="68580"/>
                </a:tc>
                <a:extLst>
                  <a:ext uri="{0D108BD9-81ED-4DB2-BD59-A6C34878D82A}">
                    <a16:rowId xmlns:a16="http://schemas.microsoft.com/office/drawing/2014/main" val="2833312119"/>
                  </a:ext>
                </a:extLst>
              </a:tr>
              <a:tr h="836825">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rPr>
                        <a:t>Site Visit</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As-needed</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1" kern="1200" cap="none" spc="0" dirty="0">
                          <a:solidFill>
                            <a:schemeClr val="tx1"/>
                          </a:solidFill>
                          <a:latin typeface="Arial" panose="020B0604020202020204" pitchFamily="34" charset="0"/>
                          <a:ea typeface="+mn-ea"/>
                          <a:cs typeface="Arial" panose="020B0604020202020204" pitchFamily="34" charset="0"/>
                        </a:rPr>
                        <a:t>Site visit to assess service delivery </a:t>
                      </a:r>
                      <a:r>
                        <a:rPr lang="en-US" sz="2000" b="0" kern="1200" cap="none" spc="0" dirty="0">
                          <a:solidFill>
                            <a:schemeClr val="tx1"/>
                          </a:solidFill>
                          <a:latin typeface="Arial" panose="020B0604020202020204" pitchFamily="34" charset="0"/>
                          <a:ea typeface="+mn-ea"/>
                          <a:cs typeface="Arial" panose="020B0604020202020204" pitchFamily="34" charset="0"/>
                        </a:rPr>
                        <a:t>and engage with worksite staff. </a:t>
                      </a:r>
                    </a:p>
                  </a:txBody>
                  <a:tcPr marL="137160" marR="137160" marT="68580" marB="68580"/>
                </a:tc>
                <a:extLst>
                  <a:ext uri="{0D108BD9-81ED-4DB2-BD59-A6C34878D82A}">
                    <a16:rowId xmlns:a16="http://schemas.microsoft.com/office/drawing/2014/main" val="4044762675"/>
                  </a:ext>
                </a:extLst>
              </a:tr>
              <a:tr h="935274">
                <a:tc>
                  <a:txBody>
                    <a:bodyPr/>
                    <a:lstStyle/>
                    <a:p>
                      <a:pPr marL="0" algn="l" defTabSz="914400" rtl="0" eaLnBrk="1" latinLnBrk="0" hangingPunct="1"/>
                      <a:r>
                        <a:rPr lang="en-US" sz="2400" b="1" kern="1200">
                          <a:solidFill>
                            <a:srgbClr val="084F2E"/>
                          </a:solidFill>
                          <a:latin typeface="Arial" panose="020B0604020202020204" pitchFamily="34" charset="0"/>
                          <a:ea typeface="+mn-ea"/>
                          <a:cs typeface="Arial" panose="020B0604020202020204" pitchFamily="34" charset="0"/>
                        </a:rPr>
                        <a:t>Corrective Action Meeting</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As-needed</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1" kern="1200" cap="none" spc="0" dirty="0">
                          <a:solidFill>
                            <a:schemeClr val="tx1"/>
                          </a:solidFill>
                          <a:latin typeface="Arial" panose="020B0604020202020204" pitchFamily="34" charset="0"/>
                          <a:ea typeface="+mn-ea"/>
                          <a:cs typeface="Arial" panose="020B0604020202020204" pitchFamily="34" charset="0"/>
                        </a:rPr>
                        <a:t>Address vendor underperformance </a:t>
                      </a:r>
                      <a:r>
                        <a:rPr lang="en-US" sz="2000" b="0" kern="1200" cap="none" spc="0" dirty="0">
                          <a:solidFill>
                            <a:schemeClr val="tx1"/>
                          </a:solidFill>
                          <a:latin typeface="Arial" panose="020B0604020202020204" pitchFamily="34" charset="0"/>
                          <a:ea typeface="+mn-ea"/>
                          <a:cs typeface="Arial" panose="020B0604020202020204" pitchFamily="34" charset="0"/>
                        </a:rPr>
                        <a:t>or noncompliance and establish performance improvement plan.</a:t>
                      </a:r>
                    </a:p>
                  </a:txBody>
                  <a:tcPr marL="137160" marR="137160" marT="68580" marB="68580"/>
                </a:tc>
                <a:extLst>
                  <a:ext uri="{0D108BD9-81ED-4DB2-BD59-A6C34878D82A}">
                    <a16:rowId xmlns:a16="http://schemas.microsoft.com/office/drawing/2014/main" val="3587124223"/>
                  </a:ext>
                </a:extLst>
              </a:tr>
              <a:tr h="836825">
                <a:tc>
                  <a:txBody>
                    <a:bodyPr/>
                    <a:lstStyle/>
                    <a:p>
                      <a:pPr marL="0" algn="l" defTabSz="914400" rtl="0" eaLnBrk="1" latinLnBrk="0" hangingPunct="1"/>
                      <a:r>
                        <a:rPr lang="en-US" sz="2400" b="1" kern="1200" dirty="0">
                          <a:solidFill>
                            <a:srgbClr val="084F2E"/>
                          </a:solidFill>
                          <a:latin typeface="Arial" panose="020B0604020202020204" pitchFamily="34" charset="0"/>
                          <a:ea typeface="+mn-ea"/>
                          <a:cs typeface="Arial" panose="020B0604020202020204" pitchFamily="34" charset="0"/>
                        </a:rPr>
                        <a:t>Closeout Meeting</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a:solidFill>
                            <a:schemeClr val="tx1"/>
                          </a:solidFill>
                          <a:latin typeface="Arial" panose="020B0604020202020204" pitchFamily="34" charset="0"/>
                          <a:ea typeface="+mn-ea"/>
                          <a:cs typeface="Arial" panose="020B0604020202020204" pitchFamily="34" charset="0"/>
                        </a:rPr>
                        <a:t>End of contract term</a:t>
                      </a:r>
                    </a:p>
                  </a:txBody>
                  <a:tcPr marL="137160" marR="137160" marT="68580" marB="68580"/>
                </a:tc>
                <a:tc>
                  <a:txBody>
                    <a:bodyPr/>
                    <a:lstStyle/>
                    <a:p>
                      <a:pPr marL="0" marR="0" lvl="0" indent="0" algn="l" defTabSz="1828755" rtl="0" eaLnBrk="1" fontAlgn="auto" latinLnBrk="0" hangingPunct="1">
                        <a:lnSpc>
                          <a:spcPct val="150000"/>
                        </a:lnSpc>
                        <a:spcBef>
                          <a:spcPts val="0"/>
                        </a:spcBef>
                        <a:spcAft>
                          <a:spcPts val="0"/>
                        </a:spcAft>
                        <a:buClr>
                          <a:srgbClr val="000000"/>
                        </a:buClr>
                        <a:buSzTx/>
                        <a:buFont typeface="Arial,Sans-Serif" panose="020B0604020202020204" pitchFamily="34" charset="0"/>
                        <a:buNone/>
                        <a:tabLst/>
                        <a:defRPr/>
                      </a:pPr>
                      <a:r>
                        <a:rPr lang="en-US" sz="2000" b="0" kern="1200" cap="none" spc="0" dirty="0">
                          <a:solidFill>
                            <a:schemeClr val="tx1"/>
                          </a:solidFill>
                          <a:latin typeface="Arial" panose="020B0604020202020204" pitchFamily="34" charset="0"/>
                          <a:ea typeface="+mn-ea"/>
                          <a:cs typeface="Arial" panose="020B0604020202020204" pitchFamily="34" charset="0"/>
                        </a:rPr>
                        <a:t>End of contract meeting to </a:t>
                      </a:r>
                      <a:r>
                        <a:rPr lang="en-US" sz="2000" b="1" kern="1200" cap="none" spc="0" dirty="0">
                          <a:solidFill>
                            <a:schemeClr val="tx1"/>
                          </a:solidFill>
                          <a:latin typeface="Arial" panose="020B0604020202020204" pitchFamily="34" charset="0"/>
                          <a:ea typeface="+mn-ea"/>
                          <a:cs typeface="Arial" panose="020B0604020202020204" pitchFamily="34" charset="0"/>
                        </a:rPr>
                        <a:t>review final deliverables and lessons learned.</a:t>
                      </a:r>
                    </a:p>
                  </a:txBody>
                  <a:tcPr marL="137160" marR="137160" marT="68580" marB="68580"/>
                </a:tc>
                <a:extLst>
                  <a:ext uri="{0D108BD9-81ED-4DB2-BD59-A6C34878D82A}">
                    <a16:rowId xmlns:a16="http://schemas.microsoft.com/office/drawing/2014/main" val="3041613674"/>
                  </a:ext>
                </a:extLst>
              </a:tr>
            </a:tbl>
          </a:graphicData>
        </a:graphic>
      </p:graphicFrame>
      <p:sp>
        <p:nvSpPr>
          <p:cNvPr id="5" name="Arrow: Right 4">
            <a:extLst>
              <a:ext uri="{FF2B5EF4-FFF2-40B4-BE49-F238E27FC236}">
                <a16:creationId xmlns:a16="http://schemas.microsoft.com/office/drawing/2014/main" id="{B0FE1D6D-B4BD-02B2-16A2-4297EA438605}"/>
              </a:ext>
            </a:extLst>
          </p:cNvPr>
          <p:cNvSpPr/>
          <p:nvPr/>
        </p:nvSpPr>
        <p:spPr>
          <a:xfrm>
            <a:off x="122920" y="4396396"/>
            <a:ext cx="1006232" cy="753979"/>
          </a:xfrm>
          <a:prstGeom prst="rightArrow">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90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CA985-CF62-55D6-6963-6D3E5E502F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C8B845-11FB-C384-963C-BAE957266CAB}"/>
              </a:ext>
            </a:extLst>
          </p:cNvPr>
          <p:cNvSpPr>
            <a:spLocks noGrp="1"/>
          </p:cNvSpPr>
          <p:nvPr>
            <p:ph type="ctrTitle"/>
          </p:nvPr>
        </p:nvSpPr>
        <p:spPr>
          <a:xfrm>
            <a:off x="2117678" y="4280297"/>
            <a:ext cx="14325600" cy="1726406"/>
          </a:xfrm>
        </p:spPr>
        <p:txBody>
          <a:bodyPr/>
          <a:lstStyle/>
          <a:p>
            <a:r>
              <a:rPr lang="en-US" sz="6600" dirty="0"/>
              <a:t>What topics, insights, and questions would you discuss at this meeting? </a:t>
            </a:r>
          </a:p>
        </p:txBody>
      </p:sp>
    </p:spTree>
    <p:extLst>
      <p:ext uri="{BB962C8B-B14F-4D97-AF65-F5344CB8AC3E}">
        <p14:creationId xmlns:p14="http://schemas.microsoft.com/office/powerpoint/2010/main" val="2356797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C4BFD-CEC8-E3E2-172F-12B4C9C8131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3AFB5F-D540-A30E-7CE8-C131663F6FCC}"/>
              </a:ext>
            </a:extLst>
          </p:cNvPr>
          <p:cNvSpPr>
            <a:spLocks noGrp="1"/>
          </p:cNvSpPr>
          <p:nvPr>
            <p:ph type="title"/>
          </p:nvPr>
        </p:nvSpPr>
        <p:spPr/>
        <p:txBody>
          <a:bodyPr/>
          <a:lstStyle/>
          <a:p>
            <a:r>
              <a:rPr lang="en-US" dirty="0"/>
              <a:t>Welcome to Cloud City…</a:t>
            </a:r>
          </a:p>
        </p:txBody>
      </p:sp>
      <p:sp>
        <p:nvSpPr>
          <p:cNvPr id="2" name="Speech Bubble: Rectangle with Corners Rounded 1">
            <a:extLst>
              <a:ext uri="{FF2B5EF4-FFF2-40B4-BE49-F238E27FC236}">
                <a16:creationId xmlns:a16="http://schemas.microsoft.com/office/drawing/2014/main" id="{A15C5CA8-15E9-AB88-58D0-1E6A8541FF43}"/>
              </a:ext>
            </a:extLst>
          </p:cNvPr>
          <p:cNvSpPr/>
          <p:nvPr/>
        </p:nvSpPr>
        <p:spPr>
          <a:xfrm>
            <a:off x="1028019" y="4770072"/>
            <a:ext cx="10455676" cy="1791054"/>
          </a:xfrm>
          <a:prstGeom prst="wedgeRoundRectCallout">
            <a:avLst>
              <a:gd name="adj1" fmla="val 54885"/>
              <a:gd name="adj2" fmla="val 7126"/>
              <a:gd name="adj3" fmla="val 16667"/>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85800" rIns="685800" rtlCol="0" anchor="ctr"/>
          <a:lstStyle/>
          <a:p>
            <a:pPr defTabSz="1371600">
              <a:lnSpc>
                <a:spcPct val="150000"/>
              </a:lnSpc>
            </a:pPr>
            <a:r>
              <a:rPr lang="en-US" sz="2700" dirty="0">
                <a:solidFill>
                  <a:srgbClr val="D1DAD4">
                    <a:lumMod val="50000"/>
                  </a:srgbClr>
                </a:solidFill>
                <a:latin typeface="Arial" panose="020B0604020202020204" pitchFamily="34" charset="0"/>
                <a:cs typeface="Arial" panose="020B0604020202020204" pitchFamily="34" charset="0"/>
              </a:rPr>
              <a:t>“Janitors empty the trash but don’t change the liner, which attracts fruit flies.” </a:t>
            </a:r>
          </a:p>
        </p:txBody>
      </p:sp>
      <p:sp>
        <p:nvSpPr>
          <p:cNvPr id="5" name="TextBox 4">
            <a:extLst>
              <a:ext uri="{FF2B5EF4-FFF2-40B4-BE49-F238E27FC236}">
                <a16:creationId xmlns:a16="http://schemas.microsoft.com/office/drawing/2014/main" id="{F9658BCF-0E49-1300-7C87-BD1F13C71B9F}"/>
              </a:ext>
            </a:extLst>
          </p:cNvPr>
          <p:cNvSpPr txBox="1"/>
          <p:nvPr/>
        </p:nvSpPr>
        <p:spPr>
          <a:xfrm>
            <a:off x="1802658" y="4083268"/>
            <a:ext cx="4168073" cy="507831"/>
          </a:xfrm>
          <a:prstGeom prst="rect">
            <a:avLst/>
          </a:prstGeom>
          <a:noFill/>
        </p:spPr>
        <p:txBody>
          <a:bodyPr wrap="square" rtlCol="0">
            <a:spAutoFit/>
          </a:bodyPr>
          <a:lstStyle/>
          <a:p>
            <a:pPr defTabSz="1371600"/>
            <a:r>
              <a:rPr lang="en-US" sz="2700" b="1" i="1" dirty="0">
                <a:solidFill>
                  <a:srgbClr val="D1DAD4">
                    <a:lumMod val="50000"/>
                  </a:srgbClr>
                </a:solidFill>
                <a:latin typeface="Arial" panose="020B0604020202020204" pitchFamily="34" charset="0"/>
                <a:cs typeface="Arial" panose="020B0604020202020204" pitchFamily="34" charset="0"/>
              </a:rPr>
              <a:t>Staff say…</a:t>
            </a:r>
          </a:p>
        </p:txBody>
      </p:sp>
      <p:sp>
        <p:nvSpPr>
          <p:cNvPr id="6" name="Speech Bubble: Rectangle with Corners Rounded 5">
            <a:extLst>
              <a:ext uri="{FF2B5EF4-FFF2-40B4-BE49-F238E27FC236}">
                <a16:creationId xmlns:a16="http://schemas.microsoft.com/office/drawing/2014/main" id="{CC10EEF6-3EDA-8B52-2626-8252BADA60B0}"/>
              </a:ext>
            </a:extLst>
          </p:cNvPr>
          <p:cNvSpPr/>
          <p:nvPr/>
        </p:nvSpPr>
        <p:spPr>
          <a:xfrm>
            <a:off x="1044239" y="7490363"/>
            <a:ext cx="10455676" cy="1791053"/>
          </a:xfrm>
          <a:prstGeom prst="wedgeRoundRectCallout">
            <a:avLst>
              <a:gd name="adj1" fmla="val 55328"/>
              <a:gd name="adj2" fmla="val -32463"/>
              <a:gd name="adj3" fmla="val 16667"/>
            </a:avLst>
          </a:prstGeom>
          <a:no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685800" rIns="685800" rtlCol="0" anchor="ctr"/>
          <a:lstStyle/>
          <a:p>
            <a:pPr defTabSz="1371600">
              <a:lnSpc>
                <a:spcPct val="150000"/>
              </a:lnSpc>
            </a:pPr>
            <a:r>
              <a:rPr lang="en-US" sz="2700" dirty="0">
                <a:solidFill>
                  <a:srgbClr val="D1DAD4">
                    <a:lumMod val="50000"/>
                  </a:srgbClr>
                </a:solidFill>
                <a:latin typeface="Arial" panose="020B0604020202020204" pitchFamily="34" charset="0"/>
                <a:cs typeface="Arial" panose="020B0604020202020204" pitchFamily="34" charset="0"/>
              </a:rPr>
              <a:t>“As a small business owner, I hate the dingy feel of City Hall when I go to renew my permits.”</a:t>
            </a:r>
          </a:p>
        </p:txBody>
      </p:sp>
      <p:sp>
        <p:nvSpPr>
          <p:cNvPr id="7" name="TextBox 6">
            <a:extLst>
              <a:ext uri="{FF2B5EF4-FFF2-40B4-BE49-F238E27FC236}">
                <a16:creationId xmlns:a16="http://schemas.microsoft.com/office/drawing/2014/main" id="{40F6ACE4-9442-EE12-B92F-B8009B49BCAA}"/>
              </a:ext>
            </a:extLst>
          </p:cNvPr>
          <p:cNvSpPr txBox="1"/>
          <p:nvPr/>
        </p:nvSpPr>
        <p:spPr>
          <a:xfrm>
            <a:off x="1802658" y="6771829"/>
            <a:ext cx="4168073" cy="507831"/>
          </a:xfrm>
          <a:prstGeom prst="rect">
            <a:avLst/>
          </a:prstGeom>
          <a:noFill/>
        </p:spPr>
        <p:txBody>
          <a:bodyPr wrap="square" rtlCol="0">
            <a:spAutoFit/>
          </a:bodyPr>
          <a:lstStyle/>
          <a:p>
            <a:pPr defTabSz="1371600"/>
            <a:r>
              <a:rPr lang="en-US" sz="2700" b="1" i="1" dirty="0">
                <a:solidFill>
                  <a:srgbClr val="D1DAD4">
                    <a:lumMod val="50000"/>
                  </a:srgbClr>
                </a:solidFill>
                <a:latin typeface="Arial" panose="020B0604020202020204" pitchFamily="34" charset="0"/>
                <a:cs typeface="Arial" panose="020B0604020202020204" pitchFamily="34" charset="0"/>
              </a:rPr>
              <a:t>Residents say…</a:t>
            </a:r>
          </a:p>
        </p:txBody>
      </p:sp>
      <p:sp>
        <p:nvSpPr>
          <p:cNvPr id="8" name="Content Placeholder 1">
            <a:extLst>
              <a:ext uri="{FF2B5EF4-FFF2-40B4-BE49-F238E27FC236}">
                <a16:creationId xmlns:a16="http://schemas.microsoft.com/office/drawing/2014/main" id="{8FE648FB-4738-7394-1A2B-E8C4BF49C6AD}"/>
              </a:ext>
            </a:extLst>
          </p:cNvPr>
          <p:cNvSpPr>
            <a:spLocks noGrp="1"/>
          </p:cNvSpPr>
          <p:nvPr>
            <p:ph idx="1"/>
          </p:nvPr>
        </p:nvSpPr>
        <p:spPr>
          <a:xfrm>
            <a:off x="918837" y="1828802"/>
            <a:ext cx="12707222" cy="2222736"/>
          </a:xfrm>
        </p:spPr>
        <p:txBody>
          <a:bodyPr>
            <a:normAutofit fontScale="92500"/>
          </a:bodyPr>
          <a:lstStyle/>
          <a:p>
            <a:pPr marL="0" indent="0">
              <a:lnSpc>
                <a:spcPct val="150000"/>
              </a:lnSpc>
              <a:buNone/>
            </a:pPr>
            <a:r>
              <a:rPr lang="en-US" sz="4200" dirty="0">
                <a:solidFill>
                  <a:schemeClr val="tx2"/>
                </a:solidFill>
              </a:rPr>
              <a:t>Lagging Janitorial Services</a:t>
            </a:r>
          </a:p>
          <a:p>
            <a:pPr marL="0" indent="0">
              <a:lnSpc>
                <a:spcPct val="150000"/>
              </a:lnSpc>
              <a:buNone/>
            </a:pPr>
            <a:r>
              <a:rPr lang="en-US" dirty="0"/>
              <a:t>18 out of 25 buildings have generated concerns about cleanliness.</a:t>
            </a:r>
          </a:p>
        </p:txBody>
      </p:sp>
      <p:pic>
        <p:nvPicPr>
          <p:cNvPr id="13" name="Picture 12">
            <a:extLst>
              <a:ext uri="{FF2B5EF4-FFF2-40B4-BE49-F238E27FC236}">
                <a16:creationId xmlns:a16="http://schemas.microsoft.com/office/drawing/2014/main" id="{175F8195-65F8-208C-813E-7331030D5722}"/>
              </a:ext>
            </a:extLst>
          </p:cNvPr>
          <p:cNvPicPr>
            <a:picLocks noChangeAspect="1"/>
          </p:cNvPicPr>
          <p:nvPr/>
        </p:nvPicPr>
        <p:blipFill>
          <a:blip r:embed="rId3">
            <a:extLst>
              <a:ext uri="{28A0092B-C50C-407E-A947-70E740481C1C}">
                <a14:useLocalDpi xmlns:a14="http://schemas.microsoft.com/office/drawing/2010/main" val="0"/>
              </a:ext>
            </a:extLst>
          </a:blip>
          <a:srcRect l="13883" r="11471"/>
          <a:stretch>
            <a:fillRect/>
          </a:stretch>
        </p:blipFill>
        <p:spPr>
          <a:xfrm>
            <a:off x="12677866" y="2873943"/>
            <a:ext cx="3587202" cy="6407473"/>
          </a:xfrm>
          <a:prstGeom prst="rect">
            <a:avLst/>
          </a:prstGeom>
        </p:spPr>
      </p:pic>
      <p:pic>
        <p:nvPicPr>
          <p:cNvPr id="4" name="Picture 2" descr="Miniature bucket and mop - Maileg Germany – Maileg EU">
            <a:extLst>
              <a:ext uri="{FF2B5EF4-FFF2-40B4-BE49-F238E27FC236}">
                <a16:creationId xmlns:a16="http://schemas.microsoft.com/office/drawing/2014/main" id="{61B383D8-7F7A-A10F-DE17-FB417AF7AD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0945" t="1285" r="30634"/>
          <a:stretch>
            <a:fillRect/>
          </a:stretch>
        </p:blipFill>
        <p:spPr bwMode="auto">
          <a:xfrm>
            <a:off x="14003324" y="1146238"/>
            <a:ext cx="3996257" cy="855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5086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56642-6DB5-0F12-133C-32140566C09E}"/>
              </a:ext>
            </a:extLst>
          </p:cNvPr>
          <p:cNvSpPr>
            <a:spLocks noGrp="1"/>
          </p:cNvSpPr>
          <p:nvPr>
            <p:ph type="ctrTitle"/>
          </p:nvPr>
        </p:nvSpPr>
        <p:spPr/>
        <p:txBody>
          <a:bodyPr/>
          <a:lstStyle/>
          <a:p>
            <a:r>
              <a:rPr lang="en-US" dirty="0"/>
              <a:t>Making Connections</a:t>
            </a:r>
          </a:p>
        </p:txBody>
      </p:sp>
      <p:sp>
        <p:nvSpPr>
          <p:cNvPr id="3" name="Subtitle 2">
            <a:extLst>
              <a:ext uri="{FF2B5EF4-FFF2-40B4-BE49-F238E27FC236}">
                <a16:creationId xmlns:a16="http://schemas.microsoft.com/office/drawing/2014/main" id="{8405B564-9ADA-1D05-8982-1E56DCC53127}"/>
              </a:ext>
            </a:extLst>
          </p:cNvPr>
          <p:cNvSpPr>
            <a:spLocks noGrp="1"/>
          </p:cNvSpPr>
          <p:nvPr>
            <p:ph type="subTitle" idx="1"/>
          </p:nvPr>
        </p:nvSpPr>
        <p:spPr>
          <a:xfrm>
            <a:off x="1981199" y="5346219"/>
            <a:ext cx="15122577" cy="3168194"/>
          </a:xfrm>
        </p:spPr>
        <p:txBody>
          <a:bodyPr>
            <a:normAutofit fontScale="92500"/>
          </a:bodyPr>
          <a:lstStyle/>
          <a:p>
            <a:r>
              <a:rPr lang="en-US" sz="3500" dirty="0"/>
              <a:t>What </a:t>
            </a:r>
            <a:r>
              <a:rPr lang="en-US" sz="3500" b="1" dirty="0"/>
              <a:t>elements</a:t>
            </a:r>
            <a:r>
              <a:rPr lang="en-US" sz="3500" dirty="0"/>
              <a:t> of proactive contract management do you use in your daily work?</a:t>
            </a:r>
          </a:p>
          <a:p>
            <a:endParaRPr lang="en-US" sz="3500" dirty="0"/>
          </a:p>
          <a:p>
            <a:r>
              <a:rPr lang="en-US" sz="3500" dirty="0"/>
              <a:t>What could you consider </a:t>
            </a:r>
            <a:r>
              <a:rPr lang="en-US" sz="3500" b="1" dirty="0"/>
              <a:t>incorporating? </a:t>
            </a:r>
          </a:p>
          <a:p>
            <a:endParaRPr lang="en-US" sz="3500" dirty="0"/>
          </a:p>
          <a:p>
            <a:r>
              <a:rPr lang="en-US" sz="3500" dirty="0"/>
              <a:t>Are any contracts good candidates for </a:t>
            </a:r>
            <a:r>
              <a:rPr lang="en-US" sz="3500" b="1" dirty="0"/>
              <a:t>piloting</a:t>
            </a:r>
            <a:r>
              <a:rPr lang="en-US" sz="3500" dirty="0"/>
              <a:t> some of these measures?</a:t>
            </a:r>
          </a:p>
          <a:p>
            <a:endParaRPr lang="en-US" dirty="0"/>
          </a:p>
        </p:txBody>
      </p:sp>
    </p:spTree>
    <p:extLst>
      <p:ext uri="{BB962C8B-B14F-4D97-AF65-F5344CB8AC3E}">
        <p14:creationId xmlns:p14="http://schemas.microsoft.com/office/powerpoint/2010/main" val="38565233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BB6E2B-349E-1075-DDFB-04B94573ABA6}"/>
              </a:ext>
            </a:extLst>
          </p:cNvPr>
          <p:cNvSpPr>
            <a:spLocks noGrp="1"/>
          </p:cNvSpPr>
          <p:nvPr>
            <p:ph type="title"/>
          </p:nvPr>
        </p:nvSpPr>
        <p:spPr>
          <a:xfrm>
            <a:off x="918837" y="640828"/>
            <a:ext cx="16623972" cy="808409"/>
          </a:xfrm>
        </p:spPr>
        <p:txBody>
          <a:bodyPr/>
          <a:lstStyle/>
          <a:p>
            <a:r>
              <a:rPr lang="en-US" dirty="0"/>
              <a:t>Check out these Procurement Excellence Network resources!</a:t>
            </a:r>
          </a:p>
        </p:txBody>
      </p:sp>
      <p:sp>
        <p:nvSpPr>
          <p:cNvPr id="5" name="Slide Number Placeholder 4">
            <a:extLst>
              <a:ext uri="{FF2B5EF4-FFF2-40B4-BE49-F238E27FC236}">
                <a16:creationId xmlns:a16="http://schemas.microsoft.com/office/drawing/2014/main" id="{0E1C4DDF-6DE6-B5E5-303C-3E8896F95497}"/>
              </a:ext>
            </a:extLst>
          </p:cNvPr>
          <p:cNvSpPr>
            <a:spLocks noGrp="1"/>
          </p:cNvSpPr>
          <p:nvPr>
            <p:ph type="sldNum" sz="quarter" idx="12"/>
          </p:nvPr>
        </p:nvSpPr>
        <p:spPr/>
        <p:txBody>
          <a:bodyPr/>
          <a:lstStyle/>
          <a:p>
            <a:fld id="{7B8B4CB5-6F71-40EF-BF8A-0556FABA82B2}" type="slidenum">
              <a:rPr lang="en-US" smtClean="0"/>
              <a:pPr/>
              <a:t>31</a:t>
            </a:fld>
            <a:endParaRPr lang="en-US"/>
          </a:p>
        </p:txBody>
      </p:sp>
      <p:pic>
        <p:nvPicPr>
          <p:cNvPr id="6" name="Picture 5">
            <a:extLst>
              <a:ext uri="{FF2B5EF4-FFF2-40B4-BE49-F238E27FC236}">
                <a16:creationId xmlns:a16="http://schemas.microsoft.com/office/drawing/2014/main" id="{57B01C21-EAF8-F035-0C47-47A6362FB4ED}"/>
              </a:ext>
            </a:extLst>
          </p:cNvPr>
          <p:cNvPicPr>
            <a:picLocks noChangeAspect="1"/>
          </p:cNvPicPr>
          <p:nvPr/>
        </p:nvPicPr>
        <p:blipFill>
          <a:blip r:embed="rId3"/>
          <a:stretch>
            <a:fillRect/>
          </a:stretch>
        </p:blipFill>
        <p:spPr>
          <a:xfrm>
            <a:off x="1398117" y="1927801"/>
            <a:ext cx="4738765" cy="6166888"/>
          </a:xfrm>
          <a:prstGeom prst="rect">
            <a:avLst/>
          </a:prstGeom>
          <a:ln>
            <a:noFill/>
          </a:ln>
          <a:effectLst>
            <a:outerShdw blurRad="292100" dist="139700" dir="2700000" algn="tl" rotWithShape="0">
              <a:prstClr val="black">
                <a:alpha val="65000"/>
              </a:prstClr>
            </a:outerShdw>
          </a:effectLst>
        </p:spPr>
      </p:pic>
      <p:pic>
        <p:nvPicPr>
          <p:cNvPr id="7" name="Picture 6">
            <a:extLst>
              <a:ext uri="{FF2B5EF4-FFF2-40B4-BE49-F238E27FC236}">
                <a16:creationId xmlns:a16="http://schemas.microsoft.com/office/drawing/2014/main" id="{10086FCF-CBB1-94CE-7C2B-803DC46C0B1D}"/>
              </a:ext>
            </a:extLst>
          </p:cNvPr>
          <p:cNvPicPr>
            <a:picLocks noChangeAspect="1"/>
          </p:cNvPicPr>
          <p:nvPr/>
        </p:nvPicPr>
        <p:blipFill>
          <a:blip r:embed="rId4"/>
          <a:stretch>
            <a:fillRect/>
          </a:stretch>
        </p:blipFill>
        <p:spPr>
          <a:xfrm>
            <a:off x="6743597" y="1927800"/>
            <a:ext cx="4800806" cy="6166889"/>
          </a:xfrm>
          <a:prstGeom prst="rect">
            <a:avLst/>
          </a:prstGeom>
          <a:ln>
            <a:noFill/>
          </a:ln>
          <a:effectLst>
            <a:outerShdw blurRad="292100" dist="139700" dir="2700000" algn="tl" rotWithShape="0">
              <a:prstClr val="black">
                <a:alpha val="55000"/>
              </a:prstClr>
            </a:outerShdw>
          </a:effectLst>
        </p:spPr>
      </p:pic>
      <p:pic>
        <p:nvPicPr>
          <p:cNvPr id="8" name="Picture 7">
            <a:extLst>
              <a:ext uri="{FF2B5EF4-FFF2-40B4-BE49-F238E27FC236}">
                <a16:creationId xmlns:a16="http://schemas.microsoft.com/office/drawing/2014/main" id="{E0FCCDCA-32D7-0514-B998-B787993B8396}"/>
              </a:ext>
            </a:extLst>
          </p:cNvPr>
          <p:cNvPicPr>
            <a:picLocks noChangeAspect="1"/>
          </p:cNvPicPr>
          <p:nvPr/>
        </p:nvPicPr>
        <p:blipFill>
          <a:blip r:embed="rId5"/>
          <a:stretch>
            <a:fillRect/>
          </a:stretch>
        </p:blipFill>
        <p:spPr>
          <a:xfrm>
            <a:off x="12072032" y="1927800"/>
            <a:ext cx="4998102" cy="6166889"/>
          </a:xfrm>
          <a:prstGeom prst="rect">
            <a:avLst/>
          </a:prstGeom>
          <a:ln>
            <a:noFill/>
          </a:ln>
          <a:effectLst>
            <a:outerShdw blurRad="292100" dist="139700" dir="2700000" algn="tl" rotWithShape="0">
              <a:prstClr val="black">
                <a:alpha val="55000"/>
              </a:prstClr>
            </a:outerShdw>
          </a:effectLst>
        </p:spPr>
      </p:pic>
      <p:sp>
        <p:nvSpPr>
          <p:cNvPr id="9" name="TextBox 8">
            <a:extLst>
              <a:ext uri="{FF2B5EF4-FFF2-40B4-BE49-F238E27FC236}">
                <a16:creationId xmlns:a16="http://schemas.microsoft.com/office/drawing/2014/main" id="{AB96274E-C83C-8B4D-2F16-ADEDF81E9D6F}"/>
              </a:ext>
            </a:extLst>
          </p:cNvPr>
          <p:cNvSpPr txBox="1"/>
          <p:nvPr/>
        </p:nvSpPr>
        <p:spPr>
          <a:xfrm>
            <a:off x="1574840" y="8443122"/>
            <a:ext cx="4265043" cy="1200329"/>
          </a:xfrm>
          <a:prstGeom prst="rect">
            <a:avLst/>
          </a:prstGeom>
          <a:noFill/>
        </p:spPr>
        <p:txBody>
          <a:bodyPr wrap="square">
            <a:spAutoFit/>
          </a:bodyPr>
          <a:lstStyle/>
          <a:p>
            <a:pPr algn="ctr" defTabSz="1371600">
              <a:defRPr/>
            </a:pPr>
            <a:r>
              <a:rPr lang="en-US" sz="2400" b="1" dirty="0">
                <a:solidFill>
                  <a:schemeClr val="tx2"/>
                </a:solidFill>
                <a:latin typeface="+mj-lt"/>
              </a:rPr>
              <a:t>How-to Guide:</a:t>
            </a:r>
          </a:p>
          <a:p>
            <a:pPr algn="ctr" defTabSz="1371600">
              <a:defRPr/>
            </a:pPr>
            <a:r>
              <a:rPr lang="en-US" sz="2400" dirty="0">
                <a:solidFill>
                  <a:schemeClr val="tx2"/>
                </a:solidFill>
                <a:latin typeface="+mj-lt"/>
              </a:rPr>
              <a:t>Assessing and Tracking Vendor Performance</a:t>
            </a:r>
          </a:p>
        </p:txBody>
      </p:sp>
      <p:sp>
        <p:nvSpPr>
          <p:cNvPr id="10" name="TextBox 9">
            <a:extLst>
              <a:ext uri="{FF2B5EF4-FFF2-40B4-BE49-F238E27FC236}">
                <a16:creationId xmlns:a16="http://schemas.microsoft.com/office/drawing/2014/main" id="{914EC5CD-06A7-7CB0-EAEF-30ED3EB40143}"/>
              </a:ext>
            </a:extLst>
          </p:cNvPr>
          <p:cNvSpPr txBox="1"/>
          <p:nvPr/>
        </p:nvSpPr>
        <p:spPr>
          <a:xfrm>
            <a:off x="6743597" y="8443122"/>
            <a:ext cx="5151120" cy="1200329"/>
          </a:xfrm>
          <a:prstGeom prst="rect">
            <a:avLst/>
          </a:prstGeom>
          <a:noFill/>
        </p:spPr>
        <p:txBody>
          <a:bodyPr wrap="square">
            <a:spAutoFit/>
          </a:bodyPr>
          <a:lstStyle/>
          <a:p>
            <a:pPr algn="ctr" defTabSz="1371600">
              <a:defRPr/>
            </a:pPr>
            <a:r>
              <a:rPr lang="en-US" sz="2400" b="1" dirty="0">
                <a:solidFill>
                  <a:schemeClr val="tx2"/>
                </a:solidFill>
                <a:latin typeface="+mj-lt"/>
              </a:rPr>
              <a:t>How-to Guide: </a:t>
            </a:r>
          </a:p>
          <a:p>
            <a:pPr algn="ctr" defTabSz="1371600">
              <a:defRPr/>
            </a:pPr>
            <a:r>
              <a:rPr lang="en-US" sz="2400" dirty="0">
                <a:solidFill>
                  <a:schemeClr val="tx2"/>
                </a:solidFill>
                <a:latin typeface="+mj-lt"/>
              </a:rPr>
              <a:t>Results-Driven Approaches to Contract Management</a:t>
            </a:r>
          </a:p>
        </p:txBody>
      </p:sp>
      <p:sp>
        <p:nvSpPr>
          <p:cNvPr id="11" name="TextBox 10">
            <a:extLst>
              <a:ext uri="{FF2B5EF4-FFF2-40B4-BE49-F238E27FC236}">
                <a16:creationId xmlns:a16="http://schemas.microsoft.com/office/drawing/2014/main" id="{06B0C928-9D58-7347-09E8-DB5405FE25A0}"/>
              </a:ext>
            </a:extLst>
          </p:cNvPr>
          <p:cNvSpPr txBox="1"/>
          <p:nvPr/>
        </p:nvSpPr>
        <p:spPr>
          <a:xfrm>
            <a:off x="12441095" y="8443121"/>
            <a:ext cx="4259975" cy="1200329"/>
          </a:xfrm>
          <a:prstGeom prst="rect">
            <a:avLst/>
          </a:prstGeom>
          <a:noFill/>
        </p:spPr>
        <p:txBody>
          <a:bodyPr wrap="square">
            <a:spAutoFit/>
          </a:bodyPr>
          <a:lstStyle/>
          <a:p>
            <a:pPr algn="ctr" defTabSz="1371600">
              <a:defRPr/>
            </a:pPr>
            <a:r>
              <a:rPr lang="en-US" sz="2400" b="1" dirty="0">
                <a:solidFill>
                  <a:schemeClr val="tx2"/>
                </a:solidFill>
                <a:latin typeface="+mj-lt"/>
              </a:rPr>
              <a:t>Template:</a:t>
            </a:r>
          </a:p>
          <a:p>
            <a:pPr algn="ctr" defTabSz="1371600">
              <a:defRPr/>
            </a:pPr>
            <a:r>
              <a:rPr lang="en-US" sz="2400" dirty="0">
                <a:solidFill>
                  <a:schemeClr val="tx2"/>
                </a:solidFill>
                <a:latin typeface="+mj-lt"/>
              </a:rPr>
              <a:t>Contract Management Plan Template</a:t>
            </a:r>
          </a:p>
        </p:txBody>
      </p:sp>
      <p:pic>
        <p:nvPicPr>
          <p:cNvPr id="2" name="Picture 1">
            <a:extLst>
              <a:ext uri="{FF2B5EF4-FFF2-40B4-BE49-F238E27FC236}">
                <a16:creationId xmlns:a16="http://schemas.microsoft.com/office/drawing/2014/main" id="{23CBBCF5-BB3F-B8DD-08D3-79F705E4747A}"/>
              </a:ext>
            </a:extLst>
          </p:cNvPr>
          <p:cNvPicPr>
            <a:picLocks noChangeAspect="1"/>
          </p:cNvPicPr>
          <p:nvPr/>
        </p:nvPicPr>
        <p:blipFill>
          <a:blip r:embed="rId6"/>
          <a:stretch>
            <a:fillRect/>
          </a:stretch>
        </p:blipFill>
        <p:spPr>
          <a:xfrm>
            <a:off x="15746079" y="6541921"/>
            <a:ext cx="1895475" cy="1895475"/>
          </a:xfrm>
          <a:prstGeom prst="rect">
            <a:avLst/>
          </a:prstGeom>
        </p:spPr>
      </p:pic>
    </p:spTree>
    <p:extLst>
      <p:ext uri="{BB962C8B-B14F-4D97-AF65-F5344CB8AC3E}">
        <p14:creationId xmlns:p14="http://schemas.microsoft.com/office/powerpoint/2010/main" val="28758546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5AF85-0DC2-AFF8-6B27-F2445A659360}"/>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B809897E-A8D4-5EEC-EEB7-3D1E113AABE3}"/>
              </a:ext>
            </a:extLst>
          </p:cNvPr>
          <p:cNvGrpSpPr/>
          <p:nvPr/>
        </p:nvGrpSpPr>
        <p:grpSpPr>
          <a:xfrm>
            <a:off x="872266" y="1721618"/>
            <a:ext cx="7815560" cy="7740882"/>
            <a:chOff x="634020" y="1111033"/>
            <a:chExt cx="5877566" cy="5535506"/>
          </a:xfrm>
        </p:grpSpPr>
        <p:pic>
          <p:nvPicPr>
            <p:cNvPr id="4" name="Picture 3">
              <a:extLst>
                <a:ext uri="{FF2B5EF4-FFF2-40B4-BE49-F238E27FC236}">
                  <a16:creationId xmlns:a16="http://schemas.microsoft.com/office/drawing/2014/main" id="{2FC6A154-D598-B90A-AFE9-475E01166F5C}"/>
                </a:ext>
              </a:extLst>
            </p:cNvPr>
            <p:cNvPicPr>
              <a:picLocks noChangeAspect="1"/>
            </p:cNvPicPr>
            <p:nvPr/>
          </p:nvPicPr>
          <p:blipFill>
            <a:blip r:embed="rId3"/>
            <a:stretch>
              <a:fillRect/>
            </a:stretch>
          </p:blipFill>
          <p:spPr>
            <a:xfrm>
              <a:off x="634020" y="4034535"/>
              <a:ext cx="5877566" cy="2612004"/>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5D49BF3A-88E6-6A5A-7512-722987064F8B}"/>
                </a:ext>
              </a:extLst>
            </p:cNvPr>
            <p:cNvPicPr>
              <a:picLocks noChangeAspect="1"/>
            </p:cNvPicPr>
            <p:nvPr/>
          </p:nvPicPr>
          <p:blipFill>
            <a:blip r:embed="rId4"/>
            <a:stretch>
              <a:fillRect/>
            </a:stretch>
          </p:blipFill>
          <p:spPr>
            <a:xfrm>
              <a:off x="634020" y="1111033"/>
              <a:ext cx="5877566" cy="2923502"/>
            </a:xfrm>
            <a:prstGeom prst="rect">
              <a:avLst/>
            </a:prstGeom>
            <a:ln>
              <a:noFill/>
            </a:ln>
            <a:effectLst>
              <a:outerShdw blurRad="292100" dist="139700" dir="2700000" algn="tl" rotWithShape="0">
                <a:srgbClr val="333333">
                  <a:alpha val="65000"/>
                </a:srgbClr>
              </a:outerShdw>
            </a:effectLst>
          </p:spPr>
        </p:pic>
      </p:grpSp>
      <p:sp>
        <p:nvSpPr>
          <p:cNvPr id="2" name="Slide Number Placeholder 1">
            <a:extLst>
              <a:ext uri="{FF2B5EF4-FFF2-40B4-BE49-F238E27FC236}">
                <a16:creationId xmlns:a16="http://schemas.microsoft.com/office/drawing/2014/main" id="{778EDDA9-2D91-3131-3463-30B78C069074}"/>
              </a:ext>
            </a:extLst>
          </p:cNvPr>
          <p:cNvSpPr>
            <a:spLocks noGrp="1"/>
          </p:cNvSpPr>
          <p:nvPr>
            <p:ph type="sldNum" sz="quarter" idx="12"/>
          </p:nvPr>
        </p:nvSpPr>
        <p:spPr/>
        <p:txBody>
          <a:bodyPr/>
          <a:lstStyle/>
          <a:p>
            <a:pPr defTabSz="1371600">
              <a:defRPr/>
            </a:pPr>
            <a:fld id="{7B8B4CB5-6F71-40EF-BF8A-0556FABA82B2}" type="slidenum">
              <a:rPr lang="en-US">
                <a:latin typeface="Arial" panose="020B0604020202020204"/>
              </a:rPr>
              <a:pPr defTabSz="1371600">
                <a:defRPr/>
              </a:pPr>
              <a:t>32</a:t>
            </a:fld>
            <a:endParaRPr lang="en-US">
              <a:latin typeface="Arial" panose="020B0604020202020204"/>
            </a:endParaRPr>
          </a:p>
        </p:txBody>
      </p:sp>
      <p:sp>
        <p:nvSpPr>
          <p:cNvPr id="5" name="TextBox 4">
            <a:extLst>
              <a:ext uri="{FF2B5EF4-FFF2-40B4-BE49-F238E27FC236}">
                <a16:creationId xmlns:a16="http://schemas.microsoft.com/office/drawing/2014/main" id="{9EDD8EC6-AFE0-4509-0C54-FC7CD4DF7A70}"/>
              </a:ext>
            </a:extLst>
          </p:cNvPr>
          <p:cNvSpPr txBox="1"/>
          <p:nvPr/>
        </p:nvSpPr>
        <p:spPr>
          <a:xfrm>
            <a:off x="403395" y="302415"/>
            <a:ext cx="16392150" cy="900246"/>
          </a:xfrm>
          <a:prstGeom prst="rect">
            <a:avLst/>
          </a:prstGeom>
          <a:noFill/>
        </p:spPr>
        <p:txBody>
          <a:bodyPr wrap="square" rtlCol="0">
            <a:spAutoFit/>
          </a:bodyPr>
          <a:lstStyle/>
          <a:p>
            <a:pPr defTabSz="1371600">
              <a:defRPr/>
            </a:pPr>
            <a:r>
              <a:rPr lang="en-US" sz="5250" i="1">
                <a:solidFill>
                  <a:srgbClr val="FFFFFF"/>
                </a:solidFill>
                <a:latin typeface="Times New Roman" panose="02020603050405020304" pitchFamily="18" charset="0"/>
                <a:cs typeface="Times New Roman" panose="02020603050405020304" pitchFamily="18" charset="0"/>
              </a:rPr>
              <a:t>Procurement Excellence Network: </a:t>
            </a:r>
            <a:r>
              <a:rPr lang="en-US" sz="5250">
                <a:solidFill>
                  <a:srgbClr val="FFFFFF"/>
                </a:solidFill>
                <a:latin typeface="Times New Roman" panose="02020603050405020304" pitchFamily="18" charset="0"/>
                <a:cs typeface="Times New Roman" panose="02020603050405020304" pitchFamily="18" charset="0"/>
              </a:rPr>
              <a:t>Become a Member!</a:t>
            </a:r>
          </a:p>
        </p:txBody>
      </p:sp>
      <p:pic>
        <p:nvPicPr>
          <p:cNvPr id="6" name="Picture 5" descr="A map of the united states with blue dots&#10;&#10;Description automatically generated">
            <a:extLst>
              <a:ext uri="{FF2B5EF4-FFF2-40B4-BE49-F238E27FC236}">
                <a16:creationId xmlns:a16="http://schemas.microsoft.com/office/drawing/2014/main" id="{1A711596-E3E1-97E6-B165-7E531F353E4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85351" y="6035752"/>
            <a:ext cx="5266776" cy="3652643"/>
          </a:xfrm>
          <a:prstGeom prst="rect">
            <a:avLst/>
          </a:prstGeom>
        </p:spPr>
      </p:pic>
      <p:sp>
        <p:nvSpPr>
          <p:cNvPr id="14" name="TextBox 13">
            <a:extLst>
              <a:ext uri="{FF2B5EF4-FFF2-40B4-BE49-F238E27FC236}">
                <a16:creationId xmlns:a16="http://schemas.microsoft.com/office/drawing/2014/main" id="{3989ADA3-F1B5-CB38-54EF-90AC25ED3AF6}"/>
              </a:ext>
            </a:extLst>
          </p:cNvPr>
          <p:cNvSpPr txBox="1"/>
          <p:nvPr/>
        </p:nvSpPr>
        <p:spPr>
          <a:xfrm>
            <a:off x="13877225" y="8357633"/>
            <a:ext cx="5373740" cy="415498"/>
          </a:xfrm>
          <a:prstGeom prst="rect">
            <a:avLst/>
          </a:prstGeom>
          <a:noFill/>
        </p:spPr>
        <p:txBody>
          <a:bodyPr wrap="square" lIns="137160" tIns="68580" rIns="137160" bIns="68580" rtlCol="0" anchor="t">
            <a:spAutoFit/>
          </a:bodyPr>
          <a:lstStyle/>
          <a:p>
            <a:pPr algn="ctr" defTabSz="1371600">
              <a:defRPr/>
            </a:pPr>
            <a:r>
              <a:rPr lang="en-US" i="1">
                <a:solidFill>
                  <a:srgbClr val="FFFFFF"/>
                </a:solidFill>
                <a:latin typeface="Arial"/>
                <a:cs typeface="Arial"/>
              </a:rPr>
              <a:t>Map of U.S. PEN Members</a:t>
            </a:r>
            <a:endParaRPr lang="en-US">
              <a:solidFill>
                <a:srgbClr val="FFFFFF"/>
              </a:solidFill>
              <a:latin typeface="Arial" panose="020B0604020202020204"/>
              <a:cs typeface="Arial" panose="020B0604020202020204"/>
            </a:endParaRPr>
          </a:p>
        </p:txBody>
      </p:sp>
      <p:sp>
        <p:nvSpPr>
          <p:cNvPr id="15" name="TextBox 14">
            <a:extLst>
              <a:ext uri="{FF2B5EF4-FFF2-40B4-BE49-F238E27FC236}">
                <a16:creationId xmlns:a16="http://schemas.microsoft.com/office/drawing/2014/main" id="{7CB7B7FA-3733-71B1-7BAC-9F317A65F3B5}"/>
              </a:ext>
            </a:extLst>
          </p:cNvPr>
          <p:cNvSpPr txBox="1"/>
          <p:nvPr/>
        </p:nvSpPr>
        <p:spPr>
          <a:xfrm>
            <a:off x="8954972" y="1721618"/>
            <a:ext cx="9184052" cy="5221942"/>
          </a:xfrm>
          <a:prstGeom prst="rect">
            <a:avLst/>
          </a:prstGeom>
          <a:noFill/>
        </p:spPr>
        <p:txBody>
          <a:bodyPr wrap="square">
            <a:spAutoFit/>
          </a:bodyPr>
          <a:lstStyle/>
          <a:p>
            <a:pPr marL="227648" defTabSz="1371600">
              <a:lnSpc>
                <a:spcPts val="3180"/>
              </a:lnSpc>
              <a:buClr>
                <a:srgbClr val="000000"/>
              </a:buClr>
              <a:defRPr/>
            </a:pPr>
            <a:r>
              <a:rPr lang="en-US" sz="3300">
                <a:solidFill>
                  <a:srgbClr val="FFFFFF"/>
                </a:solidFill>
                <a:latin typeface="Georgia" panose="02040502050405020303" pitchFamily="18" charset="0"/>
                <a:sym typeface="Arial"/>
              </a:rPr>
              <a:t>The Procurement Excellence Network </a:t>
            </a:r>
            <a:r>
              <a:rPr lang="en-US" sz="3300">
                <a:solidFill>
                  <a:srgbClr val="FFFFFF"/>
                </a:solidFill>
                <a:latin typeface="Georgia" panose="02040502050405020303" pitchFamily="18" charset="0"/>
              </a:rPr>
              <a:t>has </a:t>
            </a:r>
            <a:r>
              <a:rPr lang="en-US" sz="3300">
                <a:solidFill>
                  <a:srgbClr val="FFFFFF"/>
                </a:solidFill>
                <a:latin typeface="Georgia" panose="02040502050405020303" pitchFamily="18" charset="0"/>
                <a:sym typeface="Arial"/>
              </a:rPr>
              <a:t>connected </a:t>
            </a:r>
            <a:r>
              <a:rPr lang="en-US" sz="3300" b="1">
                <a:solidFill>
                  <a:srgbClr val="E7B666"/>
                </a:solidFill>
                <a:latin typeface="Georgia" panose="02040502050405020303" pitchFamily="18" charset="0"/>
                <a:sym typeface="Arial"/>
              </a:rPr>
              <a:t>2</a:t>
            </a:r>
            <a:r>
              <a:rPr lang="en-US" sz="3300" b="1">
                <a:solidFill>
                  <a:srgbClr val="E7B666"/>
                </a:solidFill>
                <a:latin typeface="Georgia" panose="02040502050405020303" pitchFamily="18" charset="0"/>
              </a:rPr>
              <a:t>50</a:t>
            </a:r>
            <a:r>
              <a:rPr lang="en-US" sz="3300" b="1">
                <a:solidFill>
                  <a:srgbClr val="E7B666"/>
                </a:solidFill>
                <a:latin typeface="Georgia" panose="02040502050405020303" pitchFamily="18" charset="0"/>
                <a:sym typeface="Arial"/>
              </a:rPr>
              <a:t>0+ government staff from 800 unique jurisdictions</a:t>
            </a:r>
            <a:r>
              <a:rPr lang="en-US" sz="3300">
                <a:solidFill>
                  <a:srgbClr val="FFFFFF"/>
                </a:solidFill>
                <a:latin typeface="Georgia" panose="02040502050405020303" pitchFamily="18" charset="0"/>
                <a:sym typeface="Arial"/>
              </a:rPr>
              <a:t> to procurement resources</a:t>
            </a:r>
            <a:r>
              <a:rPr lang="en-US" sz="3300">
                <a:solidFill>
                  <a:srgbClr val="FFFFFF"/>
                </a:solidFill>
                <a:latin typeface="Georgia" panose="02040502050405020303" pitchFamily="18" charset="0"/>
              </a:rPr>
              <a:t>, </a:t>
            </a:r>
            <a:r>
              <a:rPr lang="en-US" sz="3300">
                <a:solidFill>
                  <a:srgbClr val="FFFFFF"/>
                </a:solidFill>
                <a:latin typeface="Georgia" panose="02040502050405020303" pitchFamily="18" charset="0"/>
                <a:sym typeface="Arial"/>
              </a:rPr>
              <a:t>best practices, and community support</a:t>
            </a:r>
            <a:r>
              <a:rPr lang="en-US" sz="3300">
                <a:solidFill>
                  <a:srgbClr val="FFFFFF"/>
                </a:solidFill>
                <a:latin typeface="Georgia" panose="02040502050405020303" pitchFamily="18" charset="0"/>
              </a:rPr>
              <a:t>.</a:t>
            </a:r>
          </a:p>
          <a:p>
            <a:pPr marL="227648" defTabSz="1371600">
              <a:lnSpc>
                <a:spcPts val="3180"/>
              </a:lnSpc>
              <a:buClr>
                <a:srgbClr val="000000"/>
              </a:buClr>
              <a:defRPr/>
            </a:pPr>
            <a:endParaRPr lang="en-US" sz="2700">
              <a:solidFill>
                <a:srgbClr val="FFFFFF"/>
              </a:solidFill>
              <a:latin typeface="Georgia" panose="02040502050405020303" pitchFamily="18" charset="0"/>
            </a:endParaRPr>
          </a:p>
          <a:p>
            <a:pPr marL="656273" indent="-428625" defTabSz="1371600">
              <a:buClr>
                <a:prstClr val="white"/>
              </a:buClr>
              <a:buFont typeface="Wingdings" panose="05000000000000000000" pitchFamily="2" charset="2"/>
              <a:buChar char="§"/>
              <a:defRPr/>
            </a:pPr>
            <a:r>
              <a:rPr lang="en-US" sz="3000">
                <a:solidFill>
                  <a:srgbClr val="FFFFFF"/>
                </a:solidFill>
                <a:latin typeface="Georgia" panose="02040502050405020303" pitchFamily="18" charset="0"/>
              </a:rPr>
              <a:t>Attend monthly </a:t>
            </a:r>
            <a:r>
              <a:rPr lang="en-US" sz="3000" b="1">
                <a:solidFill>
                  <a:srgbClr val="E7B666"/>
                </a:solidFill>
                <a:latin typeface="Georgia" panose="02040502050405020303" pitchFamily="18" charset="0"/>
              </a:rPr>
              <a:t>virtual webinars</a:t>
            </a:r>
          </a:p>
          <a:p>
            <a:pPr marL="656273" indent="-428625" defTabSz="1371600">
              <a:buClr>
                <a:prstClr val="white"/>
              </a:buClr>
              <a:buFont typeface="Wingdings" panose="05000000000000000000" pitchFamily="2" charset="2"/>
              <a:buChar char="§"/>
              <a:defRPr/>
            </a:pPr>
            <a:r>
              <a:rPr lang="en-US" sz="3000">
                <a:solidFill>
                  <a:srgbClr val="FFFFFF"/>
                </a:solidFill>
                <a:latin typeface="Georgia" panose="02040502050405020303" pitchFamily="18" charset="0"/>
              </a:rPr>
              <a:t>Access over </a:t>
            </a:r>
            <a:r>
              <a:rPr lang="en-US" sz="3000" b="1">
                <a:solidFill>
                  <a:srgbClr val="E7B666"/>
                </a:solidFill>
                <a:latin typeface="Georgia" panose="02040502050405020303" pitchFamily="18" charset="0"/>
              </a:rPr>
              <a:t>80+ resources</a:t>
            </a:r>
          </a:p>
          <a:p>
            <a:pPr marL="656273" indent="-428625" defTabSz="1371600">
              <a:buClr>
                <a:prstClr val="white"/>
              </a:buClr>
              <a:buFont typeface="Wingdings" panose="05000000000000000000" pitchFamily="2" charset="2"/>
              <a:buChar char="§"/>
              <a:defRPr/>
            </a:pPr>
            <a:r>
              <a:rPr lang="en-US" sz="3000">
                <a:solidFill>
                  <a:srgbClr val="FFFFFF"/>
                </a:solidFill>
                <a:latin typeface="Georgia" panose="02040502050405020303" pitchFamily="18" charset="0"/>
              </a:rPr>
              <a:t>Connect with peers in our </a:t>
            </a:r>
            <a:r>
              <a:rPr lang="en-US" sz="3000" b="1">
                <a:solidFill>
                  <a:srgbClr val="E7B666"/>
                </a:solidFill>
                <a:latin typeface="Georgia" panose="02040502050405020303" pitchFamily="18" charset="0"/>
              </a:rPr>
              <a:t>Member Directory!</a:t>
            </a:r>
          </a:p>
          <a:p>
            <a:pPr marL="656273" indent="-428625" defTabSz="1371600">
              <a:buClr>
                <a:prstClr val="white"/>
              </a:buClr>
              <a:buFont typeface="Wingdings" panose="05000000000000000000" pitchFamily="2" charset="2"/>
              <a:buChar char="§"/>
              <a:defRPr/>
            </a:pPr>
            <a:r>
              <a:rPr lang="en-US" sz="3000" b="1">
                <a:solidFill>
                  <a:srgbClr val="E7B666"/>
                </a:solidFill>
                <a:latin typeface="Georgia" panose="02040502050405020303" pitchFamily="18" charset="0"/>
              </a:rPr>
              <a:t>Community Conversations</a:t>
            </a:r>
            <a:r>
              <a:rPr lang="en-US" sz="3000">
                <a:solidFill>
                  <a:srgbClr val="FFFFFF"/>
                </a:solidFill>
                <a:latin typeface="Georgia" panose="02040502050405020303" pitchFamily="18" charset="0"/>
              </a:rPr>
              <a:t> Dashboard</a:t>
            </a:r>
          </a:p>
          <a:p>
            <a:pPr marL="227648" defTabSz="1371600">
              <a:lnSpc>
                <a:spcPts val="3180"/>
              </a:lnSpc>
              <a:buClr>
                <a:srgbClr val="000000"/>
              </a:buClr>
              <a:defRPr/>
            </a:pPr>
            <a:endParaRPr lang="en-US" sz="2700">
              <a:solidFill>
                <a:srgbClr val="FFFFFF"/>
              </a:solidFill>
              <a:latin typeface="Georgia" panose="02040502050405020303" pitchFamily="18" charset="0"/>
            </a:endParaRPr>
          </a:p>
          <a:p>
            <a:pPr marL="227648" defTabSz="1371600">
              <a:lnSpc>
                <a:spcPts val="3180"/>
              </a:lnSpc>
              <a:buClr>
                <a:srgbClr val="000000"/>
              </a:buClr>
              <a:defRPr/>
            </a:pPr>
            <a:endParaRPr lang="en-US" sz="2700">
              <a:solidFill>
                <a:srgbClr val="FFFFFF"/>
              </a:solidFill>
              <a:latin typeface="Georgia" panose="02040502050405020303" pitchFamily="18" charset="0"/>
            </a:endParaRPr>
          </a:p>
        </p:txBody>
      </p:sp>
      <p:sp>
        <p:nvSpPr>
          <p:cNvPr id="20" name="Flowchart: Terminator 19">
            <a:extLst>
              <a:ext uri="{FF2B5EF4-FFF2-40B4-BE49-F238E27FC236}">
                <a16:creationId xmlns:a16="http://schemas.microsoft.com/office/drawing/2014/main" id="{821F252E-3AA4-82BC-0AE7-8590E0FC1EF7}"/>
              </a:ext>
            </a:extLst>
          </p:cNvPr>
          <p:cNvSpPr/>
          <p:nvPr/>
        </p:nvSpPr>
        <p:spPr>
          <a:xfrm>
            <a:off x="14163574" y="7157513"/>
            <a:ext cx="3012488" cy="704561"/>
          </a:xfrm>
          <a:prstGeom prst="flowChartTerminator">
            <a:avLst/>
          </a:prstGeom>
          <a:solidFill>
            <a:srgbClr val="E7B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371600">
              <a:defRPr/>
            </a:pPr>
            <a:r>
              <a:rPr lang="en-US" b="1">
                <a:solidFill>
                  <a:srgbClr val="161E47"/>
                </a:solidFill>
                <a:latin typeface="Georgia" panose="02040502050405020303" pitchFamily="18" charset="0"/>
              </a:rPr>
              <a:t>Become a Member!</a:t>
            </a:r>
          </a:p>
        </p:txBody>
      </p:sp>
      <p:pic>
        <p:nvPicPr>
          <p:cNvPr id="25" name="Picture 24">
            <a:extLst>
              <a:ext uri="{FF2B5EF4-FFF2-40B4-BE49-F238E27FC236}">
                <a16:creationId xmlns:a16="http://schemas.microsoft.com/office/drawing/2014/main" id="{E4AA2F62-9209-B5BC-7565-227E5087471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82881" y="5403564"/>
            <a:ext cx="689546" cy="928893"/>
          </a:xfrm>
          <a:prstGeom prst="rect">
            <a:avLst/>
          </a:prstGeom>
        </p:spPr>
      </p:pic>
      <p:pic>
        <p:nvPicPr>
          <p:cNvPr id="27" name="Picture 26">
            <a:extLst>
              <a:ext uri="{FF2B5EF4-FFF2-40B4-BE49-F238E27FC236}">
                <a16:creationId xmlns:a16="http://schemas.microsoft.com/office/drawing/2014/main" id="{B34ACCF7-CC93-DE05-CA9D-F0CF9C88904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82881" y="4049064"/>
            <a:ext cx="689546" cy="928893"/>
          </a:xfrm>
          <a:prstGeom prst="rect">
            <a:avLst/>
          </a:prstGeom>
        </p:spPr>
      </p:pic>
      <p:pic>
        <p:nvPicPr>
          <p:cNvPr id="28" name="Picture 27">
            <a:extLst>
              <a:ext uri="{FF2B5EF4-FFF2-40B4-BE49-F238E27FC236}">
                <a16:creationId xmlns:a16="http://schemas.microsoft.com/office/drawing/2014/main" id="{F3A8503B-AA0F-FD33-4740-6D5B3B7CF35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95174" y="4509869"/>
            <a:ext cx="689546" cy="928893"/>
          </a:xfrm>
          <a:prstGeom prst="rect">
            <a:avLst/>
          </a:prstGeom>
        </p:spPr>
      </p:pic>
      <p:pic>
        <p:nvPicPr>
          <p:cNvPr id="29" name="Picture 28">
            <a:extLst>
              <a:ext uri="{FF2B5EF4-FFF2-40B4-BE49-F238E27FC236}">
                <a16:creationId xmlns:a16="http://schemas.microsoft.com/office/drawing/2014/main" id="{296C19EF-434F-1E06-2148-3DA2BD0DCEA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79763" y="4987887"/>
            <a:ext cx="689546" cy="928893"/>
          </a:xfrm>
          <a:prstGeom prst="rect">
            <a:avLst/>
          </a:prstGeom>
        </p:spPr>
      </p:pic>
      <p:pic>
        <p:nvPicPr>
          <p:cNvPr id="9" name="Picture 8">
            <a:extLst>
              <a:ext uri="{FF2B5EF4-FFF2-40B4-BE49-F238E27FC236}">
                <a16:creationId xmlns:a16="http://schemas.microsoft.com/office/drawing/2014/main" id="{B9472C96-F69E-0896-28BF-9045402CD915}"/>
              </a:ext>
            </a:extLst>
          </p:cNvPr>
          <p:cNvPicPr>
            <a:picLocks noChangeAspect="1"/>
          </p:cNvPicPr>
          <p:nvPr/>
        </p:nvPicPr>
        <p:blipFill>
          <a:blip r:embed="rId8"/>
          <a:stretch>
            <a:fillRect/>
          </a:stretch>
        </p:blipFill>
        <p:spPr>
          <a:xfrm>
            <a:off x="9143751" y="6331368"/>
            <a:ext cx="1594686" cy="1564608"/>
          </a:xfrm>
          <a:prstGeom prst="rect">
            <a:avLst/>
          </a:prstGeom>
        </p:spPr>
      </p:pic>
    </p:spTree>
    <p:extLst>
      <p:ext uri="{BB962C8B-B14F-4D97-AF65-F5344CB8AC3E}">
        <p14:creationId xmlns:p14="http://schemas.microsoft.com/office/powerpoint/2010/main" val="1612789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34F4B-3D0F-E1B3-F4D9-6BD65B706AB8}"/>
              </a:ext>
            </a:extLst>
          </p:cNvPr>
          <p:cNvSpPr>
            <a:spLocks noGrp="1"/>
          </p:cNvSpPr>
          <p:nvPr>
            <p:ph type="ctrTitle"/>
          </p:nvPr>
        </p:nvSpPr>
        <p:spPr/>
        <p:txBody>
          <a:bodyPr/>
          <a:lstStyle/>
          <a:p>
            <a:r>
              <a:rPr lang="en-US" dirty="0"/>
              <a:t>What’s the public value of successfully managing this contract?</a:t>
            </a:r>
          </a:p>
        </p:txBody>
      </p:sp>
    </p:spTree>
    <p:extLst>
      <p:ext uri="{BB962C8B-B14F-4D97-AF65-F5344CB8AC3E}">
        <p14:creationId xmlns:p14="http://schemas.microsoft.com/office/powerpoint/2010/main" val="3413017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8C553-65C2-BC1C-4782-9C5BD29DE61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56F09A-ACF5-40E9-0CC1-CA0A21556FBE}"/>
              </a:ext>
            </a:extLst>
          </p:cNvPr>
          <p:cNvSpPr>
            <a:spLocks noGrp="1"/>
          </p:cNvSpPr>
          <p:nvPr>
            <p:ph type="title"/>
          </p:nvPr>
        </p:nvSpPr>
        <p:spPr/>
        <p:txBody>
          <a:bodyPr/>
          <a:lstStyle/>
          <a:p>
            <a:r>
              <a:rPr lang="en-US" dirty="0"/>
              <a:t>Contract Readthrough</a:t>
            </a:r>
          </a:p>
        </p:txBody>
      </p:sp>
      <p:sp>
        <p:nvSpPr>
          <p:cNvPr id="4" name="TextBox 3">
            <a:extLst>
              <a:ext uri="{FF2B5EF4-FFF2-40B4-BE49-F238E27FC236}">
                <a16:creationId xmlns:a16="http://schemas.microsoft.com/office/drawing/2014/main" id="{BC07EFF0-F8D7-4C69-1C90-7DD6D3ABE1B9}"/>
              </a:ext>
            </a:extLst>
          </p:cNvPr>
          <p:cNvSpPr txBox="1"/>
          <p:nvPr/>
        </p:nvSpPr>
        <p:spPr>
          <a:xfrm>
            <a:off x="1171404" y="3670020"/>
            <a:ext cx="6153428" cy="1993241"/>
          </a:xfrm>
          <a:prstGeom prst="roundRect">
            <a:avLst/>
          </a:prstGeom>
          <a:noFill/>
          <a:ln>
            <a:solidFill>
              <a:schemeClr val="accent4">
                <a:lumMod val="50000"/>
              </a:schemeClr>
            </a:solidFill>
          </a:ln>
        </p:spPr>
        <p:txBody>
          <a:bodyPr wrap="square" lIns="274320" tIns="137160" rIns="274320" bIns="274320" anchor="ctr">
            <a:spAutoFit/>
          </a:bodyPr>
          <a:lstStyle/>
          <a:p>
            <a:pPr defTabSz="1371600" fontAlgn="base">
              <a:lnSpc>
                <a:spcPct val="150000"/>
              </a:lnSpc>
            </a:pPr>
            <a:r>
              <a:rPr lang="en-US" sz="3200" dirty="0">
                <a:latin typeface="Arial" panose="020B0604020202020204" pitchFamily="34" charset="0"/>
                <a:cs typeface="Arial" panose="020B0604020202020204" pitchFamily="34" charset="0"/>
              </a:rPr>
              <a:t>What works?</a:t>
            </a:r>
          </a:p>
          <a:p>
            <a:pPr defTabSz="1371600" fontAlgn="base">
              <a:lnSpc>
                <a:spcPct val="150000"/>
              </a:lnSpc>
            </a:pPr>
            <a:r>
              <a:rPr lang="en-US" sz="3200" dirty="0">
                <a:latin typeface="Arial" panose="020B0604020202020204" pitchFamily="34" charset="0"/>
                <a:cs typeface="Arial" panose="020B0604020202020204" pitchFamily="34" charset="0"/>
              </a:rPr>
              <a:t>What’s vague or unclear?</a:t>
            </a:r>
          </a:p>
        </p:txBody>
      </p:sp>
      <p:pic>
        <p:nvPicPr>
          <p:cNvPr id="2" name="Picture 1">
            <a:extLst>
              <a:ext uri="{FF2B5EF4-FFF2-40B4-BE49-F238E27FC236}">
                <a16:creationId xmlns:a16="http://schemas.microsoft.com/office/drawing/2014/main" id="{74C9BEC5-8D40-6D78-8BC5-8660DD5CEE63}"/>
              </a:ext>
            </a:extLst>
          </p:cNvPr>
          <p:cNvPicPr>
            <a:picLocks noChangeAspect="1"/>
          </p:cNvPicPr>
          <p:nvPr/>
        </p:nvPicPr>
        <p:blipFill>
          <a:blip r:embed="rId3"/>
          <a:stretch>
            <a:fillRect/>
          </a:stretch>
        </p:blipFill>
        <p:spPr>
          <a:xfrm>
            <a:off x="9781336" y="1033580"/>
            <a:ext cx="6347280" cy="8205020"/>
          </a:xfrm>
          <a:prstGeom prst="rect">
            <a:avLst/>
          </a:prstGeom>
          <a:effectLst>
            <a:outerShdw blurRad="292100" dist="12700" dir="2700000" algn="tl" rotWithShape="0">
              <a:prstClr val="black">
                <a:alpha val="65000"/>
              </a:prstClr>
            </a:outerShdw>
          </a:effectLst>
        </p:spPr>
      </p:pic>
      <p:sp>
        <p:nvSpPr>
          <p:cNvPr id="5" name="TextBox 4">
            <a:extLst>
              <a:ext uri="{FF2B5EF4-FFF2-40B4-BE49-F238E27FC236}">
                <a16:creationId xmlns:a16="http://schemas.microsoft.com/office/drawing/2014/main" id="{7713441F-C0B6-0CBD-3DD1-1DACC4B25117}"/>
              </a:ext>
            </a:extLst>
          </p:cNvPr>
          <p:cNvSpPr txBox="1"/>
          <p:nvPr/>
        </p:nvSpPr>
        <p:spPr>
          <a:xfrm>
            <a:off x="1412914" y="3018967"/>
            <a:ext cx="4168073" cy="507831"/>
          </a:xfrm>
          <a:prstGeom prst="rect">
            <a:avLst/>
          </a:prstGeom>
          <a:noFill/>
        </p:spPr>
        <p:txBody>
          <a:bodyPr wrap="square" rtlCol="0">
            <a:spAutoFit/>
          </a:bodyPr>
          <a:lstStyle/>
          <a:p>
            <a:pPr defTabSz="1371600"/>
            <a:r>
              <a:rPr lang="en-US" sz="2700" b="1" i="1" dirty="0">
                <a:solidFill>
                  <a:srgbClr val="D1DAD4">
                    <a:lumMod val="50000"/>
                  </a:srgbClr>
                </a:solidFill>
                <a:latin typeface="Arial" panose="020B0604020202020204" pitchFamily="34" charset="0"/>
                <a:cs typeface="Arial" panose="020B0604020202020204" pitchFamily="34" charset="0"/>
              </a:rPr>
              <a:t>Think…</a:t>
            </a:r>
          </a:p>
        </p:txBody>
      </p:sp>
    </p:spTree>
    <p:extLst>
      <p:ext uri="{BB962C8B-B14F-4D97-AF65-F5344CB8AC3E}">
        <p14:creationId xmlns:p14="http://schemas.microsoft.com/office/powerpoint/2010/main" val="1295252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15692-ECF4-1950-D2F5-20CC7E03AFAB}"/>
              </a:ext>
            </a:extLst>
          </p:cNvPr>
          <p:cNvSpPr>
            <a:spLocks noGrp="1"/>
          </p:cNvSpPr>
          <p:nvPr>
            <p:ph type="ctrTitle"/>
          </p:nvPr>
        </p:nvSpPr>
        <p:spPr/>
        <p:txBody>
          <a:bodyPr/>
          <a:lstStyle/>
          <a:p>
            <a:r>
              <a:rPr lang="en-US" dirty="0"/>
              <a:t>Proactive Contract Management</a:t>
            </a:r>
          </a:p>
        </p:txBody>
      </p:sp>
    </p:spTree>
    <p:extLst>
      <p:ext uri="{BB962C8B-B14F-4D97-AF65-F5344CB8AC3E}">
        <p14:creationId xmlns:p14="http://schemas.microsoft.com/office/powerpoint/2010/main" val="2799422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00F54-CE89-3685-1260-344DF67B91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57B311-D8E3-F8E5-7A6A-EC6F66509981}"/>
              </a:ext>
            </a:extLst>
          </p:cNvPr>
          <p:cNvSpPr>
            <a:spLocks noGrp="1"/>
          </p:cNvSpPr>
          <p:nvPr>
            <p:ph type="title"/>
          </p:nvPr>
        </p:nvSpPr>
        <p:spPr/>
        <p:txBody>
          <a:bodyPr/>
          <a:lstStyle/>
          <a:p>
            <a:r>
              <a:rPr lang="en-US" dirty="0"/>
              <a:t>Proactive Contract Management</a:t>
            </a:r>
          </a:p>
        </p:txBody>
      </p:sp>
      <p:graphicFrame>
        <p:nvGraphicFramePr>
          <p:cNvPr id="2" name="Content Placeholder 4">
            <a:extLst>
              <a:ext uri="{FF2B5EF4-FFF2-40B4-BE49-F238E27FC236}">
                <a16:creationId xmlns:a16="http://schemas.microsoft.com/office/drawing/2014/main" id="{A0916FDD-2509-EAD6-E342-ACB49F35F17D}"/>
              </a:ext>
            </a:extLst>
          </p:cNvPr>
          <p:cNvGraphicFramePr>
            <a:graphicFrameLocks noGrp="1"/>
          </p:cNvGraphicFramePr>
          <p:nvPr>
            <p:ph idx="1"/>
            <p:extLst>
              <p:ext uri="{D42A27DB-BD31-4B8C-83A1-F6EECF244321}">
                <p14:modId xmlns:p14="http://schemas.microsoft.com/office/powerpoint/2010/main" val="3340160527"/>
              </p:ext>
              <p:ext uri="{E7BDC344-281C-4309-B0C6-D0EE65EED2A8}">
                <p202:designPr xmlns:p202="http://schemas.microsoft.com/office/powerpoint/2020/02/main">
                  <p202:designTagLst>
                    <p202:designTag name="ARCH:1:CLS" val="StackedSequentialRowTable"/>
                  </p202:designTagLst>
                </p202:designPr>
              </p:ext>
            </p:extLst>
          </p:nvPr>
        </p:nvGraphicFramePr>
        <p:xfrm>
          <a:off x="1090668" y="2076917"/>
          <a:ext cx="13164977" cy="6176490"/>
        </p:xfrm>
        <a:graphic>
          <a:graphicData uri="http://schemas.openxmlformats.org/drawingml/2006/table">
            <a:tbl>
              <a:tblPr bandRow="1">
                <a:noFill/>
                <a:tableStyleId>{5C22544A-7EE6-4342-B048-85BDC9FD1C3A}</a:tableStyleId>
              </a:tblPr>
              <a:tblGrid>
                <a:gridCol w="2883239">
                  <a:extLst>
                    <a:ext uri="{9D8B030D-6E8A-4147-A177-3AD203B41FA5}">
                      <a16:colId xmlns:a16="http://schemas.microsoft.com/office/drawing/2014/main" val="2451535640"/>
                    </a:ext>
                  </a:extLst>
                </a:gridCol>
                <a:gridCol w="10281738">
                  <a:extLst>
                    <a:ext uri="{9D8B030D-6E8A-4147-A177-3AD203B41FA5}">
                      <a16:colId xmlns:a16="http://schemas.microsoft.com/office/drawing/2014/main" val="1061573900"/>
                    </a:ext>
                  </a:extLst>
                </a:gridCol>
              </a:tblGrid>
              <a:tr h="1235298">
                <a:tc>
                  <a:txBody>
                    <a:bodyPr/>
                    <a:lstStyle/>
                    <a:p>
                      <a:pPr>
                        <a:buNone/>
                      </a:pPr>
                      <a:r>
                        <a:rPr lang="en-US" sz="5000" b="1" cap="none" spc="0">
                          <a:solidFill>
                            <a:schemeClr val="accent1"/>
                          </a:solidFill>
                          <a:latin typeface="Arial" panose="020B0604020202020204" pitchFamily="34" charset="0"/>
                          <a:cs typeface="Arial" panose="020B0604020202020204" pitchFamily="34" charset="0"/>
                        </a:rPr>
                        <a:t>01</a:t>
                      </a:r>
                    </a:p>
                  </a:txBody>
                  <a:tcPr marL="212169" marR="212169" marT="212169" marB="212169"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lgn="l">
                        <a:buNone/>
                      </a:pPr>
                      <a:r>
                        <a:rPr lang="en-US" sz="3200" b="0" cap="none" spc="0" dirty="0">
                          <a:solidFill>
                            <a:schemeClr val="tx1"/>
                          </a:solidFill>
                          <a:latin typeface="Arial" panose="020B0604020202020204" pitchFamily="34" charset="0"/>
                          <a:cs typeface="Arial" panose="020B0604020202020204" pitchFamily="34" charset="0"/>
                        </a:rPr>
                        <a:t>Alignment on </a:t>
                      </a:r>
                      <a:r>
                        <a:rPr lang="en-US" sz="3200" b="1" cap="none" spc="0" dirty="0">
                          <a:solidFill>
                            <a:schemeClr val="tx1"/>
                          </a:solidFill>
                          <a:latin typeface="Arial" panose="020B0604020202020204" pitchFamily="34" charset="0"/>
                          <a:cs typeface="Arial" panose="020B0604020202020204" pitchFamily="34" charset="0"/>
                        </a:rPr>
                        <a:t>contract goals </a:t>
                      </a:r>
                      <a:r>
                        <a:rPr lang="en-US" sz="3200" b="0" cap="none" spc="0" dirty="0">
                          <a:solidFill>
                            <a:schemeClr val="tx1"/>
                          </a:solidFill>
                          <a:latin typeface="Arial" panose="020B0604020202020204" pitchFamily="34" charset="0"/>
                          <a:cs typeface="Arial" panose="020B0604020202020204" pitchFamily="34" charset="0"/>
                        </a:rPr>
                        <a:t>and expectations</a:t>
                      </a:r>
                    </a:p>
                  </a:txBody>
                  <a:tcPr marL="212169" marR="212169" marT="212169" marB="212169"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659913118"/>
                  </a:ext>
                </a:extLst>
              </a:tr>
              <a:tr h="1235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cap="none" spc="0" dirty="0">
                          <a:solidFill>
                            <a:schemeClr val="accent1"/>
                          </a:solidFill>
                          <a:latin typeface="Arial" panose="020B0604020202020204" pitchFamily="34" charset="0"/>
                          <a:cs typeface="Arial" panose="020B0604020202020204" pitchFamily="34" charset="0"/>
                        </a:rPr>
                        <a:t>02</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buNone/>
                      </a:pPr>
                      <a:r>
                        <a:rPr lang="en-US" sz="3200" b="0" cap="none" spc="0" dirty="0">
                          <a:solidFill>
                            <a:schemeClr val="tx1"/>
                          </a:solidFill>
                          <a:latin typeface="Arial" panose="020B0604020202020204" pitchFamily="34" charset="0"/>
                          <a:cs typeface="Arial" panose="020B0604020202020204" pitchFamily="34" charset="0"/>
                        </a:rPr>
                        <a:t>Assessment of </a:t>
                      </a:r>
                      <a:r>
                        <a:rPr lang="en-US" sz="3200" b="1" cap="none" spc="0" dirty="0">
                          <a:solidFill>
                            <a:schemeClr val="tx1"/>
                          </a:solidFill>
                          <a:latin typeface="Arial" panose="020B0604020202020204" pitchFamily="34" charset="0"/>
                          <a:cs typeface="Arial" panose="020B0604020202020204" pitchFamily="34" charset="0"/>
                        </a:rPr>
                        <a:t>risks, challenges, and barriers</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557647937"/>
                  </a:ext>
                </a:extLst>
              </a:tr>
              <a:tr h="1235298">
                <a:tc>
                  <a:txBody>
                    <a:bodyPr/>
                    <a:lstStyle/>
                    <a:p>
                      <a:pPr>
                        <a:buNone/>
                      </a:pPr>
                      <a:r>
                        <a:rPr lang="en-US" sz="5000" b="1" kern="1200" cap="none" spc="0" dirty="0">
                          <a:solidFill>
                            <a:schemeClr val="accent1"/>
                          </a:solidFill>
                          <a:latin typeface="Arial" panose="020B0604020202020204" pitchFamily="34" charset="0"/>
                          <a:ea typeface="+mn-ea"/>
                          <a:cs typeface="Arial" panose="020B0604020202020204" pitchFamily="34" charset="0"/>
                        </a:rPr>
                        <a:t>03</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cap="none" spc="0" dirty="0">
                          <a:solidFill>
                            <a:schemeClr val="tx1"/>
                          </a:solidFill>
                          <a:latin typeface="Arial" panose="020B0604020202020204" pitchFamily="34" charset="0"/>
                          <a:cs typeface="Arial" panose="020B0604020202020204" pitchFamily="34" charset="0"/>
                        </a:rPr>
                        <a:t>Regular </a:t>
                      </a:r>
                      <a:r>
                        <a:rPr lang="en-US" sz="3200" b="1" cap="none" spc="0" dirty="0">
                          <a:solidFill>
                            <a:schemeClr val="tx1"/>
                          </a:solidFill>
                          <a:latin typeface="Arial" panose="020B0604020202020204" pitchFamily="34" charset="0"/>
                          <a:cs typeface="Arial" panose="020B0604020202020204" pitchFamily="34" charset="0"/>
                        </a:rPr>
                        <a:t>performance meetings</a:t>
                      </a:r>
                      <a:endParaRPr lang="en-US" sz="2700" b="1" cap="none" spc="0" dirty="0">
                        <a:solidFill>
                          <a:schemeClr val="accent2">
                            <a:lumMod val="75000"/>
                          </a:schemeClr>
                        </a:solidFill>
                        <a:latin typeface="Arial" panose="020B0604020202020204" pitchFamily="34" charset="0"/>
                        <a:cs typeface="Arial" panose="020B0604020202020204" pitchFamily="34" charset="0"/>
                      </a:endParaRP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859675817"/>
                  </a:ext>
                </a:extLst>
              </a:tr>
              <a:tr h="1235298">
                <a:tc>
                  <a:txBody>
                    <a:bodyPr/>
                    <a:lstStyle/>
                    <a:p>
                      <a:pPr>
                        <a:buNone/>
                      </a:pPr>
                      <a:r>
                        <a:rPr lang="en-US" sz="5000" b="1" cap="none" spc="0" dirty="0">
                          <a:solidFill>
                            <a:schemeClr val="accent1"/>
                          </a:solidFill>
                          <a:latin typeface="Arial" panose="020B0604020202020204" pitchFamily="34" charset="0"/>
                          <a:cs typeface="Arial" panose="020B0604020202020204" pitchFamily="34" charset="0"/>
                        </a:rPr>
                        <a:t>04</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cap="none" spc="0" dirty="0">
                          <a:solidFill>
                            <a:schemeClr val="tx1"/>
                          </a:solidFill>
                          <a:latin typeface="Arial" panose="020B0604020202020204" pitchFamily="34" charset="0"/>
                          <a:cs typeface="Arial" panose="020B0604020202020204" pitchFamily="34" charset="0"/>
                        </a:rPr>
                        <a:t>Clarity on </a:t>
                      </a:r>
                      <a:r>
                        <a:rPr lang="en-US" sz="3200" b="1" cap="none" spc="0" dirty="0">
                          <a:solidFill>
                            <a:schemeClr val="tx1"/>
                          </a:solidFill>
                          <a:latin typeface="Arial" panose="020B0604020202020204" pitchFamily="34" charset="0"/>
                          <a:cs typeface="Arial" panose="020B0604020202020204" pitchFamily="34" charset="0"/>
                        </a:rPr>
                        <a:t>metrics and KPIs</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7636106"/>
                  </a:ext>
                </a:extLst>
              </a:tr>
              <a:tr h="1235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cap="none" spc="0" dirty="0">
                          <a:solidFill>
                            <a:schemeClr val="accent1"/>
                          </a:solidFill>
                          <a:latin typeface="Arial" panose="020B0604020202020204" pitchFamily="34" charset="0"/>
                          <a:cs typeface="Arial" panose="020B0604020202020204" pitchFamily="34" charset="0"/>
                        </a:rPr>
                        <a:t>05</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cap="none" spc="0" dirty="0">
                          <a:solidFill>
                            <a:schemeClr val="tx1"/>
                          </a:solidFill>
                          <a:latin typeface="Arial" panose="020B0604020202020204" pitchFamily="34" charset="0"/>
                          <a:cs typeface="Arial" panose="020B0604020202020204" pitchFamily="34" charset="0"/>
                        </a:rPr>
                        <a:t>Real-time</a:t>
                      </a:r>
                      <a:r>
                        <a:rPr lang="en-US" sz="3200" b="0" cap="none" spc="0" dirty="0">
                          <a:solidFill>
                            <a:schemeClr val="tx1"/>
                          </a:solidFill>
                          <a:latin typeface="Arial" panose="020B0604020202020204" pitchFamily="34" charset="0"/>
                          <a:cs typeface="Arial" panose="020B0604020202020204" pitchFamily="34" charset="0"/>
                        </a:rPr>
                        <a:t> performance review</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9183303"/>
                  </a:ext>
                </a:extLst>
              </a:tr>
            </a:tbl>
          </a:graphicData>
        </a:graphic>
      </p:graphicFrame>
      <p:pic>
        <p:nvPicPr>
          <p:cNvPr id="2050" name="Picture 2" descr="Miniature bucket and mop - Maileg Germany – Maileg EU">
            <a:extLst>
              <a:ext uri="{FF2B5EF4-FFF2-40B4-BE49-F238E27FC236}">
                <a16:creationId xmlns:a16="http://schemas.microsoft.com/office/drawing/2014/main" id="{EC6BD17C-EB78-EA7A-DFE2-2727A11832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945" t="1285" r="30634"/>
          <a:stretch>
            <a:fillRect/>
          </a:stretch>
        </p:blipFill>
        <p:spPr bwMode="auto">
          <a:xfrm>
            <a:off x="13841624" y="1247554"/>
            <a:ext cx="3996257" cy="855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987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8C143-FA3E-C1F7-E41D-9C590A2BF60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8C654D0-9918-06CD-FCCD-5F3867257FE7}"/>
              </a:ext>
            </a:extLst>
          </p:cNvPr>
          <p:cNvSpPr>
            <a:spLocks noGrp="1"/>
          </p:cNvSpPr>
          <p:nvPr>
            <p:ph type="title"/>
          </p:nvPr>
        </p:nvSpPr>
        <p:spPr/>
        <p:txBody>
          <a:bodyPr/>
          <a:lstStyle/>
          <a:p>
            <a:r>
              <a:rPr lang="en-US" dirty="0"/>
              <a:t>Proactive Contract Management</a:t>
            </a:r>
          </a:p>
        </p:txBody>
      </p:sp>
      <p:graphicFrame>
        <p:nvGraphicFramePr>
          <p:cNvPr id="2" name="Content Placeholder 4">
            <a:extLst>
              <a:ext uri="{FF2B5EF4-FFF2-40B4-BE49-F238E27FC236}">
                <a16:creationId xmlns:a16="http://schemas.microsoft.com/office/drawing/2014/main" id="{10F1A04B-63AE-3DA7-D3CF-976D84BEA2C8}"/>
              </a:ext>
            </a:extLst>
          </p:cNvPr>
          <p:cNvGraphicFramePr>
            <a:graphicFrameLocks noGrp="1"/>
          </p:cNvGraphicFramePr>
          <p:nvPr>
            <p:ph idx="1"/>
            <p:extLst>
              <p:ext uri="{D42A27DB-BD31-4B8C-83A1-F6EECF244321}">
                <p14:modId xmlns:p14="http://schemas.microsoft.com/office/powerpoint/2010/main" val="1259853191"/>
              </p:ext>
              <p:ext uri="{E7BDC344-281C-4309-B0C6-D0EE65EED2A8}">
                <p202:designPr xmlns:p202="http://schemas.microsoft.com/office/powerpoint/2020/02/main">
                  <p202:designTagLst>
                    <p202:designTag name="ARCH:1:CLS" val="StackedSequentialRowTable"/>
                  </p202:designTagLst>
                </p202:designPr>
              </p:ext>
            </p:extLst>
          </p:nvPr>
        </p:nvGraphicFramePr>
        <p:xfrm>
          <a:off x="1090670" y="2076917"/>
          <a:ext cx="11124076" cy="6176490"/>
        </p:xfrm>
        <a:graphic>
          <a:graphicData uri="http://schemas.openxmlformats.org/drawingml/2006/table">
            <a:tbl>
              <a:tblPr bandRow="1">
                <a:noFill/>
                <a:tableStyleId>{5C22544A-7EE6-4342-B048-85BDC9FD1C3A}</a:tableStyleId>
              </a:tblPr>
              <a:tblGrid>
                <a:gridCol w="2436265">
                  <a:extLst>
                    <a:ext uri="{9D8B030D-6E8A-4147-A177-3AD203B41FA5}">
                      <a16:colId xmlns:a16="http://schemas.microsoft.com/office/drawing/2014/main" val="2451535640"/>
                    </a:ext>
                  </a:extLst>
                </a:gridCol>
                <a:gridCol w="8687811">
                  <a:extLst>
                    <a:ext uri="{9D8B030D-6E8A-4147-A177-3AD203B41FA5}">
                      <a16:colId xmlns:a16="http://schemas.microsoft.com/office/drawing/2014/main" val="1061573900"/>
                    </a:ext>
                  </a:extLst>
                </a:gridCol>
              </a:tblGrid>
              <a:tr h="1235298">
                <a:tc>
                  <a:txBody>
                    <a:bodyPr/>
                    <a:lstStyle/>
                    <a:p>
                      <a:pPr>
                        <a:buNone/>
                      </a:pPr>
                      <a:r>
                        <a:rPr lang="en-US" sz="5000" b="1" cap="none" spc="0">
                          <a:solidFill>
                            <a:schemeClr val="accent1"/>
                          </a:solidFill>
                          <a:latin typeface="Arial" panose="020B0604020202020204" pitchFamily="34" charset="0"/>
                          <a:cs typeface="Arial" panose="020B0604020202020204" pitchFamily="34" charset="0"/>
                        </a:rPr>
                        <a:t>01</a:t>
                      </a:r>
                    </a:p>
                  </a:txBody>
                  <a:tcPr marL="212169" marR="212169" marT="212169" marB="212169"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lgn="l">
                        <a:buNone/>
                      </a:pPr>
                      <a:r>
                        <a:rPr lang="en-US" sz="3200" b="0" cap="none" spc="0" dirty="0">
                          <a:solidFill>
                            <a:schemeClr val="tx1"/>
                          </a:solidFill>
                          <a:latin typeface="Arial" panose="020B0604020202020204" pitchFamily="34" charset="0"/>
                          <a:cs typeface="Arial" panose="020B0604020202020204" pitchFamily="34" charset="0"/>
                        </a:rPr>
                        <a:t>Alignment on contract goals and expectations</a:t>
                      </a:r>
                    </a:p>
                  </a:txBody>
                  <a:tcPr marL="212169" marR="212169" marT="212169" marB="212169"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659913118"/>
                  </a:ext>
                </a:extLst>
              </a:tr>
              <a:tr h="1235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cap="none" spc="0" dirty="0">
                          <a:solidFill>
                            <a:schemeClr val="accent1"/>
                          </a:solidFill>
                          <a:latin typeface="Arial" panose="020B0604020202020204" pitchFamily="34" charset="0"/>
                          <a:cs typeface="Arial" panose="020B0604020202020204" pitchFamily="34" charset="0"/>
                        </a:rPr>
                        <a:t>02</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lgn="l">
                        <a:buNone/>
                      </a:pPr>
                      <a:r>
                        <a:rPr lang="en-US" sz="3200" b="0" cap="none" spc="0" dirty="0">
                          <a:solidFill>
                            <a:schemeClr val="tx1"/>
                          </a:solidFill>
                          <a:latin typeface="Arial" panose="020B0604020202020204" pitchFamily="34" charset="0"/>
                          <a:cs typeface="Arial" panose="020B0604020202020204" pitchFamily="34" charset="0"/>
                        </a:rPr>
                        <a:t>Assessment of risks, challenges, and barriers</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557647937"/>
                  </a:ext>
                </a:extLst>
              </a:tr>
              <a:tr h="1235298">
                <a:tc>
                  <a:txBody>
                    <a:bodyPr/>
                    <a:lstStyle/>
                    <a:p>
                      <a:pPr>
                        <a:buNone/>
                      </a:pPr>
                      <a:r>
                        <a:rPr lang="en-US" sz="5000" b="1" kern="1200" cap="none" spc="0" dirty="0">
                          <a:solidFill>
                            <a:schemeClr val="accent1"/>
                          </a:solidFill>
                          <a:latin typeface="Arial" panose="020B0604020202020204" pitchFamily="34" charset="0"/>
                          <a:ea typeface="+mn-ea"/>
                          <a:cs typeface="Arial" panose="020B0604020202020204" pitchFamily="34" charset="0"/>
                        </a:rPr>
                        <a:t>03</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cap="none" spc="0" dirty="0">
                          <a:solidFill>
                            <a:schemeClr val="tx1"/>
                          </a:solidFill>
                          <a:latin typeface="Arial" panose="020B0604020202020204" pitchFamily="34" charset="0"/>
                          <a:cs typeface="Arial" panose="020B0604020202020204" pitchFamily="34" charset="0"/>
                        </a:rPr>
                        <a:t>Regular performance meetings</a:t>
                      </a:r>
                      <a:endParaRPr lang="en-US" sz="2700" b="0" cap="none" spc="0" dirty="0">
                        <a:solidFill>
                          <a:schemeClr val="accent2">
                            <a:lumMod val="75000"/>
                          </a:schemeClr>
                        </a:solidFill>
                        <a:latin typeface="Arial" panose="020B0604020202020204" pitchFamily="34" charset="0"/>
                        <a:cs typeface="Arial" panose="020B0604020202020204" pitchFamily="34" charset="0"/>
                      </a:endParaRP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859675817"/>
                  </a:ext>
                </a:extLst>
              </a:tr>
              <a:tr h="1235298">
                <a:tc>
                  <a:txBody>
                    <a:bodyPr/>
                    <a:lstStyle/>
                    <a:p>
                      <a:pPr>
                        <a:buNone/>
                      </a:pPr>
                      <a:r>
                        <a:rPr lang="en-US" sz="5000" b="1" cap="none" spc="0" dirty="0">
                          <a:solidFill>
                            <a:schemeClr val="accent1"/>
                          </a:solidFill>
                          <a:latin typeface="Arial" panose="020B0604020202020204" pitchFamily="34" charset="0"/>
                          <a:cs typeface="Arial" panose="020B0604020202020204" pitchFamily="34" charset="0"/>
                        </a:rPr>
                        <a:t>04</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cap="none" spc="0" dirty="0">
                          <a:solidFill>
                            <a:schemeClr val="tx1"/>
                          </a:solidFill>
                          <a:latin typeface="Arial" panose="020B0604020202020204" pitchFamily="34" charset="0"/>
                          <a:cs typeface="Arial" panose="020B0604020202020204" pitchFamily="34" charset="0"/>
                        </a:rPr>
                        <a:t>Clarity on metrics and KPIs</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7636106"/>
                  </a:ext>
                </a:extLst>
              </a:tr>
              <a:tr h="12352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000" b="1" cap="none" spc="0" dirty="0">
                          <a:solidFill>
                            <a:schemeClr val="accent1"/>
                          </a:solidFill>
                          <a:latin typeface="Arial" panose="020B0604020202020204" pitchFamily="34" charset="0"/>
                          <a:cs typeface="Arial" panose="020B0604020202020204" pitchFamily="34" charset="0"/>
                        </a:rPr>
                        <a:t>05</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0" cap="none" spc="0" dirty="0">
                          <a:solidFill>
                            <a:schemeClr val="tx1"/>
                          </a:solidFill>
                          <a:latin typeface="Arial" panose="020B0604020202020204" pitchFamily="34" charset="0"/>
                          <a:cs typeface="Arial" panose="020B0604020202020204" pitchFamily="34" charset="0"/>
                        </a:rPr>
                        <a:t>Real-time performance review</a:t>
                      </a:r>
                    </a:p>
                  </a:txBody>
                  <a:tcPr marL="212169" marR="212169" marT="212169" marB="212169"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19183303"/>
                  </a:ext>
                </a:extLst>
              </a:tr>
            </a:tbl>
          </a:graphicData>
        </a:graphic>
      </p:graphicFrame>
      <p:sp>
        <p:nvSpPr>
          <p:cNvPr id="5" name="Rectangle 4">
            <a:extLst>
              <a:ext uri="{FF2B5EF4-FFF2-40B4-BE49-F238E27FC236}">
                <a16:creationId xmlns:a16="http://schemas.microsoft.com/office/drawing/2014/main" id="{07FF5192-CA75-FFB8-7D6A-FEF0AE0A9979}"/>
              </a:ext>
            </a:extLst>
          </p:cNvPr>
          <p:cNvSpPr/>
          <p:nvPr/>
        </p:nvSpPr>
        <p:spPr>
          <a:xfrm>
            <a:off x="918836" y="2306472"/>
            <a:ext cx="12210309" cy="3621810"/>
          </a:xfrm>
          <a:prstGeom prst="rect">
            <a:avLst/>
          </a:prstGeom>
          <a:solidFill>
            <a:srgbClr val="F9F5EF">
              <a:alpha val="80000"/>
            </a:srgbClr>
          </a:solidFill>
          <a:ln>
            <a:solidFill>
              <a:srgbClr val="F9F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D15DA5E-40CE-6131-9114-18B511248E20}"/>
              </a:ext>
            </a:extLst>
          </p:cNvPr>
          <p:cNvSpPr/>
          <p:nvPr/>
        </p:nvSpPr>
        <p:spPr>
          <a:xfrm>
            <a:off x="613892" y="6950958"/>
            <a:ext cx="12788209" cy="1633484"/>
          </a:xfrm>
          <a:prstGeom prst="rect">
            <a:avLst/>
          </a:prstGeom>
          <a:solidFill>
            <a:srgbClr val="F9F5EF">
              <a:alpha val="80000"/>
            </a:srgbClr>
          </a:solidFill>
          <a:ln>
            <a:solidFill>
              <a:srgbClr val="F9F5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peech Bubble: Rectangle with Corners Rounded 7">
            <a:extLst>
              <a:ext uri="{FF2B5EF4-FFF2-40B4-BE49-F238E27FC236}">
                <a16:creationId xmlns:a16="http://schemas.microsoft.com/office/drawing/2014/main" id="{AE14863D-15CC-16C2-BB10-3C469725EF53}"/>
              </a:ext>
            </a:extLst>
          </p:cNvPr>
          <p:cNvSpPr/>
          <p:nvPr/>
        </p:nvSpPr>
        <p:spPr>
          <a:xfrm>
            <a:off x="12386580" y="3114224"/>
            <a:ext cx="5287528" cy="5251854"/>
          </a:xfrm>
          <a:prstGeom prst="wedgeRoundRectCallout">
            <a:avLst>
              <a:gd name="adj1" fmla="val -92170"/>
              <a:gd name="adj2" fmla="val 12354"/>
              <a:gd name="adj3" fmla="val 16667"/>
            </a:avLst>
          </a:prstGeom>
          <a:solidFill>
            <a:schemeClr val="bg2"/>
          </a:solidFill>
          <a:ln>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lIns="182880" tIns="0" rIns="182880" bIns="0" rtlCol="0" anchor="ctr">
            <a:noAutofit/>
          </a:bodyPr>
          <a:lstStyle/>
          <a:p>
            <a:pPr defTabSz="1371600">
              <a:lnSpc>
                <a:spcPct val="150000"/>
              </a:lnSpc>
            </a:pPr>
            <a:r>
              <a:rPr lang="en-US" sz="2500" dirty="0">
                <a:solidFill>
                  <a:srgbClr val="D1DAD4">
                    <a:lumMod val="50000"/>
                  </a:srgbClr>
                </a:solidFill>
                <a:latin typeface="Arial" panose="020B0604020202020204" pitchFamily="34" charset="0"/>
                <a:cs typeface="Arial" panose="020B0604020202020204" pitchFamily="34" charset="0"/>
              </a:rPr>
              <a:t>Are vendors being </a:t>
            </a:r>
            <a:r>
              <a:rPr lang="en-US" sz="2500" b="1" dirty="0">
                <a:solidFill>
                  <a:srgbClr val="D1DAD4">
                    <a:lumMod val="50000"/>
                  </a:srgbClr>
                </a:solidFill>
                <a:latin typeface="Arial" panose="020B0604020202020204" pitchFamily="34" charset="0"/>
                <a:cs typeface="Arial" panose="020B0604020202020204" pitchFamily="34" charset="0"/>
              </a:rPr>
              <a:t>accountable</a:t>
            </a:r>
            <a:r>
              <a:rPr lang="en-US" sz="2500" dirty="0">
                <a:solidFill>
                  <a:srgbClr val="D1DAD4">
                    <a:lumMod val="50000"/>
                  </a:srgbClr>
                </a:solidFill>
                <a:latin typeface="Arial" panose="020B0604020202020204" pitchFamily="34" charset="0"/>
                <a:cs typeface="Arial" panose="020B0604020202020204" pitchFamily="34" charset="0"/>
              </a:rPr>
              <a:t> to the work? </a:t>
            </a:r>
          </a:p>
          <a:p>
            <a:pPr defTabSz="1371600">
              <a:lnSpc>
                <a:spcPct val="150000"/>
              </a:lnSpc>
            </a:pPr>
            <a:endParaRPr lang="en-US" sz="2500" dirty="0">
              <a:solidFill>
                <a:srgbClr val="D1DAD4">
                  <a:lumMod val="50000"/>
                </a:srgbClr>
              </a:solidFill>
              <a:latin typeface="Arial" panose="020B0604020202020204" pitchFamily="34" charset="0"/>
              <a:cs typeface="Arial" panose="020B0604020202020204" pitchFamily="34" charset="0"/>
            </a:endParaRPr>
          </a:p>
          <a:p>
            <a:pPr defTabSz="1371600">
              <a:lnSpc>
                <a:spcPct val="150000"/>
              </a:lnSpc>
            </a:pPr>
            <a:r>
              <a:rPr lang="en-US" sz="2500" dirty="0">
                <a:solidFill>
                  <a:srgbClr val="D1DAD4">
                    <a:lumMod val="50000"/>
                  </a:srgbClr>
                </a:solidFill>
                <a:latin typeface="Arial" panose="020B0604020202020204" pitchFamily="34" charset="0"/>
                <a:cs typeface="Arial" panose="020B0604020202020204" pitchFamily="34" charset="0"/>
              </a:rPr>
              <a:t>What’s </a:t>
            </a:r>
            <a:r>
              <a:rPr lang="en-US" sz="2500" b="1" dirty="0">
                <a:solidFill>
                  <a:srgbClr val="D1DAD4">
                    <a:lumMod val="50000"/>
                  </a:srgbClr>
                </a:solidFill>
                <a:latin typeface="Arial" panose="020B0604020202020204" pitchFamily="34" charset="0"/>
                <a:cs typeface="Arial" panose="020B0604020202020204" pitchFamily="34" charset="0"/>
              </a:rPr>
              <a:t>working?</a:t>
            </a:r>
            <a:r>
              <a:rPr lang="en-US" sz="2500" dirty="0">
                <a:solidFill>
                  <a:srgbClr val="D1DAD4">
                    <a:lumMod val="50000"/>
                  </a:srgbClr>
                </a:solidFill>
                <a:latin typeface="Arial" panose="020B0604020202020204" pitchFamily="34" charset="0"/>
                <a:cs typeface="Arial" panose="020B0604020202020204" pitchFamily="34" charset="0"/>
              </a:rPr>
              <a:t> What’s not?</a:t>
            </a:r>
          </a:p>
          <a:p>
            <a:pPr defTabSz="1371600">
              <a:lnSpc>
                <a:spcPct val="150000"/>
              </a:lnSpc>
            </a:pPr>
            <a:endParaRPr lang="en-US" sz="2500" dirty="0">
              <a:solidFill>
                <a:srgbClr val="D1DAD4">
                  <a:lumMod val="50000"/>
                </a:srgbClr>
              </a:solidFill>
              <a:latin typeface="Arial" panose="020B0604020202020204" pitchFamily="34" charset="0"/>
              <a:cs typeface="Arial" panose="020B0604020202020204" pitchFamily="34" charset="0"/>
            </a:endParaRPr>
          </a:p>
          <a:p>
            <a:pPr defTabSz="1371600">
              <a:lnSpc>
                <a:spcPct val="150000"/>
              </a:lnSpc>
            </a:pPr>
            <a:r>
              <a:rPr lang="en-US" sz="2500" dirty="0">
                <a:solidFill>
                  <a:srgbClr val="D1DAD4">
                    <a:lumMod val="50000"/>
                  </a:srgbClr>
                </a:solidFill>
                <a:latin typeface="Arial" panose="020B0604020202020204" pitchFamily="34" charset="0"/>
                <a:cs typeface="Arial" panose="020B0604020202020204" pitchFamily="34" charset="0"/>
              </a:rPr>
              <a:t>How do we </a:t>
            </a:r>
            <a:r>
              <a:rPr lang="en-US" sz="2500" b="1" dirty="0">
                <a:solidFill>
                  <a:srgbClr val="D1DAD4">
                    <a:lumMod val="50000"/>
                  </a:srgbClr>
                </a:solidFill>
                <a:latin typeface="Arial" panose="020B0604020202020204" pitchFamily="34" charset="0"/>
                <a:cs typeface="Arial" panose="020B0604020202020204" pitchFamily="34" charset="0"/>
              </a:rPr>
              <a:t>replicate success?</a:t>
            </a:r>
          </a:p>
        </p:txBody>
      </p:sp>
      <p:sp>
        <p:nvSpPr>
          <p:cNvPr id="10" name="TextBox 9">
            <a:extLst>
              <a:ext uri="{FF2B5EF4-FFF2-40B4-BE49-F238E27FC236}">
                <a16:creationId xmlns:a16="http://schemas.microsoft.com/office/drawing/2014/main" id="{4E0DDD76-D6A6-4E3D-0045-361EABBE7499}"/>
              </a:ext>
            </a:extLst>
          </p:cNvPr>
          <p:cNvSpPr txBox="1"/>
          <p:nvPr/>
        </p:nvSpPr>
        <p:spPr>
          <a:xfrm>
            <a:off x="12691524" y="2431691"/>
            <a:ext cx="4724559" cy="507831"/>
          </a:xfrm>
          <a:prstGeom prst="rect">
            <a:avLst/>
          </a:prstGeom>
          <a:noFill/>
        </p:spPr>
        <p:txBody>
          <a:bodyPr wrap="square" rtlCol="0">
            <a:spAutoFit/>
          </a:bodyPr>
          <a:lstStyle/>
          <a:p>
            <a:pPr algn="ctr" defTabSz="1371600"/>
            <a:r>
              <a:rPr lang="en-US" sz="2700" b="1" i="1" dirty="0">
                <a:solidFill>
                  <a:srgbClr val="D1DAD4">
                    <a:lumMod val="50000"/>
                  </a:srgbClr>
                </a:solidFill>
                <a:latin typeface="Arial" panose="020B0604020202020204" pitchFamily="34" charset="0"/>
                <a:cs typeface="Arial" panose="020B0604020202020204" pitchFamily="34" charset="0"/>
              </a:rPr>
              <a:t>Answers these questions…</a:t>
            </a:r>
          </a:p>
        </p:txBody>
      </p:sp>
    </p:spTree>
    <p:extLst>
      <p:ext uri="{BB962C8B-B14F-4D97-AF65-F5344CB8AC3E}">
        <p14:creationId xmlns:p14="http://schemas.microsoft.com/office/powerpoint/2010/main" val="360453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6612E-E4C8-49A3-9786-7677E08CE6B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9844029-5896-AC09-5A4E-AE1468D91461}"/>
              </a:ext>
            </a:extLst>
          </p:cNvPr>
          <p:cNvSpPr>
            <a:spLocks noGrp="1"/>
          </p:cNvSpPr>
          <p:nvPr>
            <p:ph type="body" sz="quarter" idx="16"/>
          </p:nvPr>
        </p:nvSpPr>
        <p:spPr>
          <a:xfrm>
            <a:off x="1314449" y="2028285"/>
            <a:ext cx="6192636" cy="685800"/>
          </a:xfrm>
        </p:spPr>
        <p:txBody>
          <a:bodyPr/>
          <a:lstStyle/>
          <a:p>
            <a:r>
              <a:rPr lang="en-US" dirty="0"/>
              <a:t>PASSIVE</a:t>
            </a:r>
          </a:p>
        </p:txBody>
      </p:sp>
      <p:sp>
        <p:nvSpPr>
          <p:cNvPr id="5" name="Text Placeholder 4">
            <a:extLst>
              <a:ext uri="{FF2B5EF4-FFF2-40B4-BE49-F238E27FC236}">
                <a16:creationId xmlns:a16="http://schemas.microsoft.com/office/drawing/2014/main" id="{6A53667A-5B74-47E8-15AF-A9845D9CAC8D}"/>
              </a:ext>
            </a:extLst>
          </p:cNvPr>
          <p:cNvSpPr>
            <a:spLocks noGrp="1"/>
          </p:cNvSpPr>
          <p:nvPr>
            <p:ph type="body" sz="quarter" idx="18"/>
          </p:nvPr>
        </p:nvSpPr>
        <p:spPr/>
        <p:txBody>
          <a:bodyPr/>
          <a:lstStyle/>
          <a:p>
            <a:r>
              <a:rPr lang="en-US" dirty="0"/>
              <a:t>PROACTIVE</a:t>
            </a:r>
          </a:p>
        </p:txBody>
      </p:sp>
      <p:sp>
        <p:nvSpPr>
          <p:cNvPr id="7" name="Slide Number Placeholder 6">
            <a:extLst>
              <a:ext uri="{FF2B5EF4-FFF2-40B4-BE49-F238E27FC236}">
                <a16:creationId xmlns:a16="http://schemas.microsoft.com/office/drawing/2014/main" id="{62789FA7-9ADB-60F6-CEAC-A9C3713748AE}"/>
              </a:ext>
            </a:extLst>
          </p:cNvPr>
          <p:cNvSpPr>
            <a:spLocks noGrp="1"/>
          </p:cNvSpPr>
          <p:nvPr>
            <p:ph type="sldNum" sz="quarter" idx="12"/>
          </p:nvPr>
        </p:nvSpPr>
        <p:spPr/>
        <p:txBody>
          <a:bodyPr/>
          <a:lstStyle/>
          <a:p>
            <a:pPr defTabSz="1371600"/>
            <a:fld id="{7B8B4CB5-6F71-40EF-BF8A-0556FABA82B2}" type="slidenum">
              <a:rPr lang="en-US">
                <a:latin typeface="Arial" panose="020B0604020202020204"/>
              </a:rPr>
              <a:pPr defTabSz="1371600"/>
              <a:t>9</a:t>
            </a:fld>
            <a:endParaRPr lang="en-US">
              <a:latin typeface="Arial" panose="020B0604020202020204"/>
            </a:endParaRPr>
          </a:p>
        </p:txBody>
      </p:sp>
      <p:sp>
        <p:nvSpPr>
          <p:cNvPr id="8" name="Title 7">
            <a:extLst>
              <a:ext uri="{FF2B5EF4-FFF2-40B4-BE49-F238E27FC236}">
                <a16:creationId xmlns:a16="http://schemas.microsoft.com/office/drawing/2014/main" id="{59F9A1AE-7674-10C8-87DE-424C6AFDA2B7}"/>
              </a:ext>
            </a:extLst>
          </p:cNvPr>
          <p:cNvSpPr>
            <a:spLocks noGrp="1"/>
          </p:cNvSpPr>
          <p:nvPr>
            <p:ph type="title"/>
          </p:nvPr>
        </p:nvSpPr>
        <p:spPr/>
        <p:txBody>
          <a:bodyPr/>
          <a:lstStyle/>
          <a:p>
            <a:r>
              <a:rPr lang="en-US" dirty="0"/>
              <a:t>Passive vs. Proactive Contract Management</a:t>
            </a:r>
          </a:p>
        </p:txBody>
      </p:sp>
      <p:pic>
        <p:nvPicPr>
          <p:cNvPr id="9" name="Picture 8" descr="A picture containing indoor, wooden, wood&#10;&#10;Description automatically generated">
            <a:extLst>
              <a:ext uri="{FF2B5EF4-FFF2-40B4-BE49-F238E27FC236}">
                <a16:creationId xmlns:a16="http://schemas.microsoft.com/office/drawing/2014/main" id="{0B5DF5D9-31DC-A09F-AF22-62A2B03239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3486" y="3399221"/>
            <a:ext cx="4454562" cy="2338500"/>
          </a:xfrm>
          <a:prstGeom prst="rect">
            <a:avLst/>
          </a:prstGeom>
        </p:spPr>
      </p:pic>
      <p:grpSp>
        <p:nvGrpSpPr>
          <p:cNvPr id="12" name="Group 11">
            <a:extLst>
              <a:ext uri="{FF2B5EF4-FFF2-40B4-BE49-F238E27FC236}">
                <a16:creationId xmlns:a16="http://schemas.microsoft.com/office/drawing/2014/main" id="{6C33BEB5-C33F-9A90-8002-74FB2A8B6BDF}"/>
              </a:ext>
            </a:extLst>
          </p:cNvPr>
          <p:cNvGrpSpPr/>
          <p:nvPr/>
        </p:nvGrpSpPr>
        <p:grpSpPr>
          <a:xfrm>
            <a:off x="9144000" y="2878955"/>
            <a:ext cx="8501064" cy="2210707"/>
            <a:chOff x="8988457" y="3278469"/>
            <a:chExt cx="8943511" cy="1938203"/>
          </a:xfrm>
        </p:grpSpPr>
        <p:graphicFrame>
          <p:nvGraphicFramePr>
            <p:cNvPr id="10" name="Chart 9">
              <a:extLst>
                <a:ext uri="{FF2B5EF4-FFF2-40B4-BE49-F238E27FC236}">
                  <a16:creationId xmlns:a16="http://schemas.microsoft.com/office/drawing/2014/main" id="{C36E4C4D-9452-99A9-09E6-7453542975A6}"/>
                </a:ext>
              </a:extLst>
            </p:cNvPr>
            <p:cNvGraphicFramePr>
              <a:graphicFrameLocks/>
            </p:cNvGraphicFramePr>
            <p:nvPr>
              <p:extLst>
                <p:ext uri="{D42A27DB-BD31-4B8C-83A1-F6EECF244321}">
                  <p14:modId xmlns:p14="http://schemas.microsoft.com/office/powerpoint/2010/main" val="940644833"/>
                </p:ext>
              </p:extLst>
            </p:nvPr>
          </p:nvGraphicFramePr>
          <p:xfrm>
            <a:off x="8988457" y="3278469"/>
            <a:ext cx="3916967" cy="193820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42DBBDAD-511B-2C66-5C4C-B04DC2207DAC}"/>
                </a:ext>
              </a:extLst>
            </p:cNvPr>
            <p:cNvGraphicFramePr>
              <a:graphicFrameLocks/>
            </p:cNvGraphicFramePr>
            <p:nvPr>
              <p:extLst>
                <p:ext uri="{D42A27DB-BD31-4B8C-83A1-F6EECF244321}">
                  <p14:modId xmlns:p14="http://schemas.microsoft.com/office/powerpoint/2010/main" val="3143738839"/>
                </p:ext>
              </p:extLst>
            </p:nvPr>
          </p:nvGraphicFramePr>
          <p:xfrm>
            <a:off x="12696339" y="3318700"/>
            <a:ext cx="5235629" cy="1897968"/>
          </p:xfrm>
          <a:graphic>
            <a:graphicData uri="http://schemas.openxmlformats.org/drawingml/2006/chart">
              <c:chart xmlns:c="http://schemas.openxmlformats.org/drawingml/2006/chart" xmlns:r="http://schemas.openxmlformats.org/officeDocument/2006/relationships" r:id="rId5"/>
            </a:graphicData>
          </a:graphic>
        </p:graphicFrame>
      </p:grpSp>
      <p:grpSp>
        <p:nvGrpSpPr>
          <p:cNvPr id="23" name="Group 22">
            <a:extLst>
              <a:ext uri="{FF2B5EF4-FFF2-40B4-BE49-F238E27FC236}">
                <a16:creationId xmlns:a16="http://schemas.microsoft.com/office/drawing/2014/main" id="{73EFA61B-0A4A-803E-9803-11ED6D00AA4F}"/>
              </a:ext>
            </a:extLst>
          </p:cNvPr>
          <p:cNvGrpSpPr/>
          <p:nvPr/>
        </p:nvGrpSpPr>
        <p:grpSpPr>
          <a:xfrm>
            <a:off x="1195009" y="6587803"/>
            <a:ext cx="6934491" cy="2251984"/>
            <a:chOff x="1195009" y="6295041"/>
            <a:chExt cx="6934491" cy="2251984"/>
          </a:xfrm>
        </p:grpSpPr>
        <p:sp>
          <p:nvSpPr>
            <p:cNvPr id="15" name="Speech Bubble: Rectangle with Corners Rounded 14">
              <a:extLst>
                <a:ext uri="{FF2B5EF4-FFF2-40B4-BE49-F238E27FC236}">
                  <a16:creationId xmlns:a16="http://schemas.microsoft.com/office/drawing/2014/main" id="{39C9D8B7-88F8-4465-106A-91CDA77D38BD}"/>
                </a:ext>
              </a:extLst>
            </p:cNvPr>
            <p:cNvSpPr/>
            <p:nvPr/>
          </p:nvSpPr>
          <p:spPr>
            <a:xfrm>
              <a:off x="1195009" y="6295041"/>
              <a:ext cx="6192636" cy="1177247"/>
            </a:xfrm>
            <a:prstGeom prst="wedgeRoundRectCallout">
              <a:avLst>
                <a:gd name="adj1" fmla="val -54147"/>
                <a:gd name="adj2" fmla="val 42348"/>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It looks like all six of our vendors submitted their invoices and reporting on time this quarter. I don’t see any violations that concern me.</a:t>
              </a:r>
            </a:p>
          </p:txBody>
        </p:sp>
        <p:sp>
          <p:nvSpPr>
            <p:cNvPr id="16" name="Speech Bubble: Rectangle with Corners Rounded 15">
              <a:extLst>
                <a:ext uri="{FF2B5EF4-FFF2-40B4-BE49-F238E27FC236}">
                  <a16:creationId xmlns:a16="http://schemas.microsoft.com/office/drawing/2014/main" id="{B67818CA-7BB8-97E8-E3DF-D1A28163DF91}"/>
                </a:ext>
              </a:extLst>
            </p:cNvPr>
            <p:cNvSpPr/>
            <p:nvPr/>
          </p:nvSpPr>
          <p:spPr>
            <a:xfrm flipH="1">
              <a:off x="1723648" y="7861224"/>
              <a:ext cx="6405852" cy="685801"/>
            </a:xfrm>
            <a:prstGeom prst="wedgeRoundRectCallout">
              <a:avLst>
                <a:gd name="adj1" fmla="val -54147"/>
                <a:gd name="adj2" fmla="val 42348"/>
                <a:gd name="adj3" fmla="val 1666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Great. File it away and send them a thank you email.</a:t>
              </a:r>
            </a:p>
          </p:txBody>
        </p:sp>
      </p:grpSp>
      <p:sp>
        <p:nvSpPr>
          <p:cNvPr id="19" name="Speech Bubble: Rectangle with Corners Rounded 18">
            <a:extLst>
              <a:ext uri="{FF2B5EF4-FFF2-40B4-BE49-F238E27FC236}">
                <a16:creationId xmlns:a16="http://schemas.microsoft.com/office/drawing/2014/main" id="{FE6DA97A-CE23-A92E-BBD4-F8006B721D52}"/>
              </a:ext>
            </a:extLst>
          </p:cNvPr>
          <p:cNvSpPr/>
          <p:nvPr/>
        </p:nvSpPr>
        <p:spPr>
          <a:xfrm>
            <a:off x="9061245" y="5364562"/>
            <a:ext cx="5435321" cy="495695"/>
          </a:xfrm>
          <a:prstGeom prst="wedgeRoundRectCallout">
            <a:avLst>
              <a:gd name="adj1" fmla="val -54147"/>
              <a:gd name="adj2" fmla="val 42348"/>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What</a:t>
            </a:r>
            <a:r>
              <a:rPr lang="en-US" sz="2000" dirty="0">
                <a:solidFill>
                  <a:srgbClr val="00376C"/>
                </a:solidFill>
                <a:latin typeface="Verdana Pro Condensed"/>
              </a:rPr>
              <a:t> </a:t>
            </a:r>
            <a:r>
              <a:rPr lang="en-US" sz="2000" dirty="0">
                <a:solidFill>
                  <a:schemeClr val="tx1"/>
                </a:solidFill>
              </a:rPr>
              <a:t>patterns are we noticing this month?</a:t>
            </a:r>
          </a:p>
        </p:txBody>
      </p:sp>
      <p:sp>
        <p:nvSpPr>
          <p:cNvPr id="20" name="Speech Bubble: Rectangle with Corners Rounded 19">
            <a:extLst>
              <a:ext uri="{FF2B5EF4-FFF2-40B4-BE49-F238E27FC236}">
                <a16:creationId xmlns:a16="http://schemas.microsoft.com/office/drawing/2014/main" id="{92F48192-06A5-DA92-DBBB-111F5BAC0B68}"/>
              </a:ext>
            </a:extLst>
          </p:cNvPr>
          <p:cNvSpPr/>
          <p:nvPr/>
        </p:nvSpPr>
        <p:spPr>
          <a:xfrm flipH="1">
            <a:off x="10158501" y="6018571"/>
            <a:ext cx="7384313" cy="495695"/>
          </a:xfrm>
          <a:prstGeom prst="wedgeRoundRectCallout">
            <a:avLst>
              <a:gd name="adj1" fmla="val -54147"/>
              <a:gd name="adj2" fmla="val 42348"/>
              <a:gd name="adj3" fmla="val 1666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We’ve</a:t>
            </a:r>
            <a:r>
              <a:rPr lang="en-US" sz="2000" dirty="0">
                <a:solidFill>
                  <a:srgbClr val="00376C"/>
                </a:solidFill>
                <a:latin typeface="Verdana Pro Condensed"/>
              </a:rPr>
              <a:t> </a:t>
            </a:r>
            <a:r>
              <a:rPr lang="en-US" sz="2000" dirty="0">
                <a:solidFill>
                  <a:schemeClr val="tx1"/>
                </a:solidFill>
              </a:rPr>
              <a:t>received more complaints on our janitorial services. </a:t>
            </a:r>
          </a:p>
        </p:txBody>
      </p:sp>
      <p:sp>
        <p:nvSpPr>
          <p:cNvPr id="21" name="Speech Bubble: Rectangle with Corners Rounded 20">
            <a:extLst>
              <a:ext uri="{FF2B5EF4-FFF2-40B4-BE49-F238E27FC236}">
                <a16:creationId xmlns:a16="http://schemas.microsoft.com/office/drawing/2014/main" id="{A1F9B271-7585-3B8A-5063-DA5581F9312D}"/>
              </a:ext>
            </a:extLst>
          </p:cNvPr>
          <p:cNvSpPr/>
          <p:nvPr/>
        </p:nvSpPr>
        <p:spPr>
          <a:xfrm>
            <a:off x="9054407" y="6608782"/>
            <a:ext cx="7900559" cy="1105013"/>
          </a:xfrm>
          <a:prstGeom prst="wedgeRoundRectCallout">
            <a:avLst>
              <a:gd name="adj1" fmla="val -54147"/>
              <a:gd name="adj2" fmla="val 42348"/>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When breaking down the data, it looks like only Vendor E is receiving more complaints. Let’s schedule a site visit with them to learn more about their challenges and brainstorm solutions. </a:t>
            </a:r>
          </a:p>
        </p:txBody>
      </p:sp>
      <p:sp>
        <p:nvSpPr>
          <p:cNvPr id="22" name="Speech Bubble: Rectangle with Corners Rounded 21">
            <a:extLst>
              <a:ext uri="{FF2B5EF4-FFF2-40B4-BE49-F238E27FC236}">
                <a16:creationId xmlns:a16="http://schemas.microsoft.com/office/drawing/2014/main" id="{7F3F2F4E-AD15-E317-B344-89071FA522A9}"/>
              </a:ext>
            </a:extLst>
          </p:cNvPr>
          <p:cNvSpPr/>
          <p:nvPr/>
        </p:nvSpPr>
        <p:spPr>
          <a:xfrm flipH="1">
            <a:off x="10158501" y="7861224"/>
            <a:ext cx="7384308" cy="1500464"/>
          </a:xfrm>
          <a:prstGeom prst="wedgeRoundRectCallout">
            <a:avLst>
              <a:gd name="adj1" fmla="val -54147"/>
              <a:gd name="adj2" fmla="val 42348"/>
              <a:gd name="adj3" fmla="val 1666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371566"/>
            <a:r>
              <a:rPr lang="en-US" sz="2000" dirty="0">
                <a:solidFill>
                  <a:schemeClr val="tx1"/>
                </a:solidFill>
              </a:rPr>
              <a:t>Great. Let’s share what we learn with the other vendors so they can avoid the issues Vendor E experienced. And when we review this data again next month, let’s check if any of our solutions helped reduce Vendor E’s complaints.</a:t>
            </a:r>
          </a:p>
        </p:txBody>
      </p:sp>
    </p:spTree>
    <p:extLst>
      <p:ext uri="{BB962C8B-B14F-4D97-AF65-F5344CB8AC3E}">
        <p14:creationId xmlns:p14="http://schemas.microsoft.com/office/powerpoint/2010/main" val="4291820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PG 2025 Template">
  <a:themeElements>
    <a:clrScheme name="PPG_Main">
      <a:dk1>
        <a:srgbClr val="000000"/>
      </a:dk1>
      <a:lt1>
        <a:srgbClr val="FFFFFF"/>
      </a:lt1>
      <a:dk2>
        <a:srgbClr val="084F2E"/>
      </a:dk2>
      <a:lt2>
        <a:srgbClr val="F7F5EF"/>
      </a:lt2>
      <a:accent1>
        <a:srgbClr val="78A397"/>
      </a:accent1>
      <a:accent2>
        <a:srgbClr val="D1DAD4"/>
      </a:accent2>
      <a:accent3>
        <a:srgbClr val="709185"/>
      </a:accent3>
      <a:accent4>
        <a:srgbClr val="F1F772"/>
      </a:accent4>
      <a:accent5>
        <a:srgbClr val="416FB0"/>
      </a:accent5>
      <a:accent6>
        <a:srgbClr val="6DB657"/>
      </a:accent6>
      <a:hlink>
        <a:srgbClr val="030881"/>
      </a:hlink>
      <a:folHlink>
        <a:srgbClr val="696C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PG Deck Template_021725JEK" id="{31FDF2FC-1D04-49A5-9254-3E908A929895}" vid="{C87CE3B5-963A-47A2-9271-794928F8FF9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0da247bf-ce9f-4958-a174-aa78aa6b9caf">
      <Terms xmlns="http://schemas.microsoft.com/office/infopath/2007/PartnerControls"/>
    </lcf76f155ced4ddcb4097134ff3c332f>
    <TaxCatchAll xmlns="4401a7ff-9257-4851-b877-0dd3eec0bc1d" xsi:nil="true"/>
    <ResourceDescription xmlns="0da247bf-ce9f-4958-a174-aa78aa6b9ca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E54C164DA00AD4CB175DB9F988030F5" ma:contentTypeVersion="18" ma:contentTypeDescription="Create a new document." ma:contentTypeScope="" ma:versionID="8a3a20285807b6d3dcd64a19c0e5983b">
  <xsd:schema xmlns:xsd="http://www.w3.org/2001/XMLSchema" xmlns:xs="http://www.w3.org/2001/XMLSchema" xmlns:p="http://schemas.microsoft.com/office/2006/metadata/properties" xmlns:ns1="http://schemas.microsoft.com/sharepoint/v3" xmlns:ns2="0da247bf-ce9f-4958-a174-aa78aa6b9caf" xmlns:ns3="4401a7ff-9257-4851-b877-0dd3eec0bc1d" targetNamespace="http://schemas.microsoft.com/office/2006/metadata/properties" ma:root="true" ma:fieldsID="fcd0fc547b52b0f20cc620d845e6bf4d" ns1:_="" ns2:_="" ns3:_="">
    <xsd:import namespace="http://schemas.microsoft.com/sharepoint/v3"/>
    <xsd:import namespace="0da247bf-ce9f-4958-a174-aa78aa6b9caf"/>
    <xsd:import namespace="4401a7ff-9257-4851-b877-0dd3eec0bc1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1:_ip_UnifiedCompliancePolicyProperties" minOccurs="0"/>
                <xsd:element ref="ns1:_ip_UnifiedCompliancePolicyUIAction" minOccurs="0"/>
                <xsd:element ref="ns2:ResourceDescriptio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da247bf-ce9f-4958-a174-aa78aa6b9c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34c0242-a99e-424d-a6da-f1162744696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ResourceDescription" ma:index="23" nillable="true" ma:displayName="Description" ma:format="Dropdown" ma:internalName="ResourceDescription">
      <xsd:simpleType>
        <xsd:restriction base="dms:Text">
          <xsd:maxLength value="255"/>
        </xsd:restriction>
      </xsd:simpleType>
    </xsd:element>
    <xsd:element name="MediaServiceLocation" ma:index="24"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401a7ff-9257-4851-b877-0dd3eec0bc1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98af917-d2aa-4d43-ad11-1693148a8728}" ma:internalName="TaxCatchAll" ma:showField="CatchAllData" ma:web="4401a7ff-9257-4851-b877-0dd3eec0bc1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C4B977-7C01-4E12-BEF3-1349A9E1D2A7}">
  <ds:schemaRefs>
    <ds:schemaRef ds:uri="http://schemas.microsoft.com/sharepoint/v3/contenttype/forms"/>
  </ds:schemaRefs>
</ds:datastoreItem>
</file>

<file path=customXml/itemProps2.xml><?xml version="1.0" encoding="utf-8"?>
<ds:datastoreItem xmlns:ds="http://schemas.openxmlformats.org/officeDocument/2006/customXml" ds:itemID="{3B1E6647-7659-4519-882C-7FEE348846E2}">
  <ds:schemaRefs>
    <ds:schemaRef ds:uri="http://schemas.openxmlformats.org/package/2006/metadata/core-properties"/>
    <ds:schemaRef ds:uri="http://www.w3.org/XML/1998/namespace"/>
    <ds:schemaRef ds:uri="0da247bf-ce9f-4958-a174-aa78aa6b9caf"/>
    <ds:schemaRef ds:uri="http://purl.org/dc/elements/1.1/"/>
    <ds:schemaRef ds:uri="http://schemas.microsoft.com/office/2006/metadata/properties"/>
    <ds:schemaRef ds:uri="4401a7ff-9257-4851-b877-0dd3eec0bc1d"/>
    <ds:schemaRef ds:uri="http://purl.org/dc/terms/"/>
    <ds:schemaRef ds:uri="http://schemas.microsoft.com/office/2006/documentManagement/types"/>
    <ds:schemaRef ds:uri="http://schemas.microsoft.com/office/infopath/2007/PartnerControls"/>
    <ds:schemaRef ds:uri="http://schemas.microsoft.com/sharepoint/v3"/>
    <ds:schemaRef ds:uri="http://purl.org/dc/dcmitype/"/>
  </ds:schemaRefs>
</ds:datastoreItem>
</file>

<file path=customXml/itemProps3.xml><?xml version="1.0" encoding="utf-8"?>
<ds:datastoreItem xmlns:ds="http://schemas.openxmlformats.org/officeDocument/2006/customXml" ds:itemID="{823C465C-8CB3-4FFD-83C9-FEED8617A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da247bf-ce9f-4958-a174-aa78aa6b9caf"/>
    <ds:schemaRef ds:uri="4401a7ff-9257-4851-b877-0dd3eec0bc1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3510</TotalTime>
  <Words>5808</Words>
  <Application>Microsoft Office PowerPoint</Application>
  <PresentationFormat>Custom</PresentationFormat>
  <Paragraphs>598</Paragraphs>
  <Slides>32</Slides>
  <Notes>32</Notes>
  <HiddenSlides>0</HiddenSlides>
  <MMClips>0</MMClips>
  <ScaleCrop>false</ScaleCrop>
  <HeadingPairs>
    <vt:vector size="4" baseType="variant">
      <vt:variant>
        <vt:lpstr>Theme</vt:lpstr>
      </vt:variant>
      <vt:variant>
        <vt:i4>2</vt:i4>
      </vt:variant>
      <vt:variant>
        <vt:lpstr>Slide Titles</vt:lpstr>
      </vt:variant>
      <vt:variant>
        <vt:i4>32</vt:i4>
      </vt:variant>
    </vt:vector>
  </HeadingPairs>
  <TitlesOfParts>
    <vt:vector size="34" baseType="lpstr">
      <vt:lpstr>Office Theme</vt:lpstr>
      <vt:lpstr>PPG 2025 Template</vt:lpstr>
      <vt:lpstr>Setup and Notes</vt:lpstr>
      <vt:lpstr>Keeping Cloud City Clean</vt:lpstr>
      <vt:lpstr>Welcome to Cloud City…</vt:lpstr>
      <vt:lpstr>What’s the public value of successfully managing this contract?</vt:lpstr>
      <vt:lpstr>Contract Readthrough</vt:lpstr>
      <vt:lpstr>Proactive Contract Management</vt:lpstr>
      <vt:lpstr>Proactive Contract Management</vt:lpstr>
      <vt:lpstr>Proactive Contract Management</vt:lpstr>
      <vt:lpstr>Passive vs. Proactive Contract Management</vt:lpstr>
      <vt:lpstr>Developing Metrics</vt:lpstr>
      <vt:lpstr>PowerPoint Presentation</vt:lpstr>
      <vt:lpstr>Balance outputs and outcomes</vt:lpstr>
      <vt:lpstr>Example Performance Metrics</vt:lpstr>
      <vt:lpstr>What output and outcome metrics would you suggest for the Cloud City contract?</vt:lpstr>
      <vt:lpstr>Risk Assessment</vt:lpstr>
      <vt:lpstr>Diagnosing risks and challenges</vt:lpstr>
      <vt:lpstr>PowerPoint Presentation</vt:lpstr>
      <vt:lpstr>Impact vs. Probability</vt:lpstr>
      <vt:lpstr>Risk (and Performance) Management Approaches</vt:lpstr>
      <vt:lpstr>Cloud City CPO says…</vt:lpstr>
      <vt:lpstr>For your risk, describe the probability, impact, and mitigation. </vt:lpstr>
      <vt:lpstr>Data Deep Dive</vt:lpstr>
      <vt:lpstr>Three months in…</vt:lpstr>
      <vt:lpstr>Three months in…</vt:lpstr>
      <vt:lpstr>Three months in…</vt:lpstr>
      <vt:lpstr>What questions would you ask each vendor?</vt:lpstr>
      <vt:lpstr>Vendor Engagement Meetings</vt:lpstr>
      <vt:lpstr>Types of Vendor Engagement Meetings</vt:lpstr>
      <vt:lpstr>What topics, insights, and questions would you discuss at this meeting? </vt:lpstr>
      <vt:lpstr>Making Connections</vt:lpstr>
      <vt:lpstr>Check out these Procurement Excellence Network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PA PowerPoint Blue Modern Business Proposal Presentation</dc:title>
  <cp:lastModifiedBy>Lindsey Neugut</cp:lastModifiedBy>
  <cp:revision>50</cp:revision>
  <dcterms:created xsi:type="dcterms:W3CDTF">2006-08-16T00:00:00Z</dcterms:created>
  <dcterms:modified xsi:type="dcterms:W3CDTF">2026-08-28T19:23:07Z</dcterms:modified>
  <dc:identifier>DAGx22f5MdI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0x010100FE54C164DA00AD4CB175DB9F988030F5</vt:lpwstr>
  </property>
  <property fmtid="{D5CDD505-2E9C-101B-9397-08002B2CF9AE}" pid="3" name="MediaServiceImageTags">
    <vt:lpwstr/>
  </property>
</Properties>
</file>